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7" r:id="rId2"/>
    <p:sldId id="268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7.wmf"/><Relationship Id="rId1" Type="http://schemas.openxmlformats.org/officeDocument/2006/relationships/image" Target="../media/image2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59E452-BD88-4F16-9CF3-622B6126CED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70006-F91F-4A1A-98B2-B21D20F8D7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1A7A12-A2F7-4388-A5BD-793634E2CC1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994DB-FC6C-4CCB-9972-8C85FEE48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D361B-9AE3-451E-B857-9F935DF467F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82948-A3AF-4F93-9F3A-F9864C6616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7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1.emf"/><Relationship Id="rId5" Type="http://schemas.openxmlformats.org/officeDocument/2006/relationships/image" Target="../media/image20.emf"/><Relationship Id="rId4" Type="http://schemas.openxmlformats.org/officeDocument/2006/relationships/oleObject" Target="../embeddings/oleObject1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mtClean="0"/>
          </a:p>
          <a:p>
            <a:pPr algn="ctr"/>
            <a:r>
              <a:rPr lang="cs-CZ" sz="2400" smtClean="0"/>
              <a:t>Obchodní </a:t>
            </a:r>
            <a:r>
              <a:rPr lang="cs-CZ" sz="2400"/>
              <a:t>akademie a Jazyková škola</a:t>
            </a:r>
            <a:br>
              <a:rPr lang="cs-CZ" sz="2400"/>
            </a:br>
            <a:r>
              <a:rPr lang="cs-CZ" sz="2400"/>
              <a:t>s právem státní jazykové zkoušky Jihlava</a:t>
            </a:r>
          </a:p>
          <a:p>
            <a:pPr algn="ctr"/>
            <a:endParaRPr lang="cs-CZ" smtClean="0"/>
          </a:p>
          <a:p>
            <a:pPr algn="ctr">
              <a:spcBef>
                <a:spcPts val="300"/>
              </a:spcBef>
            </a:pPr>
            <a:r>
              <a:rPr lang="cs-CZ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VY_32_INOVACE_115.MAT.02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Posunutá hyperbola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smtClean="0"/>
              <a:t>Číslo projektu:</a:t>
            </a:r>
            <a:r>
              <a:rPr lang="cs-CZ" sz="2800" smtClean="0"/>
              <a:t> </a:t>
            </a:r>
            <a:r>
              <a:rPr lang="cs-CZ" sz="2800" err="1" smtClean="0"/>
              <a:t>CZ.1.07</a:t>
            </a:r>
            <a:r>
              <a:rPr lang="cs-CZ" sz="2800" smtClean="0"/>
              <a:t>/1.5.00/34.0744</a:t>
            </a:r>
          </a:p>
          <a:p>
            <a:pPr algn="just"/>
            <a:r>
              <a:rPr lang="cs-CZ" sz="2800" b="1" u="sng"/>
              <a:t>Šablona</a:t>
            </a:r>
            <a:r>
              <a:rPr lang="cs-CZ" sz="2800"/>
              <a:t>: </a:t>
            </a:r>
            <a:r>
              <a:rPr lang="cs-CZ" sz="2800" err="1" smtClean="0"/>
              <a:t>VY_32_INOVACE</a:t>
            </a:r>
            <a:endParaRPr lang="cs-CZ" sz="2800" smtClean="0"/>
          </a:p>
          <a:p>
            <a:pPr algn="just"/>
            <a:r>
              <a:rPr lang="cs-CZ" sz="2800" b="1" u="sng" smtClean="0"/>
              <a:t>Číslo </a:t>
            </a:r>
            <a:r>
              <a:rPr lang="cs-CZ" sz="2800" b="1" u="sng"/>
              <a:t>DUMU</a:t>
            </a:r>
            <a:r>
              <a:rPr lang="cs-CZ" sz="2800"/>
              <a:t>: </a:t>
            </a:r>
            <a:r>
              <a:rPr lang="cs-CZ" sz="2800" smtClean="0"/>
              <a:t>115.MAT.02</a:t>
            </a:r>
            <a:endParaRPr lang="cs-CZ" sz="2800"/>
          </a:p>
          <a:p>
            <a:pPr algn="just"/>
            <a:r>
              <a:rPr lang="cs-CZ" sz="2800" b="1" u="sng"/>
              <a:t>Předmět</a:t>
            </a:r>
            <a:r>
              <a:rPr lang="cs-CZ" sz="2800"/>
              <a:t>: </a:t>
            </a:r>
            <a:r>
              <a:rPr lang="cs-CZ" sz="2800" smtClean="0"/>
              <a:t>Matematika</a:t>
            </a:r>
            <a:endParaRPr lang="cs-CZ" sz="2800"/>
          </a:p>
          <a:p>
            <a:pPr algn="just"/>
            <a:r>
              <a:rPr lang="cs-CZ" sz="2800" b="1" u="sng" smtClean="0"/>
              <a:t>Název materiálu</a:t>
            </a:r>
            <a:r>
              <a:rPr lang="cs-CZ" sz="2800" smtClean="0"/>
              <a:t>:Posunutá hyperbola</a:t>
            </a:r>
          </a:p>
          <a:p>
            <a:pPr algn="just"/>
            <a:r>
              <a:rPr lang="cs-CZ" sz="2800" b="1" u="sng" smtClean="0"/>
              <a:t>Autor</a:t>
            </a:r>
            <a:r>
              <a:rPr lang="cs-CZ" sz="2800" smtClean="0"/>
              <a:t>: PaedDr. Ivana Střechová</a:t>
            </a:r>
          </a:p>
          <a:p>
            <a:pPr algn="just"/>
            <a:r>
              <a:rPr lang="cs-CZ" sz="2800" b="1" u="sng" smtClean="0"/>
              <a:t>Formát</a:t>
            </a:r>
            <a:r>
              <a:rPr lang="cs-CZ" sz="2800" smtClean="0"/>
              <a:t>: Prezentace Microsoft PowerPoint </a:t>
            </a:r>
          </a:p>
          <a:p>
            <a:pPr algn="just"/>
            <a:r>
              <a:rPr lang="cs-CZ" sz="2800" b="1" u="sng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430 </a:t>
            </a:r>
            <a:r>
              <a:rPr lang="cs-CZ" sz="2800" smtClean="0"/>
              <a:t>kB</a:t>
            </a:r>
          </a:p>
          <a:p>
            <a:pPr algn="just"/>
            <a:r>
              <a:rPr lang="cs-CZ" sz="2800" b="1" u="sng" smtClean="0"/>
              <a:t>Stupeň a typ vzdělávání</a:t>
            </a:r>
            <a:r>
              <a:rPr lang="cs-CZ" sz="2800" smtClean="0"/>
              <a:t>: SŠ – odborné vzdělávání</a:t>
            </a:r>
          </a:p>
          <a:p>
            <a:pPr algn="just"/>
            <a:r>
              <a:rPr lang="cs-CZ" sz="2800" b="1" u="sng" smtClean="0"/>
              <a:t>Licence k obrazovému materiálu</a:t>
            </a:r>
            <a:r>
              <a:rPr lang="cs-CZ" sz="2800" smtClean="0"/>
              <a:t>: CC-BY-NC-SA</a:t>
            </a:r>
          </a:p>
          <a:p>
            <a:pPr algn="just"/>
            <a:r>
              <a:rPr lang="cs-CZ" sz="2800" b="1" u="sng" smtClean="0"/>
              <a:t>Datum vytvoření</a:t>
            </a:r>
            <a:r>
              <a:rPr lang="cs-CZ" sz="2800" smtClean="0"/>
              <a:t>: 28. 2. 2013</a:t>
            </a:r>
          </a:p>
          <a:p>
            <a:r>
              <a:rPr lang="cs-CZ" sz="2800" b="1" u="sng" smtClean="0"/>
              <a:t>Klíčová slova</a:t>
            </a:r>
            <a:r>
              <a:rPr lang="cs-CZ" sz="2800" smtClean="0"/>
              <a:t>: Nepřímá úměrnost, hyperbola, graf, asymptoty</a:t>
            </a:r>
          </a:p>
          <a:p>
            <a:pPr algn="just"/>
            <a:r>
              <a:rPr lang="cs-CZ" sz="2800" b="1" u="sng" smtClean="0"/>
              <a:t>Anotace</a:t>
            </a:r>
            <a:r>
              <a:rPr lang="cs-CZ" sz="2800" smtClean="0"/>
              <a:t>: Prezentace odvozuje posunutí hyperboly po ose y, po ose x a složené posunutí po x a </a:t>
            </a:r>
            <a:r>
              <a:rPr lang="cs-CZ" sz="2800" err="1" smtClean="0"/>
              <a:t>y</a:t>
            </a:r>
            <a:r>
              <a:rPr lang="cs-CZ" sz="2800" smtClean="0"/>
              <a:t>. Předchází učivu lineární lomená funkce.</a:t>
            </a:r>
            <a:endParaRPr lang="cs-CZ" sz="2800"/>
          </a:p>
          <a:p>
            <a:pPr algn="just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Posunutá hyperbola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Úkol: Zakreslete graf funkce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971600" y="1628800"/>
          <a:ext cx="1872208" cy="1234975"/>
        </p:xfrm>
        <a:graphic>
          <a:graphicData uri="http://schemas.openxmlformats.org/presentationml/2006/ole">
            <p:oleObj spid="_x0000_s1026" name="Rovnice" r:id="rId3" imgW="596880" imgH="39348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3707904" y="1700808"/>
          <a:ext cx="1224136" cy="1150213"/>
        </p:xfrm>
        <a:graphic>
          <a:graphicData uri="http://schemas.openxmlformats.org/presentationml/2006/ole">
            <p:oleObj spid="_x0000_s1030" name="Rovnice" r:id="rId4" imgW="419040" imgH="393480" progId="Equation.3">
              <p:embed/>
            </p:oleObj>
          </a:graphicData>
        </a:graphic>
      </p:graphicFrame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5652120" y="1988840"/>
          <a:ext cx="1911350" cy="636587"/>
        </p:xfrm>
        <a:graphic>
          <a:graphicData uri="http://schemas.openxmlformats.org/presentationml/2006/ole">
            <p:oleObj spid="_x0000_s1031" name="Rovnice" r:id="rId5" imgW="609480" imgH="203040" progId="Equation.3">
              <p:embed/>
            </p:oleObj>
          </a:graphicData>
        </a:graphic>
      </p:graphicFrame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971600" y="3429000"/>
          <a:ext cx="2432050" cy="639763"/>
        </p:xfrm>
        <a:graphic>
          <a:graphicData uri="http://schemas.openxmlformats.org/presentationml/2006/ole">
            <p:oleObj spid="_x0000_s1033" name="Rovnice" r:id="rId6" imgW="774360" imgH="203040" progId="Equation.3">
              <p:embed/>
            </p:oleObj>
          </a:graphicData>
        </a:graphic>
      </p:graphicFrame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7" y="4293096"/>
            <a:ext cx="756000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3707904" y="1700808"/>
            <a:ext cx="151216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Rozdělíme </a:t>
            </a:r>
          </a:p>
          <a:p>
            <a:pPr algn="ctr"/>
            <a:r>
              <a:rPr lang="cs-CZ" smtClean="0"/>
              <a:t>na 2 případy</a:t>
            </a: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24128" y="1700808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1600" y="2996952"/>
            <a:ext cx="2448272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43608" y="4293096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43608" y="4725144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43608" y="5157192"/>
            <a:ext cx="75608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Pravá větev hyperboly</a:t>
            </a:r>
            <a:endParaRPr lang="cs-CZ"/>
          </a:p>
        </p:txBody>
      </p:sp>
      <p:pic>
        <p:nvPicPr>
          <p:cNvPr id="1741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2990" y="1701962"/>
            <a:ext cx="5938019" cy="4322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Levá větev hyperboly</a:t>
            </a:r>
            <a:endParaRPr lang="cs-CZ"/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04864"/>
            <a:ext cx="756000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755576" y="2204864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2564904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5576" y="2996952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Levá větev hyperboly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5937250" cy="432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Hyperbola je posunutá po ose y</a:t>
            </a:r>
            <a:endParaRPr lang="cs-CZ"/>
          </a:p>
        </p:txBody>
      </p:sp>
      <p:pic>
        <p:nvPicPr>
          <p:cNvPr id="1843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68760" y="1633312"/>
            <a:ext cx="5943600" cy="4315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68760" y="1632867"/>
            <a:ext cx="5943600" cy="431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0" name="Přímá spojovací čára 9"/>
          <p:cNvCxnSpPr/>
          <p:nvPr/>
        </p:nvCxnSpPr>
        <p:spPr>
          <a:xfrm>
            <a:off x="2051720" y="4221088"/>
            <a:ext cx="4896544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39552" y="2852936"/>
            <a:ext cx="30243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Nová asymptota</a:t>
            </a:r>
          </a:p>
          <a:p>
            <a:pPr algn="ctr"/>
            <a:r>
              <a:rPr lang="cs-CZ" smtClean="0"/>
              <a:t>Rovnoběžka s  x 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2.5E-6 -0.0629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Obor hodnot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3495675" y="1830388"/>
          <a:ext cx="2151063" cy="4064000"/>
        </p:xfrm>
        <a:graphic>
          <a:graphicData uri="http://schemas.openxmlformats.org/presentationml/2006/ole">
            <p:oleObj spid="_x0000_s19458" name="Rovnice" r:id="rId3" imgW="114120" imgH="215640" progId="Equation.3">
              <p:embed/>
            </p:oleObj>
          </a:graphicData>
        </a:graphic>
      </p:graphicFrame>
      <p:graphicFrame>
        <p:nvGraphicFramePr>
          <p:cNvPr id="19459" name="Zástupný symbol pro obsah 3"/>
          <p:cNvGraphicFramePr>
            <a:graphicFrameLocks noChangeAspect="1"/>
          </p:cNvGraphicFramePr>
          <p:nvPr/>
        </p:nvGraphicFramePr>
        <p:xfrm>
          <a:off x="3059832" y="1628800"/>
          <a:ext cx="2986087" cy="1235075"/>
        </p:xfrm>
        <a:graphic>
          <a:graphicData uri="http://schemas.openxmlformats.org/presentationml/2006/ole">
            <p:oleObj spid="_x0000_s19459" name="Rovnice" r:id="rId4" imgW="952200" imgH="393480" progId="Equation.3">
              <p:embed/>
            </p:oleObj>
          </a:graphicData>
        </a:graphic>
      </p:graphicFrame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3635896" y="2996952"/>
          <a:ext cx="1195387" cy="1235075"/>
        </p:xfrm>
        <a:graphic>
          <a:graphicData uri="http://schemas.openxmlformats.org/presentationml/2006/ole">
            <p:oleObj spid="_x0000_s19460" name="Rovnice" r:id="rId5" imgW="380880" imgH="39348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3635896" y="4437112"/>
          <a:ext cx="4502150" cy="636588"/>
        </p:xfrm>
        <a:graphic>
          <a:graphicData uri="http://schemas.openxmlformats.org/presentationml/2006/ole">
            <p:oleObj spid="_x0000_s19462" name="Rovnice" r:id="rId6" imgW="1434960" imgH="203040" progId="Equation.3">
              <p:embed/>
            </p:oleObj>
          </a:graphicData>
        </a:graphic>
      </p:graphicFrame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3194050" y="5602288"/>
          <a:ext cx="2989263" cy="676275"/>
        </p:xfrm>
        <a:graphic>
          <a:graphicData uri="http://schemas.openxmlformats.org/presentationml/2006/ole">
            <p:oleObj spid="_x0000_s19463" name="Rovnice" r:id="rId7" imgW="952200" imgH="215640" progId="Equation.3">
              <p:embed/>
            </p:oleObj>
          </a:graphicData>
        </a:graphic>
      </p:graphicFrame>
      <p:sp>
        <p:nvSpPr>
          <p:cNvPr id="10" name="Obdélník 9"/>
          <p:cNvSpPr/>
          <p:nvPr/>
        </p:nvSpPr>
        <p:spPr>
          <a:xfrm>
            <a:off x="2987824" y="1700808"/>
            <a:ext cx="302433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87824" y="2996952"/>
            <a:ext cx="302433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87824" y="4293096"/>
            <a:ext cx="50405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59832" y="5373216"/>
            <a:ext cx="302433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Úkol: Zakreslete graf funkce</a:t>
            </a:r>
            <a:endParaRPr lang="cs-CZ"/>
          </a:p>
        </p:txBody>
      </p:sp>
      <p:graphicFrame>
        <p:nvGraphicFramePr>
          <p:cNvPr id="20482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971600" y="1988840"/>
          <a:ext cx="1368152" cy="902398"/>
        </p:xfrm>
        <a:graphic>
          <a:graphicData uri="http://schemas.openxmlformats.org/presentationml/2006/ole">
            <p:oleObj spid="_x0000_s20482" name="Rovnice" r:id="rId3" imgW="596880" imgH="393480" progId="Equation.3">
              <p:embed/>
            </p:oleObj>
          </a:graphicData>
        </a:graphic>
      </p:graphicFrame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3491880" y="2060848"/>
          <a:ext cx="2432050" cy="639763"/>
        </p:xfrm>
        <a:graphic>
          <a:graphicData uri="http://schemas.openxmlformats.org/presentationml/2006/ole">
            <p:oleObj spid="_x0000_s20483" name="Rovnice" r:id="rId4" imgW="774360" imgH="203040" progId="Equation.3">
              <p:embed/>
            </p:oleObj>
          </a:graphicData>
        </a:graphic>
      </p:graphicFrame>
      <p:pic>
        <p:nvPicPr>
          <p:cNvPr id="204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3717032"/>
            <a:ext cx="75600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7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599" y="5301208"/>
            <a:ext cx="756000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971600" y="3284984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Pravá větev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1600" y="4869160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Levá větev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347864" y="1988840"/>
            <a:ext cx="280831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71600" y="3717032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71600" y="4149080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1600" y="5301208"/>
            <a:ext cx="75608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71600" y="5733256"/>
            <a:ext cx="75608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Posunutí hyperboly po ose x</a:t>
            </a:r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943600" cy="431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1700808"/>
            <a:ext cx="5943600" cy="431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4" name="Přímá spojovací šipka 13"/>
          <p:cNvCxnSpPr/>
          <p:nvPr/>
        </p:nvCxnSpPr>
        <p:spPr>
          <a:xfrm flipV="1">
            <a:off x="4211960" y="1988840"/>
            <a:ext cx="0" cy="39604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508104" y="4797152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Nová asymptota</a:t>
            </a:r>
          </a:p>
          <a:p>
            <a:pPr algn="ctr"/>
            <a:r>
              <a:rPr lang="cs-CZ" smtClean="0"/>
              <a:t>Rovnoběžka s osou 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11111E-6 L 0.07083 -1.11111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Složené posunutí</a:t>
            </a:r>
            <a:endParaRPr lang="cs-CZ"/>
          </a:p>
        </p:txBody>
      </p:sp>
      <p:graphicFrame>
        <p:nvGraphicFramePr>
          <p:cNvPr id="2355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042987" y="1887538"/>
          <a:ext cx="1813915" cy="893390"/>
        </p:xfrm>
        <a:graphic>
          <a:graphicData uri="http://schemas.openxmlformats.org/presentationml/2006/ole">
            <p:oleObj spid="_x0000_s23554" name="Rovnice" r:id="rId3" imgW="799920" imgH="393480" progId="Equation.3">
              <p:embed/>
            </p:oleObj>
          </a:graphicData>
        </a:graphic>
      </p:graphicFrame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971600" y="4077072"/>
          <a:ext cx="2989263" cy="676275"/>
        </p:xfrm>
        <a:graphic>
          <a:graphicData uri="http://schemas.openxmlformats.org/presentationml/2006/ole">
            <p:oleObj spid="_x0000_s23555" name="Rovnice" r:id="rId4" imgW="952200" imgH="215640" progId="Equation.3">
              <p:embed/>
            </p:oleObj>
          </a:graphicData>
        </a:graphic>
      </p:graphicFrame>
      <p:graphicFrame>
        <p:nvGraphicFramePr>
          <p:cNvPr id="23556" name="Object 4"/>
          <p:cNvGraphicFramePr>
            <a:graphicFrameLocks noChangeAspect="1"/>
          </p:cNvGraphicFramePr>
          <p:nvPr/>
        </p:nvGraphicFramePr>
        <p:xfrm>
          <a:off x="971600" y="3140968"/>
          <a:ext cx="2432050" cy="639763"/>
        </p:xfrm>
        <a:graphic>
          <a:graphicData uri="http://schemas.openxmlformats.org/presentationml/2006/ole">
            <p:oleObj spid="_x0000_s23556" name="Rovnice" r:id="rId5" imgW="774360" imgH="20304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971600" y="4797152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Zakreslit asymptoty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5589240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Průsečík asymptot  je  střed souměrnosti S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Posunutí hyperboly obecně</a:t>
            </a:r>
            <a:endParaRPr lang="cs-CZ"/>
          </a:p>
        </p:txBody>
      </p:sp>
      <p:graphicFrame>
        <p:nvGraphicFramePr>
          <p:cNvPr id="2355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3059832" y="1556792"/>
          <a:ext cx="2592288" cy="1198836"/>
        </p:xfrm>
        <a:graphic>
          <a:graphicData uri="http://schemas.openxmlformats.org/presentationml/2006/ole">
            <p:oleObj spid="_x0000_s24578" name="Rovnice" r:id="rId3" imgW="850680" imgH="393480" progId="Equation.3">
              <p:embed/>
            </p:oleObj>
          </a:graphicData>
        </a:graphic>
      </p:graphicFrame>
      <p:graphicFrame>
        <p:nvGraphicFramePr>
          <p:cNvPr id="23555" name="Object 3"/>
          <p:cNvGraphicFramePr>
            <a:graphicFrameLocks noChangeAspect="1"/>
          </p:cNvGraphicFramePr>
          <p:nvPr/>
        </p:nvGraphicFramePr>
        <p:xfrm>
          <a:off x="971600" y="3429000"/>
          <a:ext cx="2592288" cy="578781"/>
        </p:xfrm>
        <a:graphic>
          <a:graphicData uri="http://schemas.openxmlformats.org/presentationml/2006/ole">
            <p:oleObj spid="_x0000_s24579" name="Rovnice" r:id="rId4" imgW="965160" imgH="215640" progId="Equation.3">
              <p:embed/>
            </p:oleObj>
          </a:graphicData>
        </a:graphic>
      </p:graphicFrame>
      <p:graphicFrame>
        <p:nvGraphicFramePr>
          <p:cNvPr id="23556" name="Object 4"/>
          <p:cNvGraphicFramePr>
            <a:graphicFrameLocks noChangeAspect="1"/>
          </p:cNvGraphicFramePr>
          <p:nvPr/>
        </p:nvGraphicFramePr>
        <p:xfrm>
          <a:off x="971600" y="2708920"/>
          <a:ext cx="2376264" cy="595914"/>
        </p:xfrm>
        <a:graphic>
          <a:graphicData uri="http://schemas.openxmlformats.org/presentationml/2006/ole">
            <p:oleObj spid="_x0000_s24580" name="Rovnice" r:id="rId5" imgW="812520" imgH="20304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971600" y="4149080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Zakreslit asymptoty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4941168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Průsečík asymptot  je  střed souměrnosti S =</a:t>
            </a:r>
            <a:r>
              <a:rPr lang="en-US" smtClean="0"/>
              <a:t>[m</a:t>
            </a:r>
            <a:r>
              <a:rPr lang="cs-CZ" smtClean="0"/>
              <a:t>; n</a:t>
            </a:r>
            <a:r>
              <a:rPr lang="en-US" smtClean="0"/>
              <a:t>]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5733256"/>
            <a:ext cx="33123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 smtClean="0"/>
              <a:t>Podle</a:t>
            </a:r>
            <a:r>
              <a:rPr lang="en-US" smtClean="0"/>
              <a:t> k um</a:t>
            </a:r>
            <a:r>
              <a:rPr lang="cs-CZ" err="1" smtClean="0"/>
              <a:t>ístit</a:t>
            </a:r>
            <a:r>
              <a:rPr lang="cs-CZ" smtClean="0"/>
              <a:t> hyperbolu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smtClean="0"/>
          </a:p>
          <a:p>
            <a:pPr marL="0" indent="0"/>
            <a:r>
              <a:rPr lang="cs-CZ" sz="1800" smtClean="0"/>
              <a:t>Veškeré materiály včetně obrázků  jinak jsou dílem autora</a:t>
            </a:r>
            <a:endParaRPr lang="cs-CZ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128</Words>
  <Application>Microsoft Office PowerPoint</Application>
  <PresentationFormat>Předvádění na obrazovce (4:3)</PresentationFormat>
  <Paragraphs>47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Rovnice</vt:lpstr>
      <vt:lpstr>Snímek 1</vt:lpstr>
      <vt:lpstr>Snímek 2</vt:lpstr>
      <vt:lpstr>Posunutá hyperbola</vt:lpstr>
      <vt:lpstr>Úkol: Zakreslete graf funkce</vt:lpstr>
      <vt:lpstr>Pravá větev hyperboly</vt:lpstr>
      <vt:lpstr>Levá větev hyperboly</vt:lpstr>
      <vt:lpstr>Levá větev hyperboly</vt:lpstr>
      <vt:lpstr>Hyperbola je posunutá po ose y</vt:lpstr>
      <vt:lpstr>Obor hodnot</vt:lpstr>
      <vt:lpstr>Úkol: Zakreslete graf funkce</vt:lpstr>
      <vt:lpstr>Posunutí hyperboly po ose x</vt:lpstr>
      <vt:lpstr>Složené posunutí</vt:lpstr>
      <vt:lpstr>Posunutí hyperboly obecně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Posunutá hyperbola</dc:title>
  <dc:creator>admin</dc:creator>
  <cp:lastModifiedBy>zstrechi</cp:lastModifiedBy>
  <cp:revision>20</cp:revision>
  <dcterms:created xsi:type="dcterms:W3CDTF">2013-02-28T16:45:27Z</dcterms:created>
  <dcterms:modified xsi:type="dcterms:W3CDTF">2013-03-20T07:29:09Z</dcterms:modified>
</cp:coreProperties>
</file>