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handoutMasterIdLst>
    <p:handoutMasterId r:id="rId25"/>
  </p:handoutMasterIdLst>
  <p:sldIdLst>
    <p:sldId id="275" r:id="rId2"/>
    <p:sldId id="276" r:id="rId3"/>
    <p:sldId id="256" r:id="rId4"/>
    <p:sldId id="257" r:id="rId5"/>
    <p:sldId id="258" r:id="rId6"/>
    <p:sldId id="273" r:id="rId7"/>
    <p:sldId id="263" r:id="rId8"/>
    <p:sldId id="264" r:id="rId9"/>
    <p:sldId id="278" r:id="rId10"/>
    <p:sldId id="279" r:id="rId11"/>
    <p:sldId id="266" r:id="rId12"/>
    <p:sldId id="267" r:id="rId13"/>
    <p:sldId id="268" r:id="rId14"/>
    <p:sldId id="269" r:id="rId15"/>
    <p:sldId id="271" r:id="rId16"/>
    <p:sldId id="274" r:id="rId17"/>
    <p:sldId id="259" r:id="rId18"/>
    <p:sldId id="260" r:id="rId19"/>
    <p:sldId id="272" r:id="rId20"/>
    <p:sldId id="262" r:id="rId21"/>
    <p:sldId id="265" r:id="rId22"/>
    <p:sldId id="277" r:id="rId23"/>
  </p:sldIdLst>
  <p:sldSz cx="9144000" cy="6858000" type="screen4x3"/>
  <p:notesSz cx="6797675" cy="98742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image" Target="../media/image13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wmf"/></Relationships>
</file>

<file path=ppt/drawings/_rels/vmlDrawing10.v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image" Target="../media/image18.wmf"/></Relationships>
</file>

<file path=ppt/drawings/_rels/vmlDrawing11.v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image" Target="../media/image21.wmf"/></Relationships>
</file>

<file path=ppt/drawings/_rels/vmlDrawing12.vml.rels><?xml version="1.0" encoding="UTF-8" standalone="yes"?>
<Relationships xmlns="http://schemas.openxmlformats.org/package/2006/relationships"><Relationship Id="rId2" Type="http://schemas.openxmlformats.org/officeDocument/2006/relationships/image" Target="../media/image25.wmf"/><Relationship Id="rId1" Type="http://schemas.openxmlformats.org/officeDocument/2006/relationships/image" Target="../media/image24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FC79F3-5C12-4376-9945-98B57ED8CA2D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50443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B0BBF7-33D2-479A-A213-3D582CF2F9A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007866-EF9F-4437-AB99-B5A37EBB5D7B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31863" y="741363"/>
            <a:ext cx="493395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690269"/>
            <a:ext cx="5438140" cy="44434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533106-1226-4E62-ACE9-732A5CA1176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5D248-8A94-4FA8-A2F0-85BBEEF92F4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6C9ED-07D6-4D0C-A9BA-1B07E3260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5D248-8A94-4FA8-A2F0-85BBEEF92F4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6C9ED-07D6-4D0C-A9BA-1B07E3260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5D248-8A94-4FA8-A2F0-85BBEEF92F4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6C9ED-07D6-4D0C-A9BA-1B07E3260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5D248-8A94-4FA8-A2F0-85BBEEF92F4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6C9ED-07D6-4D0C-A9BA-1B07E3260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5D248-8A94-4FA8-A2F0-85BBEEF92F4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6C9ED-07D6-4D0C-A9BA-1B07E3260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5D248-8A94-4FA8-A2F0-85BBEEF92F4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6C9ED-07D6-4D0C-A9BA-1B07E3260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5D248-8A94-4FA8-A2F0-85BBEEF92F4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6C9ED-07D6-4D0C-A9BA-1B07E3260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5D248-8A94-4FA8-A2F0-85BBEEF92F4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6C9ED-07D6-4D0C-A9BA-1B07E3260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5D248-8A94-4FA8-A2F0-85BBEEF92F4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6C9ED-07D6-4D0C-A9BA-1B07E3260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5D248-8A94-4FA8-A2F0-85BBEEF92F4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6C9ED-07D6-4D0C-A9BA-1B07E3260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5D248-8A94-4FA8-A2F0-85BBEEF92F4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6C9ED-07D6-4D0C-A9BA-1B07E3260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C5D248-8A94-4FA8-A2F0-85BBEEF92F4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26C9ED-07D6-4D0C-A9BA-1B07E3260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2.bin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3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oleObject" Target="../embeddings/oleObject4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12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5" Type="http://schemas.openxmlformats.org/officeDocument/2006/relationships/oleObject" Target="../embeddings/oleObject8.bin"/><Relationship Id="rId4" Type="http://schemas.openxmlformats.org/officeDocument/2006/relationships/image" Target="../media/image10.e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4" Type="http://schemas.openxmlformats.org/officeDocument/2006/relationships/image" Target="../media/image16.e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4" Type="http://schemas.openxmlformats.org/officeDocument/2006/relationships/image" Target="../media/image16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5" Type="http://schemas.openxmlformats.org/officeDocument/2006/relationships/oleObject" Target="../embeddings/oleObject12.bin"/><Relationship Id="rId4" Type="http://schemas.openxmlformats.org/officeDocument/2006/relationships/image" Target="../media/image20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5" Type="http://schemas.openxmlformats.org/officeDocument/2006/relationships/oleObject" Target="../embeddings/oleObject14.bin"/><Relationship Id="rId4" Type="http://schemas.openxmlformats.org/officeDocument/2006/relationships/image" Target="../media/image23.e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2.vml"/><Relationship Id="rId5" Type="http://schemas.openxmlformats.org/officeDocument/2006/relationships/oleObject" Target="../embeddings/oleObject16.bin"/><Relationship Id="rId4" Type="http://schemas.openxmlformats.org/officeDocument/2006/relationships/oleObject" Target="../embeddings/oleObject15.bin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VY_32_INOVACE_116.MAT.02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Vlastnosti funkcí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808138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</a:t>
            </a:r>
            <a:r>
              <a:rPr lang="cs-CZ" sz="2800" dirty="0" err="1" smtClean="0"/>
              <a:t>CZ.1.07</a:t>
            </a:r>
            <a:r>
              <a:rPr lang="cs-CZ" sz="2800" dirty="0" smtClean="0"/>
              <a:t>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err="1" smtClean="0"/>
              <a:t>VY_32_INOVACE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smtClean="0"/>
              <a:t>116.MAT.02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</a:t>
            </a:r>
            <a:r>
              <a:rPr lang="cs-CZ" sz="2800" dirty="0" smtClean="0"/>
              <a:t>Matematika</a:t>
            </a:r>
            <a:endParaRPr lang="cs-CZ" sz="2800" dirty="0"/>
          </a:p>
          <a:p>
            <a:pPr algn="just"/>
            <a:r>
              <a:rPr lang="cs-CZ" sz="2800" b="1" u="sng" dirty="0" smtClean="0"/>
              <a:t>Název materiálu</a:t>
            </a:r>
            <a:r>
              <a:rPr lang="cs-CZ" sz="2800" dirty="0" smtClean="0"/>
              <a:t>: Vlastnosti funkcí</a:t>
            </a:r>
          </a:p>
          <a:p>
            <a:pPr algn="just"/>
            <a:r>
              <a:rPr lang="cs-CZ" sz="2800" b="1" u="sng" dirty="0" smtClean="0"/>
              <a:t>Autor</a:t>
            </a:r>
            <a:r>
              <a:rPr lang="cs-CZ" sz="2800" dirty="0" smtClean="0"/>
              <a:t>: PaedDr. Ivana Střechová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Prezentace Microsoft PowerPoint 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smtClean="0"/>
              <a:t>: 354 kB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CC-BY-NC-SA</a:t>
            </a: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smtClean="0"/>
              <a:t>: 4. </a:t>
            </a:r>
            <a:r>
              <a:rPr lang="cs-CZ" sz="2800" dirty="0" smtClean="0"/>
              <a:t>3. 2013</a:t>
            </a:r>
          </a:p>
          <a:p>
            <a:r>
              <a:rPr lang="cs-CZ" sz="2800" b="1" u="sng" dirty="0" smtClean="0"/>
              <a:t>Klíčová slova</a:t>
            </a:r>
            <a:r>
              <a:rPr lang="cs-CZ" sz="2800" dirty="0" smtClean="0"/>
              <a:t>: Funkce rostoucí, klesající, minimum, </a:t>
            </a:r>
            <a:r>
              <a:rPr lang="cs-CZ" sz="2800" smtClean="0"/>
              <a:t>maximum, průsečíky s osami, </a:t>
            </a:r>
            <a:r>
              <a:rPr lang="cs-CZ" sz="2800" dirty="0" smtClean="0"/>
              <a:t>funkce prostá, sudá, lichá</a:t>
            </a:r>
          </a:p>
          <a:p>
            <a:pPr algn="just"/>
            <a:r>
              <a:rPr lang="cs-CZ" sz="2800" b="1" u="sng" dirty="0" smtClean="0"/>
              <a:t>Anotace</a:t>
            </a:r>
            <a:r>
              <a:rPr lang="cs-CZ" sz="2800" dirty="0" smtClean="0"/>
              <a:t>:Prezentace opakuje  vlastnosti funkcí rostoucí, klesající, nerostoucí, neklesající</a:t>
            </a:r>
            <a:r>
              <a:rPr lang="cs-CZ" sz="2800" smtClean="0"/>
              <a:t>, minimum, maximum, průsečíky se souřadnicovými osami. </a:t>
            </a:r>
            <a:r>
              <a:rPr lang="cs-CZ" sz="2800" dirty="0" smtClean="0"/>
              <a:t>Nově uvádí vlastnosti funkce prostá, sudá a lichá. Vysvětluje pojmy na grafech a obsahuje definice vlastností.</a:t>
            </a:r>
            <a:endParaRPr lang="cs-CZ" sz="2800" dirty="0"/>
          </a:p>
          <a:p>
            <a:pPr algn="just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Vlastnosti funkcí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861048"/>
            <a:ext cx="6400800" cy="17526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cs-CZ" smtClean="0"/>
              <a:t>Monotonnost</a:t>
            </a:r>
            <a:endParaRPr lang="cs-CZ" dirty="0" smtClean="0"/>
          </a:p>
          <a:p>
            <a:r>
              <a:rPr lang="cs-CZ" dirty="0" smtClean="0"/>
              <a:t>M</a:t>
            </a:r>
            <a:r>
              <a:rPr lang="cs-CZ" smtClean="0"/>
              <a:t>aximum, minimum</a:t>
            </a:r>
          </a:p>
          <a:p>
            <a:r>
              <a:rPr lang="cs-CZ" smtClean="0"/>
              <a:t>Průsečíky s osami x a y</a:t>
            </a:r>
          </a:p>
          <a:p>
            <a:r>
              <a:rPr lang="cs-CZ" smtClean="0"/>
              <a:t>Prostá</a:t>
            </a:r>
            <a:r>
              <a:rPr lang="cs-CZ" dirty="0" smtClean="0"/>
              <a:t>, sudá a lichá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Monotonnost</a:t>
            </a:r>
            <a:r>
              <a:rPr lang="cs-CZ" dirty="0" smtClean="0"/>
              <a:t> funkce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rostoucí</a:t>
            </a:r>
          </a:p>
          <a:p>
            <a:r>
              <a:rPr lang="cs-CZ" dirty="0" smtClean="0"/>
              <a:t>klesající</a:t>
            </a:r>
          </a:p>
          <a:p>
            <a:r>
              <a:rPr lang="cs-CZ" dirty="0" smtClean="0"/>
              <a:t>nerostoucí (konstantní nebo klesající)</a:t>
            </a:r>
          </a:p>
          <a:p>
            <a:r>
              <a:rPr lang="cs-CZ" dirty="0" smtClean="0"/>
              <a:t>neklesající (konstantní nebo rostoucí)</a:t>
            </a:r>
          </a:p>
          <a:p>
            <a:r>
              <a:rPr lang="cs-CZ" dirty="0" smtClean="0">
                <a:hlinkClick r:id="rId2" action="ppaction://hlinksldjump"/>
              </a:rPr>
              <a:t>Definice zde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772816"/>
            <a:ext cx="8063221" cy="4320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Úkol: Zjistěte intervaly </a:t>
            </a:r>
            <a:r>
              <a:rPr lang="cs-CZ" dirty="0" err="1" smtClean="0"/>
              <a:t>monotonnosti</a:t>
            </a:r>
            <a:endParaRPr lang="cs-CZ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3995936" y="1844824"/>
          <a:ext cx="3711575" cy="519112"/>
        </p:xfrm>
        <a:graphic>
          <a:graphicData uri="http://schemas.openxmlformats.org/presentationml/2006/ole">
            <p:oleObj spid="_x0000_s1027" name="Rovnice" r:id="rId4" imgW="1815840" imgH="253800" progId="Equation.3">
              <p:embed/>
            </p:oleObj>
          </a:graphicData>
        </a:graphic>
      </p:graphicFrame>
      <p:sp>
        <p:nvSpPr>
          <p:cNvPr id="6" name="Zaoblený obdélník 5"/>
          <p:cNvSpPr/>
          <p:nvPr/>
        </p:nvSpPr>
        <p:spPr>
          <a:xfrm>
            <a:off x="5220072" y="2780928"/>
            <a:ext cx="2304256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rostoucí na intervalu</a:t>
            </a:r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5580112" y="5661248"/>
            <a:ext cx="86409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2" name="Zaoblený obdélník 11"/>
          <p:cNvSpPr/>
          <p:nvPr/>
        </p:nvSpPr>
        <p:spPr>
          <a:xfrm>
            <a:off x="1691680" y="3068960"/>
            <a:ext cx="1584176" cy="288032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(-</a:t>
            </a:r>
            <a:r>
              <a:rPr lang="cs-CZ" b="1" dirty="0" smtClean="0">
                <a:sym typeface="Symbol"/>
              </a:rPr>
              <a:t>; -4&gt;</a:t>
            </a:r>
            <a:endParaRPr lang="cs-CZ" b="1" dirty="0"/>
          </a:p>
        </p:txBody>
      </p:sp>
      <p:cxnSp>
        <p:nvCxnSpPr>
          <p:cNvPr id="13" name="Přímá spojovací šipka 12"/>
          <p:cNvCxnSpPr/>
          <p:nvPr/>
        </p:nvCxnSpPr>
        <p:spPr>
          <a:xfrm>
            <a:off x="755576" y="5661248"/>
            <a:ext cx="86409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4" name="Zaoblený obdélník 13"/>
          <p:cNvSpPr/>
          <p:nvPr/>
        </p:nvSpPr>
        <p:spPr>
          <a:xfrm>
            <a:off x="1331640" y="2492896"/>
            <a:ext cx="2304256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klesající na intervalu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5292080" y="3284984"/>
            <a:ext cx="1296144" cy="288032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&lt;2; </a:t>
            </a:r>
            <a:r>
              <a:rPr lang="cs-CZ" b="1" dirty="0" smtClean="0">
                <a:sym typeface="Symbol"/>
              </a:rPr>
              <a:t>)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722 -2.96296E-6 L 0.23628 -2.96296E-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96296E-6 L 0.07882 -2.96296E-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2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772816"/>
            <a:ext cx="8063221" cy="4320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Úkol: Zjistěte intervaly </a:t>
            </a:r>
            <a:r>
              <a:rPr lang="cs-CZ" dirty="0" err="1" smtClean="0"/>
              <a:t>monotonnosti</a:t>
            </a:r>
            <a:endParaRPr lang="cs-CZ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3995936" y="1844824"/>
          <a:ext cx="3711575" cy="519112"/>
        </p:xfrm>
        <a:graphic>
          <a:graphicData uri="http://schemas.openxmlformats.org/presentationml/2006/ole">
            <p:oleObj spid="_x0000_s28674" name="Rovnice" r:id="rId4" imgW="1815840" imgH="253800" progId="Equation.3">
              <p:embed/>
            </p:oleObj>
          </a:graphicData>
        </a:graphic>
      </p:graphicFrame>
      <p:cxnSp>
        <p:nvCxnSpPr>
          <p:cNvPr id="8" name="Přímá spojovací šipka 7"/>
          <p:cNvCxnSpPr/>
          <p:nvPr/>
        </p:nvCxnSpPr>
        <p:spPr>
          <a:xfrm>
            <a:off x="2411760" y="5661248"/>
            <a:ext cx="86409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755576" y="5661248"/>
            <a:ext cx="86409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9" name="Zaoblený obdélník 8"/>
          <p:cNvSpPr/>
          <p:nvPr/>
        </p:nvSpPr>
        <p:spPr>
          <a:xfrm>
            <a:off x="1259632" y="2708920"/>
            <a:ext cx="2448272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nerostoucí na intervalu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796136" y="4437112"/>
            <a:ext cx="259228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neklesající na intervalu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6300192" y="4941168"/>
            <a:ext cx="1368152" cy="288032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&lt;-4;</a:t>
            </a:r>
            <a:r>
              <a:rPr lang="cs-CZ" dirty="0" smtClean="0">
                <a:sym typeface="Symbol"/>
              </a:rPr>
              <a:t>)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1835696" y="3356992"/>
            <a:ext cx="1368152" cy="288032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(-</a:t>
            </a:r>
            <a:r>
              <a:rPr lang="cs-CZ" dirty="0" smtClean="0">
                <a:sym typeface="Symbol"/>
              </a:rPr>
              <a:t>;2)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739 -2.96296E-6 L 0.5592 -2.96296E-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6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941 -2.96296E-6 L 0.44896 -2.96296E-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Úkol: </a:t>
            </a:r>
            <a:r>
              <a:rPr lang="cs-CZ" dirty="0" smtClean="0"/>
              <a:t>Určete, </a:t>
            </a:r>
            <a:r>
              <a:rPr lang="cs-CZ" dirty="0" smtClean="0"/>
              <a:t>kde a jaké má funkce maximum</a:t>
            </a:r>
            <a:endParaRPr lang="cs-CZ" dirty="0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3" y="1628800"/>
            <a:ext cx="8352927" cy="50256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Zaoblený obdélníkový popisek 8"/>
          <p:cNvSpPr/>
          <p:nvPr/>
        </p:nvSpPr>
        <p:spPr>
          <a:xfrm>
            <a:off x="4932040" y="4941168"/>
            <a:ext cx="1800200" cy="432048"/>
          </a:xfrm>
          <a:prstGeom prst="wedgeRoundRectCallout">
            <a:avLst>
              <a:gd name="adj1" fmla="val -62955"/>
              <a:gd name="adj2" fmla="val 18897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 bodě x=2</a:t>
            </a:r>
            <a:endParaRPr lang="cs-CZ" dirty="0"/>
          </a:p>
        </p:txBody>
      </p:sp>
      <p:sp>
        <p:nvSpPr>
          <p:cNvPr id="10" name="Zaoblený obdélníkový popisek 9"/>
          <p:cNvSpPr/>
          <p:nvPr/>
        </p:nvSpPr>
        <p:spPr>
          <a:xfrm>
            <a:off x="5508104" y="2492896"/>
            <a:ext cx="1800200" cy="432048"/>
          </a:xfrm>
          <a:prstGeom prst="wedgeRoundRectCallout">
            <a:avLst>
              <a:gd name="adj1" fmla="val -95786"/>
              <a:gd name="adj2" fmla="val 75405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maximum je y=6</a:t>
            </a:r>
            <a:endParaRPr lang="cs-CZ" dirty="0"/>
          </a:p>
        </p:txBody>
      </p:sp>
      <p:sp>
        <p:nvSpPr>
          <p:cNvPr id="11" name="Zaoblený obdélníkový popisek 10"/>
          <p:cNvSpPr/>
          <p:nvPr/>
        </p:nvSpPr>
        <p:spPr>
          <a:xfrm>
            <a:off x="6228184" y="3140968"/>
            <a:ext cx="2016224" cy="576064"/>
          </a:xfrm>
          <a:prstGeom prst="wedgeRoundRectCallout">
            <a:avLst>
              <a:gd name="adj1" fmla="val -49947"/>
              <a:gd name="adj2" fmla="val 21204"/>
              <a:gd name="adj3" fmla="val 16667"/>
            </a:avLst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maximum je f(2)=6</a:t>
            </a:r>
            <a:endParaRPr lang="cs-CZ" b="1" dirty="0"/>
          </a:p>
        </p:txBody>
      </p:sp>
      <p:cxnSp>
        <p:nvCxnSpPr>
          <p:cNvPr id="13" name="Přímá spojovací šipka 12"/>
          <p:cNvCxnSpPr/>
          <p:nvPr/>
        </p:nvCxnSpPr>
        <p:spPr>
          <a:xfrm flipV="1">
            <a:off x="4644008" y="4941168"/>
            <a:ext cx="0" cy="10081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2" name="Zaoblený obdélníkový popisek 11"/>
          <p:cNvSpPr/>
          <p:nvPr/>
        </p:nvSpPr>
        <p:spPr>
          <a:xfrm>
            <a:off x="6228184" y="3861048"/>
            <a:ext cx="2016224" cy="504056"/>
          </a:xfrm>
          <a:prstGeom prst="wedgeRoundRectCallout">
            <a:avLst>
              <a:gd name="adj1" fmla="val -49947"/>
              <a:gd name="adj2" fmla="val 21204"/>
              <a:gd name="adj3" fmla="val 16667"/>
            </a:avLst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smtClean="0"/>
              <a:t>H (f)=(-</a:t>
            </a:r>
            <a:r>
              <a:rPr lang="cs-CZ" b="1" smtClean="0">
                <a:sym typeface="Symbol"/>
              </a:rPr>
              <a:t>; 6&gt;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48148E-6 L -2.5E-6 -0.27292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595729"/>
            <a:ext cx="7953997" cy="47855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Úkol: </a:t>
            </a:r>
            <a:r>
              <a:rPr lang="cs-CZ" dirty="0" smtClean="0"/>
              <a:t>Určete, </a:t>
            </a:r>
            <a:r>
              <a:rPr lang="cs-CZ" dirty="0" smtClean="0"/>
              <a:t>kde a jaké má funkce minimum</a:t>
            </a:r>
            <a:endParaRPr lang="cs-CZ" dirty="0"/>
          </a:p>
        </p:txBody>
      </p:sp>
      <p:sp>
        <p:nvSpPr>
          <p:cNvPr id="9" name="Zaoblený obdélníkový popisek 8"/>
          <p:cNvSpPr/>
          <p:nvPr/>
        </p:nvSpPr>
        <p:spPr>
          <a:xfrm>
            <a:off x="3275856" y="2708920"/>
            <a:ext cx="1800200" cy="432048"/>
          </a:xfrm>
          <a:prstGeom prst="wedgeRoundRectCallout">
            <a:avLst>
              <a:gd name="adj1" fmla="val 53070"/>
              <a:gd name="adj2" fmla="val 104313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 bodě x=4</a:t>
            </a:r>
            <a:endParaRPr lang="cs-CZ" dirty="0"/>
          </a:p>
        </p:txBody>
      </p:sp>
      <p:sp>
        <p:nvSpPr>
          <p:cNvPr id="10" name="Zaoblený obdélníkový popisek 9"/>
          <p:cNvSpPr/>
          <p:nvPr/>
        </p:nvSpPr>
        <p:spPr>
          <a:xfrm>
            <a:off x="6084168" y="5949280"/>
            <a:ext cx="1800200" cy="432048"/>
          </a:xfrm>
          <a:prstGeom prst="wedgeRoundRectCallout">
            <a:avLst>
              <a:gd name="adj1" fmla="val -100598"/>
              <a:gd name="adj2" fmla="val -12287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minimum je y=-5</a:t>
            </a:r>
            <a:endParaRPr lang="cs-CZ" dirty="0"/>
          </a:p>
        </p:txBody>
      </p:sp>
      <p:sp>
        <p:nvSpPr>
          <p:cNvPr id="11" name="Zaoblený obdélníkový popisek 10"/>
          <p:cNvSpPr/>
          <p:nvPr/>
        </p:nvSpPr>
        <p:spPr>
          <a:xfrm>
            <a:off x="6156176" y="2852936"/>
            <a:ext cx="2160240" cy="576064"/>
          </a:xfrm>
          <a:prstGeom prst="wedgeRoundRectCallout">
            <a:avLst>
              <a:gd name="adj1" fmla="val -49947"/>
              <a:gd name="adj2" fmla="val 21204"/>
              <a:gd name="adj3" fmla="val 16667"/>
            </a:avLst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minimum je f(4)=-5</a:t>
            </a:r>
            <a:endParaRPr lang="cs-CZ" b="1" dirty="0"/>
          </a:p>
        </p:txBody>
      </p:sp>
      <p:cxnSp>
        <p:nvCxnSpPr>
          <p:cNvPr id="14" name="Přímá spojovací šipka 13"/>
          <p:cNvCxnSpPr/>
          <p:nvPr/>
        </p:nvCxnSpPr>
        <p:spPr>
          <a:xfrm>
            <a:off x="5148064" y="3429000"/>
            <a:ext cx="0" cy="9361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2" name="Zaoblený obdélníkový popisek 11"/>
          <p:cNvSpPr/>
          <p:nvPr/>
        </p:nvSpPr>
        <p:spPr>
          <a:xfrm>
            <a:off x="6156176" y="3717032"/>
            <a:ext cx="2160240" cy="576064"/>
          </a:xfrm>
          <a:prstGeom prst="wedgeRoundRectCallout">
            <a:avLst>
              <a:gd name="adj1" fmla="val -49947"/>
              <a:gd name="adj2" fmla="val 21204"/>
              <a:gd name="adj3" fmla="val 16667"/>
            </a:avLst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smtClean="0"/>
              <a:t>H (f)=&lt;-5; </a:t>
            </a:r>
            <a:r>
              <a:rPr lang="cs-CZ" b="1" smtClean="0">
                <a:sym typeface="Symbol"/>
              </a:rPr>
              <a:t>)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85185E-6 L -8.33333E-7 0.1942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smtClean="0"/>
              <a:t>Průsečíky grafu s osou x</a:t>
            </a:r>
            <a:endParaRPr lang="cs-CZ"/>
          </a:p>
        </p:txBody>
      </p:sp>
      <p:pic>
        <p:nvPicPr>
          <p:cNvPr id="378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060848"/>
            <a:ext cx="8229600" cy="37484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971600" y="1412776"/>
          <a:ext cx="2215745" cy="546348"/>
        </p:xfrm>
        <a:graphic>
          <a:graphicData uri="http://schemas.openxmlformats.org/presentationml/2006/ole">
            <p:oleObj spid="_x0000_s37891" name="Rovnice" r:id="rId4" imgW="927000" imgH="228600" progId="Equation.3">
              <p:embed/>
            </p:oleObj>
          </a:graphicData>
        </a:graphic>
      </p:graphicFrame>
      <p:sp>
        <p:nvSpPr>
          <p:cNvPr id="7" name="Prstenec 6"/>
          <p:cNvSpPr/>
          <p:nvPr/>
        </p:nvSpPr>
        <p:spPr>
          <a:xfrm>
            <a:off x="3203848" y="4509120"/>
            <a:ext cx="216024" cy="216024"/>
          </a:xfrm>
          <a:prstGeom prst="donu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Prstenec 7"/>
          <p:cNvSpPr/>
          <p:nvPr/>
        </p:nvSpPr>
        <p:spPr>
          <a:xfrm>
            <a:off x="6588224" y="4509120"/>
            <a:ext cx="216024" cy="216024"/>
          </a:xfrm>
          <a:prstGeom prst="donu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203848" y="3933056"/>
            <a:ext cx="115212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P</a:t>
            </a:r>
            <a:r>
              <a:rPr lang="en-US" baseline="-25000" smtClean="0"/>
              <a:t>1</a:t>
            </a:r>
            <a:r>
              <a:rPr lang="cs-CZ" smtClean="0"/>
              <a:t>=</a:t>
            </a:r>
            <a:r>
              <a:rPr lang="en-US" smtClean="0"/>
              <a:t>[x</a:t>
            </a:r>
            <a:r>
              <a:rPr lang="en-US" baseline="-25000" smtClean="0"/>
              <a:t>1</a:t>
            </a:r>
            <a:r>
              <a:rPr lang="en-US" smtClean="0"/>
              <a:t>, 0]</a:t>
            </a:r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5724128" y="3933056"/>
            <a:ext cx="1224136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P</a:t>
            </a:r>
            <a:r>
              <a:rPr lang="en-US" baseline="-25000" smtClean="0"/>
              <a:t>2</a:t>
            </a:r>
            <a:r>
              <a:rPr lang="cs-CZ" smtClean="0"/>
              <a:t>=</a:t>
            </a:r>
            <a:r>
              <a:rPr lang="en-US" smtClean="0"/>
              <a:t>[x</a:t>
            </a:r>
            <a:r>
              <a:rPr lang="en-US" baseline="-25000" smtClean="0"/>
              <a:t>2</a:t>
            </a:r>
            <a:r>
              <a:rPr lang="en-US" smtClean="0"/>
              <a:t>, 0]</a:t>
            </a:r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3131840" y="2636912"/>
            <a:ext cx="4248472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smtClean="0"/>
              <a:t>Ko</a:t>
            </a:r>
            <a:r>
              <a:rPr lang="cs-CZ" sz="2400" smtClean="0"/>
              <a:t>ř</a:t>
            </a:r>
            <a:r>
              <a:rPr lang="en-US" sz="2400" smtClean="0"/>
              <a:t>en</a:t>
            </a:r>
            <a:r>
              <a:rPr lang="cs-CZ" sz="2400" smtClean="0"/>
              <a:t>y</a:t>
            </a:r>
            <a:r>
              <a:rPr lang="en-US" sz="2400" smtClean="0"/>
              <a:t> rovnice  0</a:t>
            </a:r>
            <a:r>
              <a:rPr lang="cs-CZ" sz="2400" smtClean="0"/>
              <a:t>=x</a:t>
            </a:r>
            <a:r>
              <a:rPr lang="cs-CZ" sz="2400" baseline="30000" smtClean="0"/>
              <a:t>2</a:t>
            </a:r>
            <a:r>
              <a:rPr lang="cs-CZ" sz="2400" smtClean="0"/>
              <a:t>-6x+5</a:t>
            </a:r>
            <a:endParaRPr lang="cs-CZ" sz="2400"/>
          </a:p>
        </p:txBody>
      </p:sp>
      <p:sp>
        <p:nvSpPr>
          <p:cNvPr id="12" name="Zaoblený obdélník 11"/>
          <p:cNvSpPr/>
          <p:nvPr/>
        </p:nvSpPr>
        <p:spPr>
          <a:xfrm>
            <a:off x="3707904" y="5373216"/>
            <a:ext cx="2736304" cy="936104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0=(x-1)(x-5)</a:t>
            </a:r>
          </a:p>
          <a:p>
            <a:pPr algn="ctr"/>
            <a:r>
              <a:rPr lang="cs-CZ" sz="2400" smtClean="0"/>
              <a:t>x</a:t>
            </a:r>
            <a:r>
              <a:rPr lang="cs-CZ" sz="2400" baseline="-25000" smtClean="0"/>
              <a:t>1</a:t>
            </a:r>
            <a:r>
              <a:rPr lang="cs-CZ" sz="2400" smtClean="0"/>
              <a:t>=1  x</a:t>
            </a:r>
            <a:r>
              <a:rPr lang="cs-CZ" sz="2400" baseline="-25000" smtClean="0"/>
              <a:t>2</a:t>
            </a:r>
            <a:r>
              <a:rPr lang="cs-CZ" sz="2400" smtClean="0"/>
              <a:t>=5</a:t>
            </a:r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smtClean="0"/>
              <a:t>Průsečíky grafu s osou y</a:t>
            </a:r>
            <a:endParaRPr lang="cs-CZ"/>
          </a:p>
        </p:txBody>
      </p:sp>
      <p:pic>
        <p:nvPicPr>
          <p:cNvPr id="378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060848"/>
            <a:ext cx="8229600" cy="37484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971600" y="1412776"/>
          <a:ext cx="2215745" cy="546348"/>
        </p:xfrm>
        <a:graphic>
          <a:graphicData uri="http://schemas.openxmlformats.org/presentationml/2006/ole">
            <p:oleObj spid="_x0000_s38914" name="Rovnice" r:id="rId4" imgW="927000" imgH="228600" progId="Equation.3">
              <p:embed/>
            </p:oleObj>
          </a:graphicData>
        </a:graphic>
      </p:graphicFrame>
      <p:sp>
        <p:nvSpPr>
          <p:cNvPr id="7" name="Prstenec 6"/>
          <p:cNvSpPr/>
          <p:nvPr/>
        </p:nvSpPr>
        <p:spPr>
          <a:xfrm>
            <a:off x="2339752" y="3645024"/>
            <a:ext cx="216024" cy="216024"/>
          </a:xfrm>
          <a:prstGeom prst="donu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699792" y="3429000"/>
            <a:ext cx="1224136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Q=</a:t>
            </a:r>
            <a:r>
              <a:rPr lang="en-US" smtClean="0"/>
              <a:t>[</a:t>
            </a:r>
            <a:r>
              <a:rPr lang="cs-CZ" smtClean="0"/>
              <a:t>0,y</a:t>
            </a:r>
            <a:r>
              <a:rPr lang="en-US" smtClean="0"/>
              <a:t>]</a:t>
            </a:r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2987824" y="2420888"/>
            <a:ext cx="2808312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mtClean="0"/>
              <a:t>Dosadit do výrazu x=0</a:t>
            </a:r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4211960" y="3356992"/>
            <a:ext cx="1368152" cy="504056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smtClean="0"/>
              <a:t>y=5</a:t>
            </a:r>
            <a:endParaRPr lang="cs-CZ" sz="32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  <p:bldP spid="13" grpId="0" animBg="1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Definice funkce prosté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20888"/>
            <a:ext cx="8229600" cy="2260848"/>
          </a:xfrm>
        </p:spPr>
        <p:txBody>
          <a:bodyPr/>
          <a:lstStyle/>
          <a:p>
            <a:r>
              <a:rPr lang="cs-CZ" dirty="0" smtClean="0"/>
              <a:t>Funkce f je prostá, právě když platí:</a:t>
            </a:r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827584" y="3284984"/>
          <a:ext cx="7512737" cy="648072"/>
        </p:xfrm>
        <a:graphic>
          <a:graphicData uri="http://schemas.openxmlformats.org/presentationml/2006/ole">
            <p:oleObj spid="_x0000_s23554" name="Rovnice" r:id="rId3" imgW="2501640" imgH="215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Úkol: Rozhodněte, zda je </a:t>
            </a:r>
            <a:r>
              <a:rPr lang="cs-CZ" smtClean="0"/>
              <a:t>funkce prostá</a:t>
            </a:r>
            <a:endParaRPr lang="cs-CZ" dirty="0"/>
          </a:p>
        </p:txBody>
      </p:sp>
      <p:pic>
        <p:nvPicPr>
          <p:cNvPr id="4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501931" y="2016581"/>
            <a:ext cx="6140138" cy="369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9" name="Přímá spojovací šipka 8"/>
          <p:cNvCxnSpPr/>
          <p:nvPr/>
        </p:nvCxnSpPr>
        <p:spPr>
          <a:xfrm flipV="1">
            <a:off x="4932040" y="3501008"/>
            <a:ext cx="0" cy="64807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V="1">
            <a:off x="5292080" y="3789040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6" name="Zaoblený obdélník 5"/>
          <p:cNvSpPr/>
          <p:nvPr/>
        </p:nvSpPr>
        <p:spPr>
          <a:xfrm>
            <a:off x="5652120" y="2852936"/>
            <a:ext cx="1152128" cy="43204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smtClean="0"/>
              <a:t>je prostá</a:t>
            </a:r>
            <a:endParaRPr lang="cs-CZ" b="1"/>
          </a:p>
        </p:txBody>
      </p:sp>
      <p:sp>
        <p:nvSpPr>
          <p:cNvPr id="7" name="Zaoblený obdélník 6"/>
          <p:cNvSpPr/>
          <p:nvPr/>
        </p:nvSpPr>
        <p:spPr>
          <a:xfrm>
            <a:off x="5580112" y="4581128"/>
            <a:ext cx="2592288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rovnoběžky s osou x protne graf pouze jednou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Definice funkce sudé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Funkce f je sudá, právě když platí: </a:t>
            </a:r>
            <a:endParaRPr lang="cs-CZ" dirty="0"/>
          </a:p>
        </p:txBody>
      </p:sp>
      <p:graphicFrame>
        <p:nvGraphicFramePr>
          <p:cNvPr id="24579" name="Object 3"/>
          <p:cNvGraphicFramePr>
            <a:graphicFrameLocks noChangeAspect="1"/>
          </p:cNvGraphicFramePr>
          <p:nvPr/>
        </p:nvGraphicFramePr>
        <p:xfrm>
          <a:off x="899592" y="2204864"/>
          <a:ext cx="6966774" cy="648072"/>
        </p:xfrm>
        <a:graphic>
          <a:graphicData uri="http://schemas.openxmlformats.org/presentationml/2006/ole">
            <p:oleObj spid="_x0000_s24579" name="Rovnice" r:id="rId3" imgW="1612800" imgH="203040" progId="Equation.3">
              <p:embed/>
            </p:oleObj>
          </a:graphicData>
        </a:graphic>
      </p:graphicFrame>
      <p:pic>
        <p:nvPicPr>
          <p:cNvPr id="24581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3068961"/>
            <a:ext cx="5616624" cy="3379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7" name="Přímá spojovací šipka 6"/>
          <p:cNvCxnSpPr/>
          <p:nvPr/>
        </p:nvCxnSpPr>
        <p:spPr>
          <a:xfrm flipV="1">
            <a:off x="2771800" y="4941168"/>
            <a:ext cx="0" cy="108012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5796136" y="4869160"/>
            <a:ext cx="0" cy="11521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1" name="Zaoblený obdélník 10"/>
          <p:cNvSpPr/>
          <p:nvPr/>
        </p:nvSpPr>
        <p:spPr>
          <a:xfrm>
            <a:off x="5076056" y="3573016"/>
            <a:ext cx="1728192" cy="43204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je sudá</a:t>
            </a:r>
            <a:endParaRPr lang="cs-CZ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5148064" y="4077072"/>
            <a:ext cx="2376264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Souměrná podle osy 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Definice funkce liché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Funkce f je lichá, právě když platí: </a:t>
            </a:r>
            <a:endParaRPr lang="cs-CZ" dirty="0"/>
          </a:p>
        </p:txBody>
      </p:sp>
      <p:graphicFrame>
        <p:nvGraphicFramePr>
          <p:cNvPr id="24579" name="Object 3"/>
          <p:cNvGraphicFramePr>
            <a:graphicFrameLocks noChangeAspect="1"/>
          </p:cNvGraphicFramePr>
          <p:nvPr/>
        </p:nvGraphicFramePr>
        <p:xfrm>
          <a:off x="1043608" y="2205038"/>
          <a:ext cx="6408712" cy="765113"/>
        </p:xfrm>
        <a:graphic>
          <a:graphicData uri="http://schemas.openxmlformats.org/presentationml/2006/ole">
            <p:oleObj spid="_x0000_s25602" name="Rovnice" r:id="rId3" imgW="1701720" imgH="203040" progId="Equation.3">
              <p:embed/>
            </p:oleObj>
          </a:graphicData>
        </a:graphic>
      </p:graphicFrame>
      <p:grpSp>
        <p:nvGrpSpPr>
          <p:cNvPr id="13" name="Skupina 12"/>
          <p:cNvGrpSpPr/>
          <p:nvPr/>
        </p:nvGrpSpPr>
        <p:grpSpPr>
          <a:xfrm>
            <a:off x="1403648" y="3140968"/>
            <a:ext cx="5616624" cy="3378315"/>
            <a:chOff x="1403648" y="3140968"/>
            <a:chExt cx="5616624" cy="3378315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403648" y="3140968"/>
              <a:ext cx="5616624" cy="33783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graphicFrame>
          <p:nvGraphicFramePr>
            <p:cNvPr id="7" name="Objekt 6"/>
            <p:cNvGraphicFramePr>
              <a:graphicFrameLocks noChangeAspect="1"/>
            </p:cNvGraphicFramePr>
            <p:nvPr/>
          </p:nvGraphicFramePr>
          <p:xfrm>
            <a:off x="5580112" y="3212976"/>
            <a:ext cx="576064" cy="576064"/>
          </p:xfrm>
          <a:graphic>
            <a:graphicData uri="http://schemas.openxmlformats.org/presentationml/2006/ole">
              <p:oleObj spid="_x0000_s25603" name="Rovnice" r:id="rId5" imgW="393480" imgH="393480" progId="Equation.3">
                <p:embed/>
              </p:oleObj>
            </a:graphicData>
          </a:graphic>
        </p:graphicFrame>
      </p:grpSp>
      <p:cxnSp>
        <p:nvCxnSpPr>
          <p:cNvPr id="9" name="Přímá spojovací šipka 8"/>
          <p:cNvCxnSpPr/>
          <p:nvPr/>
        </p:nvCxnSpPr>
        <p:spPr>
          <a:xfrm flipV="1">
            <a:off x="4860032" y="4797152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3563888" y="5013176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6" name="Zaoblený obdélník 15"/>
          <p:cNvSpPr/>
          <p:nvPr/>
        </p:nvSpPr>
        <p:spPr>
          <a:xfrm>
            <a:off x="5292080" y="3933056"/>
            <a:ext cx="1512168" cy="36004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Je lichá</a:t>
            </a:r>
            <a:endParaRPr lang="cs-CZ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5868144" y="4365104"/>
            <a:ext cx="2295872" cy="6396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Souměrná podle středu S=</a:t>
            </a:r>
            <a:r>
              <a:rPr lang="en-US" dirty="0" smtClean="0"/>
              <a:t>[0</a:t>
            </a:r>
            <a:r>
              <a:rPr lang="cs-CZ" dirty="0" smtClean="0"/>
              <a:t>; 0</a:t>
            </a:r>
            <a:r>
              <a:rPr lang="en-US" dirty="0" smtClean="0"/>
              <a:t>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Druhy funkcí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konstantní</a:t>
            </a:r>
          </a:p>
          <a:p>
            <a:r>
              <a:rPr lang="cs-CZ" dirty="0" smtClean="0"/>
              <a:t>lineární</a:t>
            </a:r>
          </a:p>
          <a:p>
            <a:r>
              <a:rPr lang="cs-CZ" dirty="0" smtClean="0"/>
              <a:t>lineární s absolutní hodnotou</a:t>
            </a:r>
          </a:p>
          <a:p>
            <a:r>
              <a:rPr lang="cs-CZ" dirty="0" smtClean="0"/>
              <a:t>kvadratická</a:t>
            </a:r>
          </a:p>
          <a:p>
            <a:r>
              <a:rPr lang="cs-CZ" dirty="0" smtClean="0"/>
              <a:t>nepřímá úměrnost</a:t>
            </a:r>
          </a:p>
          <a:p>
            <a:r>
              <a:rPr lang="cs-CZ" dirty="0" smtClean="0"/>
              <a:t>lineární lomená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Vlastnosti funkcí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D(f)</a:t>
            </a:r>
          </a:p>
          <a:p>
            <a:r>
              <a:rPr lang="cs-CZ" dirty="0" smtClean="0"/>
              <a:t>H(f)</a:t>
            </a:r>
          </a:p>
          <a:p>
            <a:r>
              <a:rPr lang="cs-CZ" dirty="0" smtClean="0"/>
              <a:t>název křivky</a:t>
            </a:r>
          </a:p>
          <a:p>
            <a:r>
              <a:rPr lang="cs-CZ" dirty="0" smtClean="0"/>
              <a:t>rostoucí, klesající</a:t>
            </a:r>
            <a:r>
              <a:rPr lang="cs-CZ" smtClean="0"/>
              <a:t>, nerostoucí</a:t>
            </a:r>
            <a:r>
              <a:rPr lang="cs-CZ" dirty="0" smtClean="0"/>
              <a:t>, neklesající</a:t>
            </a:r>
          </a:p>
          <a:p>
            <a:r>
              <a:rPr lang="cs-CZ" dirty="0" smtClean="0"/>
              <a:t>maximum</a:t>
            </a:r>
            <a:r>
              <a:rPr lang="cs-CZ" smtClean="0"/>
              <a:t>, minimum</a:t>
            </a:r>
          </a:p>
          <a:p>
            <a:r>
              <a:rPr lang="cs-CZ" smtClean="0"/>
              <a:t>průsečíky s osami</a:t>
            </a:r>
          </a:p>
          <a:p>
            <a:r>
              <a:rPr lang="cs-CZ" smtClean="0"/>
              <a:t>prostá</a:t>
            </a:r>
            <a:endParaRPr lang="cs-CZ" dirty="0" smtClean="0"/>
          </a:p>
          <a:p>
            <a:r>
              <a:rPr lang="cs-CZ" dirty="0" smtClean="0"/>
              <a:t>sudá</a:t>
            </a:r>
            <a:r>
              <a:rPr lang="cs-CZ" smtClean="0"/>
              <a:t>, lichá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67544" y="2852936"/>
            <a:ext cx="8229600" cy="11430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en-US" dirty="0" err="1" smtClean="0"/>
              <a:t>Dopl</a:t>
            </a:r>
            <a:r>
              <a:rPr lang="cs-CZ" dirty="0" smtClean="0"/>
              <a:t>ň</a:t>
            </a:r>
            <a:r>
              <a:rPr lang="en-US" dirty="0" err="1" smtClean="0"/>
              <a:t>te</a:t>
            </a:r>
            <a:r>
              <a:rPr lang="en-US" dirty="0" smtClean="0"/>
              <a:t> </a:t>
            </a:r>
            <a:r>
              <a:rPr lang="en-US" dirty="0" err="1" smtClean="0"/>
              <a:t>si</a:t>
            </a:r>
            <a:r>
              <a:rPr lang="en-US" dirty="0" smtClean="0"/>
              <a:t> </a:t>
            </a:r>
            <a:r>
              <a:rPr lang="en-US" dirty="0" err="1" smtClean="0"/>
              <a:t>definice</a:t>
            </a:r>
            <a:r>
              <a:rPr lang="en-US" dirty="0" smtClean="0"/>
              <a:t> </a:t>
            </a:r>
            <a:r>
              <a:rPr lang="en-US" dirty="0" err="1" smtClean="0"/>
              <a:t>pojm</a:t>
            </a:r>
            <a:r>
              <a:rPr lang="cs-CZ" dirty="0" smtClean="0"/>
              <a:t>ů</a:t>
            </a:r>
            <a:br>
              <a:rPr lang="cs-CZ" dirty="0" smtClean="0"/>
            </a:br>
            <a:r>
              <a:rPr lang="cs-CZ" dirty="0" smtClean="0"/>
              <a:t>a můžete skončit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Definice funkce rostoucí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Funkce je rostoucí na intervalu I</a:t>
            </a:r>
            <a:r>
              <a:rPr lang="cs-CZ" dirty="0" smtClean="0">
                <a:sym typeface="Symbol"/>
              </a:rPr>
              <a:t>D(f)</a:t>
            </a:r>
            <a:r>
              <a:rPr lang="cs-CZ" dirty="0" smtClean="0"/>
              <a:t>, právě když platí: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827584" y="2852936"/>
          <a:ext cx="7274091" cy="539998"/>
        </p:xfrm>
        <a:graphic>
          <a:graphicData uri="http://schemas.openxmlformats.org/presentationml/2006/ole">
            <p:oleObj spid="_x0000_s2050" name="Rovnice" r:id="rId3" imgW="2908080" imgH="215640" progId="Equation.3">
              <p:embed/>
            </p:oleObj>
          </a:graphicData>
        </a:graphic>
      </p:graphicFrame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696" y="3573016"/>
            <a:ext cx="4591050" cy="276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15" name="Přímá spojovací šipka 14"/>
          <p:cNvCxnSpPr/>
          <p:nvPr/>
        </p:nvCxnSpPr>
        <p:spPr>
          <a:xfrm>
            <a:off x="4788024" y="4365104"/>
            <a:ext cx="0" cy="122413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5148064" y="4365104"/>
            <a:ext cx="0" cy="9361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Definice funkce klesající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Funkce je klesající na intervalu I</a:t>
            </a:r>
            <a:r>
              <a:rPr lang="cs-CZ" dirty="0" smtClean="0">
                <a:sym typeface="Symbol"/>
              </a:rPr>
              <a:t>D(f)</a:t>
            </a:r>
            <a:r>
              <a:rPr lang="cs-CZ" dirty="0" smtClean="0"/>
              <a:t>, právě když platí:</a:t>
            </a:r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827584" y="2996952"/>
          <a:ext cx="7274091" cy="539998"/>
        </p:xfrm>
        <a:graphic>
          <a:graphicData uri="http://schemas.openxmlformats.org/presentationml/2006/ole">
            <p:oleObj spid="_x0000_s4098" name="Rovnice" r:id="rId3" imgW="2908080" imgH="215640" progId="Equation.3">
              <p:embed/>
            </p:oleObj>
          </a:graphicData>
        </a:graphic>
      </p:graphicFrame>
      <p:pic>
        <p:nvPicPr>
          <p:cNvPr id="7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88096" y="3725416"/>
            <a:ext cx="4591050" cy="276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9" name="Přímá spojovací šipka 8"/>
          <p:cNvCxnSpPr/>
          <p:nvPr/>
        </p:nvCxnSpPr>
        <p:spPr>
          <a:xfrm>
            <a:off x="3563888" y="4509120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4283968" y="4509120"/>
            <a:ext cx="0" cy="122413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Definice funkce nerostoucí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Funkce je rostoucí na intervalu I</a:t>
            </a:r>
            <a:r>
              <a:rPr lang="cs-CZ" dirty="0" smtClean="0">
                <a:sym typeface="Symbol"/>
              </a:rPr>
              <a:t>D(f)</a:t>
            </a:r>
            <a:r>
              <a:rPr lang="cs-CZ" dirty="0" smtClean="0"/>
              <a:t>, právě když platí:</a:t>
            </a:r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827584" y="2996952"/>
          <a:ext cx="7274091" cy="539998"/>
        </p:xfrm>
        <a:graphic>
          <a:graphicData uri="http://schemas.openxmlformats.org/presentationml/2006/ole">
            <p:oleObj spid="_x0000_s27650" name="Rovnice" r:id="rId3" imgW="2908080" imgH="215640" progId="Equation.3">
              <p:embed/>
            </p:oleObj>
          </a:graphicData>
        </a:graphic>
      </p:graphicFrame>
      <p:pic>
        <p:nvPicPr>
          <p:cNvPr id="27654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712" y="3573016"/>
            <a:ext cx="5167114" cy="31088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5436096" y="3861048"/>
          <a:ext cx="1656184" cy="525462"/>
        </p:xfrm>
        <a:graphic>
          <a:graphicData uri="http://schemas.openxmlformats.org/presentationml/2006/ole">
            <p:oleObj spid="_x0000_s27653" name="Rovnice" r:id="rId5" imgW="799920" imgH="2538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Definice funkce neklesající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Funkce je klesající na intervalu I</a:t>
            </a:r>
            <a:r>
              <a:rPr lang="cs-CZ" dirty="0" smtClean="0">
                <a:sym typeface="Symbol"/>
              </a:rPr>
              <a:t>D(f)</a:t>
            </a:r>
            <a:r>
              <a:rPr lang="cs-CZ" dirty="0" smtClean="0"/>
              <a:t>, právě když platí:</a:t>
            </a:r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827584" y="2924944"/>
          <a:ext cx="7274091" cy="539998"/>
        </p:xfrm>
        <a:graphic>
          <a:graphicData uri="http://schemas.openxmlformats.org/presentationml/2006/ole">
            <p:oleObj spid="_x0000_s6146" name="Rovnice" r:id="rId3" imgW="2908080" imgH="215640" progId="Equation.3">
              <p:embed/>
            </p:oleObj>
          </a:graphicData>
        </a:graphic>
      </p:graphicFrame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3717032"/>
            <a:ext cx="4591050" cy="276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4355976" y="3861048"/>
          <a:ext cx="1360951" cy="432048"/>
        </p:xfrm>
        <a:graphic>
          <a:graphicData uri="http://schemas.openxmlformats.org/presentationml/2006/ole">
            <p:oleObj spid="_x0000_s6148" name="Rovnice" r:id="rId5" imgW="799920" imgH="2538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Definice maxima a minima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Funkce f(x) má v bodě a maximum f(a), právě když platí: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Funkce f(x) má v bodě a minimum f(a), právě když platí:</a:t>
            </a:r>
          </a:p>
          <a:p>
            <a:endParaRPr lang="cs-CZ" dirty="0" smtClean="0"/>
          </a:p>
          <a:p>
            <a:endParaRPr lang="cs-CZ" sz="2000" dirty="0" smtClean="0">
              <a:hlinkClick r:id="rId3" action="ppaction://hlinksldjump"/>
            </a:endParaRPr>
          </a:p>
          <a:p>
            <a:r>
              <a:rPr lang="cs-CZ" sz="2000" dirty="0" smtClean="0">
                <a:hlinkClick r:id="rId3" action="ppaction://hlinksldjump"/>
              </a:rPr>
              <a:t>Zpět na příklady</a:t>
            </a:r>
            <a:endParaRPr lang="cs-CZ" sz="2000" dirty="0" smtClean="0"/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1127125" y="2822575"/>
          <a:ext cx="5083175" cy="677863"/>
        </p:xfrm>
        <a:graphic>
          <a:graphicData uri="http://schemas.openxmlformats.org/presentationml/2006/ole">
            <p:oleObj spid="_x0000_s22530" name="Rovnice" r:id="rId4" imgW="1523880" imgH="20304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1043608" y="4725144"/>
          <a:ext cx="5083175" cy="677863"/>
        </p:xfrm>
        <a:graphic>
          <a:graphicData uri="http://schemas.openxmlformats.org/presentationml/2006/ole">
            <p:oleObj spid="_x0000_s22534" name="Rovnice" r:id="rId5" imgW="152388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2400" dirty="0" smtClean="0"/>
          </a:p>
          <a:p>
            <a:pPr marL="0" indent="0"/>
            <a:r>
              <a:rPr lang="cs-CZ" sz="1800" i="1" dirty="0" smtClean="0"/>
              <a:t>Matematika pro netechnické obory SOŠ a SOU</a:t>
            </a:r>
            <a:r>
              <a:rPr lang="cs-CZ" sz="1800" dirty="0" smtClean="0"/>
              <a:t>. 2005. </a:t>
            </a:r>
            <a:r>
              <a:rPr lang="cs-CZ" sz="1800" dirty="0" err="1" smtClean="0"/>
              <a:t>vyd</a:t>
            </a:r>
            <a:r>
              <a:rPr lang="cs-CZ" sz="1800" dirty="0" smtClean="0"/>
              <a:t>. Praha 4: </a:t>
            </a:r>
            <a:r>
              <a:rPr lang="cs-CZ" sz="1800" dirty="0" err="1" smtClean="0"/>
              <a:t>Prometheus</a:t>
            </a:r>
            <a:r>
              <a:rPr lang="cs-CZ" sz="1800" dirty="0" smtClean="0"/>
              <a:t>, 2005. Učebnice pro střední školy. ISBN 80-7196-057-8. </a:t>
            </a:r>
          </a:p>
          <a:p>
            <a:pPr marL="0" indent="0"/>
            <a:r>
              <a:rPr lang="cs-CZ" sz="1800" dirty="0" smtClean="0"/>
              <a:t>Ostatní materiály </a:t>
            </a:r>
            <a:r>
              <a:rPr lang="cs-CZ" sz="1800" smtClean="0"/>
              <a:t>včetně </a:t>
            </a:r>
            <a:r>
              <a:rPr lang="cs-CZ" sz="1800" smtClean="0"/>
              <a:t>obrázků, </a:t>
            </a:r>
            <a:r>
              <a:rPr lang="cs-CZ" sz="1800" dirty="0" smtClean="0"/>
              <a:t>pokud není </a:t>
            </a:r>
            <a:r>
              <a:rPr lang="cs-CZ" sz="1800" smtClean="0"/>
              <a:t>uvedeno </a:t>
            </a:r>
            <a:r>
              <a:rPr lang="cs-CZ" sz="1800" smtClean="0"/>
              <a:t>jinak, </a:t>
            </a:r>
            <a:r>
              <a:rPr lang="cs-CZ" sz="1800" dirty="0" smtClean="0"/>
              <a:t>jsou dílem autora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326</TotalTime>
  <Words>483</Words>
  <Application>Microsoft Office PowerPoint</Application>
  <PresentationFormat>Předvádění na obrazovce (4:3)</PresentationFormat>
  <Paragraphs>118</Paragraphs>
  <Slides>22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Motiv sady Office</vt:lpstr>
      <vt:lpstr>Rovnice</vt:lpstr>
      <vt:lpstr>Snímek 1</vt:lpstr>
      <vt:lpstr>Snímek 2</vt:lpstr>
      <vt:lpstr>Vlastnosti funkcí</vt:lpstr>
      <vt:lpstr>Monotonnost funkce</vt:lpstr>
      <vt:lpstr>Úkol: Zjistěte intervaly monotonnosti</vt:lpstr>
      <vt:lpstr>Úkol: Zjistěte intervaly monotonnosti</vt:lpstr>
      <vt:lpstr>Úkol: Určete, kde a jaké má funkce maximum</vt:lpstr>
      <vt:lpstr>Úkol: Určete, kde a jaké má funkce minimum</vt:lpstr>
      <vt:lpstr>Průsečíky grafu s osou x</vt:lpstr>
      <vt:lpstr>Průsečíky grafu s osou y</vt:lpstr>
      <vt:lpstr>Definice funkce prosté</vt:lpstr>
      <vt:lpstr>Úkol: Rozhodněte, zda je funkce prostá</vt:lpstr>
      <vt:lpstr>Definice funkce sudé</vt:lpstr>
      <vt:lpstr>Definice funkce liché</vt:lpstr>
      <vt:lpstr>Shrnutí</vt:lpstr>
      <vt:lpstr>Doplňte si definice pojmů a můžete skončit</vt:lpstr>
      <vt:lpstr>Definice funkce rostoucí</vt:lpstr>
      <vt:lpstr>Definice funkce klesající</vt:lpstr>
      <vt:lpstr>Definice funkce nerostoucí</vt:lpstr>
      <vt:lpstr>Definice funkce neklesající</vt:lpstr>
      <vt:lpstr>Definice maxima a minima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Vlastnosti funkcí</dc:title>
  <dc:creator>zstrechi</dc:creator>
  <cp:lastModifiedBy>Dum</cp:lastModifiedBy>
  <cp:revision>54</cp:revision>
  <dcterms:created xsi:type="dcterms:W3CDTF">2013-03-06T08:01:11Z</dcterms:created>
  <dcterms:modified xsi:type="dcterms:W3CDTF">2013-03-22T12:35:17Z</dcterms:modified>
</cp:coreProperties>
</file>