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57" r:id="rId3"/>
    <p:sldId id="270" r:id="rId4"/>
    <p:sldId id="258" r:id="rId5"/>
    <p:sldId id="263" r:id="rId6"/>
    <p:sldId id="264" r:id="rId7"/>
    <p:sldId id="267" r:id="rId8"/>
    <p:sldId id="269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71559-5826-479F-885B-FC025165A5A2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F0FCD-00F8-4544-82EF-2F669FAC36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11106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71559-5826-479F-885B-FC025165A5A2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F0FCD-00F8-4544-82EF-2F669FAC36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96180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71559-5826-479F-885B-FC025165A5A2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F0FCD-00F8-4544-82EF-2F669FAC36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51610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71559-5826-479F-885B-FC025165A5A2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F0FCD-00F8-4544-82EF-2F669FAC36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10042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71559-5826-479F-885B-FC025165A5A2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F0FCD-00F8-4544-82EF-2F669FAC36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90744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71559-5826-479F-885B-FC025165A5A2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F0FCD-00F8-4544-82EF-2F669FAC36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1532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71559-5826-479F-885B-FC025165A5A2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F0FCD-00F8-4544-82EF-2F669FAC36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10023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71559-5826-479F-885B-FC025165A5A2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F0FCD-00F8-4544-82EF-2F669FAC36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6909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71559-5826-479F-885B-FC025165A5A2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F0FCD-00F8-4544-82EF-2F669FAC36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20309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71559-5826-479F-885B-FC025165A5A2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F0FCD-00F8-4544-82EF-2F669FAC36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71550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71559-5826-479F-885B-FC025165A5A2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F0FCD-00F8-4544-82EF-2F669FAC36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4049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771559-5826-479F-885B-FC025165A5A2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6F0FCD-00F8-4544-82EF-2F669FAC36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80893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755650" y="527640"/>
            <a:ext cx="5250027" cy="35548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600" dirty="0">
                <a:cs typeface="Times New Roman" pitchFamily="18" charset="0"/>
              </a:rPr>
              <a:t>NÁZEV ŠKOLY: 2. základní škola, Rakovník, Husovo náměstí 3</a:t>
            </a: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AUTOR: </a:t>
            </a:r>
            <a:r>
              <a:rPr lang="cs-CZ" sz="1600" dirty="0" smtClean="0">
                <a:cs typeface="Times New Roman" pitchFamily="18" charset="0"/>
              </a:rPr>
              <a:t>Mgr. Iveta Vostrá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1600" dirty="0"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DATUM VYTVOŘENÍ</a:t>
            </a:r>
            <a:r>
              <a:rPr lang="cs-CZ" sz="1600" dirty="0" smtClean="0">
                <a:cs typeface="Times New Roman" pitchFamily="18" charset="0"/>
              </a:rPr>
              <a:t>:  březen 2013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NÁZEV: </a:t>
            </a:r>
            <a:r>
              <a:rPr lang="cs-CZ" sz="1600" dirty="0" smtClean="0">
                <a:cs typeface="Times New Roman" pitchFamily="18" charset="0"/>
              </a:rPr>
              <a:t>VY_32_INOVACE_20_Český </a:t>
            </a:r>
            <a:r>
              <a:rPr lang="cs-CZ" sz="1600" dirty="0">
                <a:cs typeface="Times New Roman" pitchFamily="18" charset="0"/>
              </a:rPr>
              <a:t>jazyk a literatura 7.ročník</a:t>
            </a:r>
          </a:p>
          <a:p>
            <a:pPr eaLnBrk="0" hangingPunct="0"/>
            <a:endParaRPr lang="cs-CZ" sz="1600" dirty="0"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VZDĚLÁVACÍ OBLAST: Jazyk a jazyková komunikace</a:t>
            </a: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TÉMA:  </a:t>
            </a:r>
            <a:r>
              <a:rPr lang="cs-CZ" sz="1600" dirty="0" smtClean="0">
                <a:cs typeface="Times New Roman" pitchFamily="18" charset="0"/>
              </a:rPr>
              <a:t>DRUHY ZÁJMEN</a:t>
            </a:r>
            <a:endParaRPr lang="cs-CZ" sz="1600" dirty="0" smtClean="0"/>
          </a:p>
          <a:p>
            <a:pPr eaLnBrk="0" hangingPunct="0"/>
            <a:endParaRPr lang="cs-CZ" sz="900" dirty="0" smtClean="0"/>
          </a:p>
          <a:p>
            <a:pPr eaLnBrk="0" hangingPunct="0"/>
            <a:r>
              <a:rPr lang="cs-CZ" sz="1600" dirty="0" smtClean="0">
                <a:cs typeface="Times New Roman" pitchFamily="18" charset="0"/>
              </a:rPr>
              <a:t>ČÍSLO </a:t>
            </a:r>
            <a:r>
              <a:rPr lang="cs-CZ" sz="1600" dirty="0">
                <a:cs typeface="Times New Roman" pitchFamily="18" charset="0"/>
              </a:rPr>
              <a:t>PROJEKTU: CZ.1.07/1.4.00/21.1427 </a:t>
            </a:r>
            <a:endParaRPr lang="cs-CZ" sz="900" dirty="0"/>
          </a:p>
          <a:p>
            <a:pPr eaLnBrk="0" hangingPunct="0"/>
            <a:endParaRPr lang="cs-CZ" dirty="0"/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4581525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51460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ANOTACE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/>
          <a:lstStyle/>
          <a:p>
            <a:r>
              <a:rPr lang="cs-CZ" dirty="0" smtClean="0"/>
              <a:t>Materiál je určen pro žáky 7.tříd.</a:t>
            </a:r>
          </a:p>
          <a:p>
            <a:r>
              <a:rPr lang="cs-CZ" dirty="0" smtClean="0"/>
              <a:t>Slouží k procvičení a upevnění učiva o zájmenech.</a:t>
            </a:r>
          </a:p>
          <a:p>
            <a:r>
              <a:rPr lang="cs-CZ" dirty="0" smtClean="0"/>
              <a:t>Snímek č.4  - děti vyhledávají a vyznačují v tabulce – vodorovně a svisle – zájmena</a:t>
            </a:r>
          </a:p>
          <a:p>
            <a:r>
              <a:rPr lang="cs-CZ" dirty="0" smtClean="0"/>
              <a:t>                      - děti vyhledávají a v tabulce                   označují – vodorovně a svisle - ostatní slova, určují jeho druh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51244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Snímek č.5 a 6 – řešení tabulky</a:t>
            </a:r>
          </a:p>
          <a:p>
            <a:r>
              <a:rPr lang="cs-CZ" dirty="0" smtClean="0"/>
              <a:t>Snímek č.7 – žáci určují daná zájmena, vepisují do křížovky, odkrývají tajenku a vyřazovací metodou zjišťují, který druh zájmen není v křížovce zastoupen</a:t>
            </a:r>
          </a:p>
          <a:p>
            <a:r>
              <a:rPr lang="cs-CZ" dirty="0" smtClean="0"/>
              <a:t>Snímek č.8 – řešení křížovky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47111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Najdi v tabulce 24 zájmen.</a:t>
            </a:r>
            <a:br>
              <a:rPr lang="cs-CZ" sz="2800" dirty="0" smtClean="0"/>
            </a:br>
            <a:r>
              <a:rPr lang="cs-CZ" sz="2800" dirty="0" smtClean="0"/>
              <a:t>Našel/la/ jsi i jiná slova? Napiš je a urči slovní druh.</a:t>
            </a:r>
            <a:endParaRPr lang="cs-CZ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3149774"/>
              </p:ext>
            </p:extLst>
          </p:nvPr>
        </p:nvGraphicFramePr>
        <p:xfrm>
          <a:off x="467544" y="1988841"/>
          <a:ext cx="4464500" cy="365760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446450"/>
                <a:gridCol w="446450"/>
                <a:gridCol w="446450"/>
                <a:gridCol w="446450"/>
                <a:gridCol w="446450"/>
                <a:gridCol w="446450"/>
                <a:gridCol w="446450"/>
                <a:gridCol w="446450"/>
                <a:gridCol w="446450"/>
                <a:gridCol w="446450"/>
              </a:tblGrid>
              <a:tr h="433955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E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E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Ž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E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33955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I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K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D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O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Í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O</a:t>
                      </a:r>
                      <a:endParaRPr lang="cs-CZ" sz="2400" b="1" dirty="0"/>
                    </a:p>
                  </a:txBody>
                  <a:tcPr/>
                </a:tc>
              </a:tr>
              <a:tr h="433955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Ě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M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Á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K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D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O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</a:t>
                      </a:r>
                      <a:endParaRPr lang="cs-CZ" sz="2400" b="1" dirty="0"/>
                    </a:p>
                  </a:txBody>
                  <a:tcPr/>
                </a:tc>
              </a:tr>
              <a:tr h="42801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C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Y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Š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C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O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V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Š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K</a:t>
                      </a:r>
                      <a:endParaRPr lang="cs-CZ" sz="2400" b="1" dirty="0"/>
                    </a:p>
                  </a:txBody>
                  <a:tcPr/>
                </a:tc>
              </a:tr>
              <a:tr h="433955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O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Š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Y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S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Á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M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Ů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J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O</a:t>
                      </a:r>
                      <a:endParaRPr lang="cs-CZ" sz="2400" b="1" dirty="0"/>
                    </a:p>
                  </a:txBody>
                  <a:tcPr/>
                </a:tc>
              </a:tr>
              <a:tr h="433955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B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L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I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C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L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K</a:t>
                      </a:r>
                      <a:endParaRPr lang="cs-CZ" sz="2400" b="1" dirty="0"/>
                    </a:p>
                  </a:txBody>
                  <a:tcPr/>
                </a:tc>
              </a:tr>
              <a:tr h="433955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P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K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O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V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smtClean="0"/>
                        <a:t>Y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J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Á</a:t>
                      </a:r>
                      <a:endParaRPr lang="cs-CZ" sz="2400" b="1" dirty="0"/>
                    </a:p>
                  </a:txBody>
                  <a:tcPr/>
                </a:tc>
              </a:tr>
              <a:tr h="433955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P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R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O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K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R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Ý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Í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Ď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2323822" y="1488430"/>
            <a:ext cx="3529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b="1" dirty="0">
                <a:solidFill>
                  <a:prstClr val="white"/>
                </a:solidFill>
              </a:rPr>
              <a:t>K</a:t>
            </a:r>
          </a:p>
        </p:txBody>
      </p:sp>
    </p:spTree>
    <p:extLst>
      <p:ext uri="{BB962C8B-B14F-4D97-AF65-F5344CB8AC3E}">
        <p14:creationId xmlns:p14="http://schemas.microsoft.com/office/powerpoint/2010/main" val="36451828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   Řešení 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accent1"/>
                </a:solidFill>
              </a:rPr>
              <a:t>ZÁJMENA :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Vodorovně -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JE, NI, KDO, ČÍ, MÁ, KDO, CO, TY, SÁM, MŮJ, NIC, TA, TAKOVÝ, JÁ, KTERÝ</a:t>
            </a:r>
          </a:p>
          <a:p>
            <a:endParaRPr lang="cs-CZ" dirty="0" smtClean="0"/>
          </a:p>
          <a:p>
            <a:r>
              <a:rPr lang="cs-CZ" dirty="0" smtClean="0"/>
              <a:t>Svisle -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NĚCO, MY, NÁŠ, TA, TO, TATO, KDOSI, SI, JEJÍ</a:t>
            </a:r>
          </a:p>
        </p:txBody>
      </p:sp>
    </p:spTree>
    <p:extLst>
      <p:ext uri="{BB962C8B-B14F-4D97-AF65-F5344CB8AC3E}">
        <p14:creationId xmlns:p14="http://schemas.microsoft.com/office/powerpoint/2010/main" val="14368856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dirty="0" smtClean="0">
                <a:solidFill>
                  <a:schemeClr val="accent1"/>
                </a:solidFill>
              </a:rPr>
              <a:t>OSTATNÍ  SLOVA : </a:t>
            </a:r>
            <a:endParaRPr lang="cs-CZ" sz="4000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Vodorovně  :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V – 7, KDE – 6, JENŽE – 6, NA – 7, O – 7, 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MÁK – 1, DO – 7, NE – 9, VAŠEK – 1, BLANI – 1, 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CELEK – 1, PATA – 1, PRO – 7, </a:t>
            </a:r>
          </a:p>
          <a:p>
            <a:r>
              <a:rPr lang="cs-CZ" dirty="0" smtClean="0"/>
              <a:t>Svisle  :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VNĚ – 6, OB – 7, TAM – 6, MYŠ – 1, ŠLA – 5,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K – 7, OČKO - 1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97365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484784"/>
            <a:ext cx="2026568" cy="4968552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dirty="0" smtClean="0"/>
              <a:t>                VY</a:t>
            </a:r>
            <a:br>
              <a:rPr lang="cs-CZ" sz="3200" dirty="0" smtClean="0"/>
            </a:br>
            <a:r>
              <a:rPr lang="cs-CZ" sz="3200" dirty="0" smtClean="0"/>
              <a:t>          NĚCO</a:t>
            </a:r>
            <a:br>
              <a:rPr lang="cs-CZ" sz="3200" dirty="0" smtClean="0"/>
            </a:br>
            <a:r>
              <a:rPr lang="cs-CZ" sz="3200" dirty="0" smtClean="0"/>
              <a:t>         KTERÝ</a:t>
            </a:r>
            <a:br>
              <a:rPr lang="cs-CZ" sz="3200" dirty="0" smtClean="0"/>
            </a:br>
            <a:r>
              <a:rPr lang="cs-CZ" sz="3200" dirty="0" smtClean="0"/>
              <a:t>           JEHO</a:t>
            </a:r>
            <a:br>
              <a:rPr lang="cs-CZ" sz="3200" dirty="0" smtClean="0"/>
            </a:br>
            <a:r>
              <a:rPr lang="cs-CZ" sz="3200" dirty="0" smtClean="0"/>
              <a:t>        ŽÁDNÝ</a:t>
            </a:r>
            <a:br>
              <a:rPr lang="cs-CZ" sz="3200" dirty="0" smtClean="0"/>
            </a:br>
            <a:r>
              <a:rPr lang="cs-CZ" sz="3200" dirty="0" smtClean="0"/>
              <a:t>                SE</a:t>
            </a:r>
            <a:br>
              <a:rPr lang="cs-CZ" sz="3200" dirty="0" smtClean="0"/>
            </a:br>
            <a:r>
              <a:rPr lang="cs-CZ" sz="3200" dirty="0" smtClean="0"/>
              <a:t>              NIC</a:t>
            </a:r>
            <a:br>
              <a:rPr lang="cs-CZ" sz="3200" dirty="0" smtClean="0"/>
            </a:br>
            <a:r>
              <a:rPr lang="cs-CZ" sz="3200" dirty="0" smtClean="0"/>
              <a:t>      TAKOVÝ</a:t>
            </a:r>
            <a:br>
              <a:rPr lang="cs-CZ" sz="3200" dirty="0" smtClean="0"/>
            </a:br>
            <a:r>
              <a:rPr lang="cs-CZ" sz="3200" dirty="0" smtClean="0"/>
              <a:t>           TVŮJ</a:t>
            </a:r>
            <a:br>
              <a:rPr lang="cs-CZ" sz="3200" dirty="0" smtClean="0"/>
            </a:br>
            <a:r>
              <a:rPr lang="cs-CZ" sz="3200" dirty="0" smtClean="0"/>
              <a:t>             TÝŽ</a:t>
            </a:r>
            <a:endParaRPr lang="cs-CZ" sz="3200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09689144"/>
              </p:ext>
            </p:extLst>
          </p:nvPr>
        </p:nvGraphicFramePr>
        <p:xfrm>
          <a:off x="2843808" y="1628800"/>
          <a:ext cx="5832645" cy="468052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388843"/>
                <a:gridCol w="388843"/>
                <a:gridCol w="388843"/>
                <a:gridCol w="388843"/>
                <a:gridCol w="388843"/>
                <a:gridCol w="388843"/>
                <a:gridCol w="388843"/>
                <a:gridCol w="388843"/>
                <a:gridCol w="388843"/>
                <a:gridCol w="388843"/>
                <a:gridCol w="388843"/>
                <a:gridCol w="388843"/>
                <a:gridCol w="388843"/>
                <a:gridCol w="388843"/>
                <a:gridCol w="388843"/>
              </a:tblGrid>
              <a:tr h="523672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4618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4618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4618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618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4618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46187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4618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4618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6187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467544" y="260648"/>
            <a:ext cx="80648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Urči druh zájmen, vepiš do políček</a:t>
            </a:r>
          </a:p>
          <a:p>
            <a:r>
              <a:rPr lang="cs-CZ" sz="2800" dirty="0" smtClean="0"/>
              <a:t>Který druh zájmen NENÍ v křížovce zastoupen?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073096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63272" cy="6322714"/>
          </a:xfrm>
        </p:spPr>
        <p:txBody>
          <a:bodyPr>
            <a:normAutofit/>
          </a:bodyPr>
          <a:lstStyle/>
          <a:p>
            <a:pPr algn="l"/>
            <a:r>
              <a:rPr lang="cs-CZ" sz="2800" dirty="0"/>
              <a:t> </a:t>
            </a:r>
            <a:r>
              <a:rPr lang="cs-CZ" sz="2800" dirty="0" smtClean="0"/>
              <a:t>      ŘEŠENÍ :       není zastoupeno zájmeno </a:t>
            </a: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TÁZACÍ</a:t>
            </a:r>
            <a:b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 smtClean="0"/>
              <a:t>                   VY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         </a:t>
            </a:r>
            <a:r>
              <a:rPr lang="cs-CZ" sz="2800" dirty="0" smtClean="0"/>
              <a:t>     NĚCO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         </a:t>
            </a:r>
            <a:r>
              <a:rPr lang="cs-CZ" sz="2800" dirty="0" smtClean="0"/>
              <a:t>    KTERÝ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           </a:t>
            </a:r>
            <a:r>
              <a:rPr lang="cs-CZ" sz="2800" dirty="0" smtClean="0"/>
              <a:t>   JEHO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        </a:t>
            </a:r>
            <a:r>
              <a:rPr lang="cs-CZ" sz="2800" dirty="0" smtClean="0"/>
              <a:t>   ŽÁDNÝ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                </a:t>
            </a:r>
            <a:r>
              <a:rPr lang="cs-CZ" sz="2800" dirty="0" smtClean="0"/>
              <a:t>   SE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              </a:t>
            </a:r>
            <a:r>
              <a:rPr lang="cs-CZ" sz="2800" dirty="0" smtClean="0"/>
              <a:t>   NIC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      </a:t>
            </a:r>
            <a:r>
              <a:rPr lang="cs-CZ" sz="2800" dirty="0" smtClean="0"/>
              <a:t>   TAKOVÝ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           </a:t>
            </a:r>
            <a:r>
              <a:rPr lang="cs-CZ" sz="2800" dirty="0" smtClean="0"/>
              <a:t>   TVŮJ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             </a:t>
            </a:r>
            <a:r>
              <a:rPr lang="cs-CZ" sz="2800" dirty="0" smtClean="0"/>
              <a:t>   TÝŽ</a:t>
            </a:r>
            <a:endParaRPr lang="cs-CZ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873837"/>
              </p:ext>
            </p:extLst>
          </p:nvPr>
        </p:nvGraphicFramePr>
        <p:xfrm>
          <a:off x="2843808" y="1628800"/>
          <a:ext cx="5832645" cy="468052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388843"/>
                <a:gridCol w="388843"/>
                <a:gridCol w="388843"/>
                <a:gridCol w="388843"/>
                <a:gridCol w="388843"/>
                <a:gridCol w="388843"/>
                <a:gridCol w="388843"/>
                <a:gridCol w="388843"/>
                <a:gridCol w="388843"/>
                <a:gridCol w="388843"/>
                <a:gridCol w="388843"/>
                <a:gridCol w="388843"/>
                <a:gridCol w="388843"/>
                <a:gridCol w="388843"/>
                <a:gridCol w="388843"/>
              </a:tblGrid>
              <a:tr h="523672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O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S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O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N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Í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4618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4618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4618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Ň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</a:tr>
              <a:tr h="4618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4618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461872"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4618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  <a:tr h="4618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Ň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</a:tr>
              <a:tr h="461872"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848373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ZDROJ 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Vlastní zdroj</a:t>
            </a:r>
          </a:p>
          <a:p>
            <a:pPr marL="0" indent="0">
              <a:buNone/>
            </a:pPr>
            <a:r>
              <a:rPr lang="cs-CZ" sz="2400" dirty="0" smtClean="0"/>
              <a:t>MICROSOFT  POWERPOINT  2010</a:t>
            </a:r>
          </a:p>
          <a:p>
            <a:pPr marL="0" indent="0">
              <a:buNone/>
            </a:pPr>
            <a:r>
              <a:rPr lang="cs-CZ" sz="2400" dirty="0" smtClean="0"/>
              <a:t>Držitel  licence  2.základní  škola  v  Rakovníku, Husovo náměstí</a:t>
            </a:r>
          </a:p>
        </p:txBody>
      </p:sp>
    </p:spTree>
    <p:extLst>
      <p:ext uri="{BB962C8B-B14F-4D97-AF65-F5344CB8AC3E}">
        <p14:creationId xmlns:p14="http://schemas.microsoft.com/office/powerpoint/2010/main" val="292580846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</TotalTime>
  <Words>490</Words>
  <Application>Microsoft Office PowerPoint</Application>
  <PresentationFormat>Předvádění na obrazovce (4:3)</PresentationFormat>
  <Paragraphs>215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Prezentace aplikace PowerPoint</vt:lpstr>
      <vt:lpstr>Najdi v tabulce 24 zájmen. Našel/la/ jsi i jiná slova? Napiš je a urči slovní druh.</vt:lpstr>
      <vt:lpstr>   Řešení :</vt:lpstr>
      <vt:lpstr>OSTATNÍ  SLOVA : </vt:lpstr>
      <vt:lpstr>                VY           NĚCO          KTERÝ            JEHO         ŽÁDNÝ                 SE               NIC       TAKOVÝ            TVŮJ              TÝŽ</vt:lpstr>
      <vt:lpstr>       ŘEŠENÍ :       není zastoupeno zájmeno TÁZACÍ                     VY               NĚCO              KTERÝ               JEHO            ŽÁDNÝ                    SE                  NIC          TAKOVÝ               TVŮJ                 TÝŽ</vt:lpstr>
      <vt:lpstr>ZDROJ 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Iveta</dc:creator>
  <cp:lastModifiedBy>Iveta</cp:lastModifiedBy>
  <cp:revision>20</cp:revision>
  <dcterms:created xsi:type="dcterms:W3CDTF">2013-03-21T15:58:19Z</dcterms:created>
  <dcterms:modified xsi:type="dcterms:W3CDTF">2013-03-22T14:42:46Z</dcterms:modified>
</cp:coreProperties>
</file>