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2" r:id="rId2"/>
    <p:sldId id="257" r:id="rId3"/>
    <p:sldId id="258" r:id="rId4"/>
    <p:sldId id="260" r:id="rId5"/>
    <p:sldId id="264" r:id="rId6"/>
    <p:sldId id="266" r:id="rId7"/>
    <p:sldId id="267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1" d="100"/>
          <a:sy n="111" d="100"/>
        </p:scale>
        <p:origin x="-1614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846F23-037E-43CA-A9C6-48D84F36BFDF}" type="datetimeFigureOut">
              <a:rPr lang="cs-CZ" smtClean="0"/>
              <a:t>22.3.2013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748F97-B1DF-4DC8-9F8D-11BCB794808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619847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846F23-037E-43CA-A9C6-48D84F36BFDF}" type="datetimeFigureOut">
              <a:rPr lang="cs-CZ" smtClean="0"/>
              <a:t>22.3.2013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748F97-B1DF-4DC8-9F8D-11BCB794808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7621505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846F23-037E-43CA-A9C6-48D84F36BFDF}" type="datetimeFigureOut">
              <a:rPr lang="cs-CZ" smtClean="0"/>
              <a:t>22.3.2013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748F97-B1DF-4DC8-9F8D-11BCB794808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539744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846F23-037E-43CA-A9C6-48D84F36BFDF}" type="datetimeFigureOut">
              <a:rPr lang="cs-CZ" smtClean="0"/>
              <a:t>22.3.2013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748F97-B1DF-4DC8-9F8D-11BCB794808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0557297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846F23-037E-43CA-A9C6-48D84F36BFDF}" type="datetimeFigureOut">
              <a:rPr lang="cs-CZ" smtClean="0"/>
              <a:t>22.3.2013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748F97-B1DF-4DC8-9F8D-11BCB794808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9972642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846F23-037E-43CA-A9C6-48D84F36BFDF}" type="datetimeFigureOut">
              <a:rPr lang="cs-CZ" smtClean="0"/>
              <a:t>22.3.2013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748F97-B1DF-4DC8-9F8D-11BCB794808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9047397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846F23-037E-43CA-A9C6-48D84F36BFDF}" type="datetimeFigureOut">
              <a:rPr lang="cs-CZ" smtClean="0"/>
              <a:t>22.3.2013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748F97-B1DF-4DC8-9F8D-11BCB794808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8837213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846F23-037E-43CA-A9C6-48D84F36BFDF}" type="datetimeFigureOut">
              <a:rPr lang="cs-CZ" smtClean="0"/>
              <a:t>22.3.2013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748F97-B1DF-4DC8-9F8D-11BCB794808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1304565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846F23-037E-43CA-A9C6-48D84F36BFDF}" type="datetimeFigureOut">
              <a:rPr lang="cs-CZ" smtClean="0"/>
              <a:t>22.3.2013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748F97-B1DF-4DC8-9F8D-11BCB794808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1139761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846F23-037E-43CA-A9C6-48D84F36BFDF}" type="datetimeFigureOut">
              <a:rPr lang="cs-CZ" smtClean="0"/>
              <a:t>22.3.2013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748F97-B1DF-4DC8-9F8D-11BCB794808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695707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846F23-037E-43CA-A9C6-48D84F36BFDF}" type="datetimeFigureOut">
              <a:rPr lang="cs-CZ" smtClean="0"/>
              <a:t>22.3.2013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748F97-B1DF-4DC8-9F8D-11BCB794808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793341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9846F23-037E-43CA-A9C6-48D84F36BFDF}" type="datetimeFigureOut">
              <a:rPr lang="cs-CZ" smtClean="0"/>
              <a:t>22.3.2013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4748F97-B1DF-4DC8-9F8D-11BCB794808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397501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ChangeArrowheads="1"/>
          </p:cNvSpPr>
          <p:nvPr/>
        </p:nvSpPr>
        <p:spPr bwMode="auto">
          <a:xfrm>
            <a:off x="755650" y="527640"/>
            <a:ext cx="5250027" cy="35548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pPr eaLnBrk="0" hangingPunct="0"/>
            <a:r>
              <a:rPr lang="cs-CZ" sz="1600" dirty="0">
                <a:cs typeface="Times New Roman" pitchFamily="18" charset="0"/>
              </a:rPr>
              <a:t>NÁZEV ŠKOLY: 2. základní škola, Rakovník, Husovo náměstí 3</a:t>
            </a:r>
          </a:p>
          <a:p>
            <a:pPr eaLnBrk="0" hangingPunct="0"/>
            <a:endParaRPr lang="cs-CZ" sz="900" dirty="0"/>
          </a:p>
          <a:p>
            <a:pPr eaLnBrk="0" hangingPunct="0"/>
            <a:endParaRPr lang="cs-CZ" sz="900" dirty="0"/>
          </a:p>
          <a:p>
            <a:pPr eaLnBrk="0" hangingPunct="0"/>
            <a:r>
              <a:rPr lang="cs-CZ" sz="1600" dirty="0">
                <a:cs typeface="Times New Roman" pitchFamily="18" charset="0"/>
              </a:rPr>
              <a:t>AUTOR: </a:t>
            </a:r>
            <a:r>
              <a:rPr lang="cs-CZ" sz="1600" dirty="0" smtClean="0">
                <a:cs typeface="Times New Roman" pitchFamily="18" charset="0"/>
              </a:rPr>
              <a:t>Mgr. Iveta Vostrá</a:t>
            </a:r>
            <a:endParaRPr lang="cs-CZ" sz="1600" dirty="0">
              <a:cs typeface="Times New Roman" pitchFamily="18" charset="0"/>
            </a:endParaRPr>
          </a:p>
          <a:p>
            <a:pPr eaLnBrk="0" hangingPunct="0"/>
            <a:endParaRPr lang="cs-CZ" sz="1600" dirty="0">
              <a:cs typeface="Times New Roman" pitchFamily="18" charset="0"/>
            </a:endParaRPr>
          </a:p>
          <a:p>
            <a:pPr eaLnBrk="0" hangingPunct="0"/>
            <a:r>
              <a:rPr lang="cs-CZ" sz="1600" dirty="0">
                <a:cs typeface="Times New Roman" pitchFamily="18" charset="0"/>
              </a:rPr>
              <a:t>DATUM VYTVOŘENÍ</a:t>
            </a:r>
            <a:r>
              <a:rPr lang="cs-CZ" sz="1600" dirty="0" smtClean="0">
                <a:cs typeface="Times New Roman" pitchFamily="18" charset="0"/>
              </a:rPr>
              <a:t>:  březen 2013</a:t>
            </a:r>
            <a:endParaRPr lang="cs-CZ" sz="1600" dirty="0">
              <a:cs typeface="Times New Roman" pitchFamily="18" charset="0"/>
            </a:endParaRPr>
          </a:p>
          <a:p>
            <a:pPr eaLnBrk="0" hangingPunct="0"/>
            <a:endParaRPr lang="cs-CZ" sz="900" dirty="0"/>
          </a:p>
          <a:p>
            <a:pPr eaLnBrk="0" hangingPunct="0"/>
            <a:endParaRPr lang="cs-CZ" sz="900" dirty="0"/>
          </a:p>
          <a:p>
            <a:pPr eaLnBrk="0" hangingPunct="0"/>
            <a:r>
              <a:rPr lang="cs-CZ" sz="1600" dirty="0">
                <a:cs typeface="Times New Roman" pitchFamily="18" charset="0"/>
              </a:rPr>
              <a:t>NÁZEV: </a:t>
            </a:r>
            <a:r>
              <a:rPr lang="cs-CZ" sz="1600" dirty="0" smtClean="0">
                <a:cs typeface="Times New Roman" pitchFamily="18" charset="0"/>
              </a:rPr>
              <a:t>VY_32_INOVACE_20_Český </a:t>
            </a:r>
            <a:r>
              <a:rPr lang="cs-CZ" sz="1600" dirty="0">
                <a:cs typeface="Times New Roman" pitchFamily="18" charset="0"/>
              </a:rPr>
              <a:t>jazyk a literatura 7.ročník</a:t>
            </a:r>
          </a:p>
          <a:p>
            <a:pPr eaLnBrk="0" hangingPunct="0"/>
            <a:endParaRPr lang="cs-CZ" sz="1600" dirty="0">
              <a:cs typeface="Times New Roman" pitchFamily="18" charset="0"/>
            </a:endParaRPr>
          </a:p>
          <a:p>
            <a:pPr eaLnBrk="0" hangingPunct="0"/>
            <a:r>
              <a:rPr lang="cs-CZ" sz="1600" dirty="0">
                <a:cs typeface="Times New Roman" pitchFamily="18" charset="0"/>
              </a:rPr>
              <a:t>VZDĚLÁVACÍ OBLAST: Jazyk a jazyková komunikace</a:t>
            </a:r>
          </a:p>
          <a:p>
            <a:pPr eaLnBrk="0" hangingPunct="0"/>
            <a:endParaRPr lang="cs-CZ" sz="900" dirty="0"/>
          </a:p>
          <a:p>
            <a:pPr eaLnBrk="0" hangingPunct="0"/>
            <a:endParaRPr lang="cs-CZ" sz="900" dirty="0"/>
          </a:p>
          <a:p>
            <a:pPr eaLnBrk="0" hangingPunct="0"/>
            <a:r>
              <a:rPr lang="cs-CZ" sz="1600" dirty="0">
                <a:cs typeface="Times New Roman" pitchFamily="18" charset="0"/>
              </a:rPr>
              <a:t>TÉMA:  </a:t>
            </a:r>
            <a:r>
              <a:rPr lang="cs-CZ" sz="1600" dirty="0" smtClean="0">
                <a:cs typeface="Times New Roman" pitchFamily="18" charset="0"/>
              </a:rPr>
              <a:t>DRUHY ZÁJMEN</a:t>
            </a:r>
            <a:endParaRPr lang="cs-CZ" sz="1600" dirty="0" smtClean="0"/>
          </a:p>
          <a:p>
            <a:pPr eaLnBrk="0" hangingPunct="0"/>
            <a:endParaRPr lang="cs-CZ" sz="900" dirty="0" smtClean="0"/>
          </a:p>
          <a:p>
            <a:pPr eaLnBrk="0" hangingPunct="0"/>
            <a:r>
              <a:rPr lang="cs-CZ" sz="1600" dirty="0" smtClean="0">
                <a:cs typeface="Times New Roman" pitchFamily="18" charset="0"/>
              </a:rPr>
              <a:t>ČÍSLO </a:t>
            </a:r>
            <a:r>
              <a:rPr lang="cs-CZ" sz="1600" dirty="0">
                <a:cs typeface="Times New Roman" pitchFamily="18" charset="0"/>
              </a:rPr>
              <a:t>PROJEKTU: CZ.1.07/1.4.00/21.1427 </a:t>
            </a:r>
            <a:endParaRPr lang="cs-CZ" sz="900" dirty="0"/>
          </a:p>
          <a:p>
            <a:pPr eaLnBrk="0" hangingPunct="0"/>
            <a:endParaRPr lang="cs-CZ" dirty="0"/>
          </a:p>
        </p:txBody>
      </p:sp>
      <p:pic>
        <p:nvPicPr>
          <p:cNvPr id="5123" name="Obrázek 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8888" y="4581525"/>
            <a:ext cx="5972175" cy="1514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5066045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200" dirty="0" smtClean="0"/>
              <a:t>Anotace :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Materiál je určen pro žáky </a:t>
            </a:r>
            <a:r>
              <a:rPr lang="cs-CZ" sz="2800" dirty="0" smtClean="0"/>
              <a:t>7.tříd</a:t>
            </a:r>
            <a:endParaRPr lang="cs-CZ" sz="2800" dirty="0" smtClean="0"/>
          </a:p>
          <a:p>
            <a:r>
              <a:rPr lang="cs-CZ" sz="2800" dirty="0" smtClean="0"/>
              <a:t>Slouží k opakování literárních </a:t>
            </a:r>
            <a:r>
              <a:rPr lang="cs-CZ" sz="2800" dirty="0" smtClean="0"/>
              <a:t>pojmů , autorů a děl</a:t>
            </a:r>
            <a:endParaRPr lang="cs-CZ" sz="2800" dirty="0" smtClean="0"/>
          </a:p>
          <a:p>
            <a:r>
              <a:rPr lang="cs-CZ" sz="2800" dirty="0" smtClean="0"/>
              <a:t>Snímek č.3 -žáci samostatně přiřazují správné výrazy k daným literárním pojmům</a:t>
            </a:r>
          </a:p>
          <a:p>
            <a:r>
              <a:rPr lang="cs-CZ" sz="2800" dirty="0" smtClean="0"/>
              <a:t>Snímek č.4 - společná </a:t>
            </a:r>
            <a:r>
              <a:rPr lang="cs-CZ" sz="2800" dirty="0" smtClean="0"/>
              <a:t>kontrola</a:t>
            </a:r>
          </a:p>
          <a:p>
            <a:r>
              <a:rPr lang="cs-CZ" sz="2800" dirty="0" smtClean="0"/>
              <a:t>Snímek č.5 – žáci samostatně přiřazují autora a dílo</a:t>
            </a:r>
          </a:p>
          <a:p>
            <a:r>
              <a:rPr lang="cs-CZ" sz="2800" dirty="0" smtClean="0"/>
              <a:t>Snímek č.6 – společná kontrola</a:t>
            </a:r>
            <a:endParaRPr lang="cs-CZ" sz="2800" dirty="0" smtClean="0"/>
          </a:p>
          <a:p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81965202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800" b="1" dirty="0" smtClean="0">
                <a:solidFill>
                  <a:srgbClr val="0070C0"/>
                </a:solidFill>
              </a:rPr>
              <a:t>Správně přiřazuj číslice k písmenům</a:t>
            </a:r>
            <a:endParaRPr lang="cs-CZ" sz="2800" b="1" dirty="0">
              <a:solidFill>
                <a:srgbClr val="0070C0"/>
              </a:solidFill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1. POEZIE</a:t>
            </a:r>
            <a:endParaRPr lang="cs-CZ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7544" y="2132856"/>
            <a:ext cx="3896172" cy="3879280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2. LITERATURA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3. PRÓZA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4. LYRIKA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5. DRAMA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6. EPIKA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7. SLOKA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8. RÝM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9. ENCYKLOPEDIE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10. POHÁDKA</a:t>
            </a:r>
            <a:endParaRPr lang="cs-CZ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3491881" y="1484784"/>
            <a:ext cx="3888432" cy="648072"/>
          </a:xfrm>
        </p:spPr>
        <p:txBody>
          <a:bodyPr/>
          <a:lstStyle/>
          <a:p>
            <a:r>
              <a:rPr lang="cs-CZ" dirty="0" smtClean="0"/>
              <a:t>A. VYJADŘUJE POCITY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3491880" y="1988840"/>
            <a:ext cx="5400600" cy="468052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 smtClean="0"/>
              <a:t>B. SOUVISLÝ TEXT</a:t>
            </a:r>
          </a:p>
          <a:p>
            <a:pPr marL="0" indent="0">
              <a:buNone/>
            </a:pPr>
            <a:r>
              <a:rPr lang="cs-CZ" b="1" dirty="0" smtClean="0"/>
              <a:t>C. VYPRÁVĚNÍ O NADPŘIROZENÝCH</a:t>
            </a:r>
          </a:p>
          <a:p>
            <a:pPr marL="0" indent="0">
              <a:buNone/>
            </a:pPr>
            <a:r>
              <a:rPr lang="cs-CZ" b="1" dirty="0" smtClean="0"/>
              <a:t>     BYTOSTECH</a:t>
            </a:r>
          </a:p>
          <a:p>
            <a:pPr marL="0" indent="0">
              <a:buNone/>
            </a:pPr>
            <a:r>
              <a:rPr lang="cs-CZ" b="1" dirty="0" smtClean="0"/>
              <a:t>D. ZVUKOVÁ SHODA KONCŮ VERŠŮ</a:t>
            </a:r>
          </a:p>
          <a:p>
            <a:pPr marL="0" indent="0">
              <a:buNone/>
            </a:pPr>
            <a:r>
              <a:rPr lang="cs-CZ" b="1" dirty="0" smtClean="0"/>
              <a:t>E. PÍSEMNICTVÍ</a:t>
            </a:r>
          </a:p>
          <a:p>
            <a:pPr marL="0" indent="0">
              <a:buNone/>
            </a:pPr>
            <a:r>
              <a:rPr lang="cs-CZ" b="1" dirty="0" smtClean="0"/>
              <a:t>F. TEXT PSANÝ VE VERŠÍCH</a:t>
            </a:r>
          </a:p>
          <a:p>
            <a:pPr marL="0" indent="0">
              <a:buNone/>
            </a:pPr>
            <a:r>
              <a:rPr lang="cs-CZ" b="1" dirty="0" smtClean="0"/>
              <a:t>G. ODBORNÁ LITERATURA</a:t>
            </a:r>
          </a:p>
          <a:p>
            <a:pPr marL="0" indent="0">
              <a:buNone/>
            </a:pPr>
            <a:r>
              <a:rPr lang="cs-CZ" b="1" dirty="0" smtClean="0"/>
              <a:t>H. ČÁST BÁSNĚ</a:t>
            </a:r>
          </a:p>
          <a:p>
            <a:pPr marL="0" indent="0">
              <a:buNone/>
            </a:pPr>
            <a:r>
              <a:rPr lang="cs-CZ" b="1" dirty="0" smtClean="0"/>
              <a:t>I. DIVADELNÍ HRA</a:t>
            </a:r>
          </a:p>
          <a:p>
            <a:pPr marL="0" indent="0">
              <a:buNone/>
            </a:pPr>
            <a:r>
              <a:rPr lang="cs-CZ" b="1" dirty="0" smtClean="0"/>
              <a:t>J. MÁ DĚJ</a:t>
            </a:r>
          </a:p>
          <a:p>
            <a:pPr marL="0" indent="0">
              <a:buNone/>
            </a:pPr>
            <a:endParaRPr lang="cs-CZ" b="1" dirty="0" smtClean="0"/>
          </a:p>
        </p:txBody>
      </p:sp>
    </p:spTree>
    <p:extLst>
      <p:ext uri="{BB962C8B-B14F-4D97-AF65-F5344CB8AC3E}">
        <p14:creationId xmlns:p14="http://schemas.microsoft.com/office/powerpoint/2010/main" val="77872707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800" dirty="0" smtClean="0"/>
              <a:t>Řešení :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6000" dirty="0" smtClean="0">
                <a:solidFill>
                  <a:schemeClr val="accent6">
                    <a:lumMod val="75000"/>
                  </a:schemeClr>
                </a:solidFill>
              </a:rPr>
              <a:t>1</a:t>
            </a:r>
            <a:r>
              <a:rPr lang="cs-CZ" sz="6000" dirty="0" smtClean="0"/>
              <a:t>F </a:t>
            </a:r>
            <a:r>
              <a:rPr lang="cs-CZ" sz="6000" dirty="0" smtClean="0"/>
              <a:t>-  </a:t>
            </a:r>
            <a:r>
              <a:rPr lang="cs-CZ" sz="6000" dirty="0" smtClean="0">
                <a:solidFill>
                  <a:schemeClr val="accent6">
                    <a:lumMod val="75000"/>
                  </a:schemeClr>
                </a:solidFill>
              </a:rPr>
              <a:t>2</a:t>
            </a:r>
            <a:r>
              <a:rPr lang="cs-CZ" sz="6000" dirty="0" smtClean="0"/>
              <a:t>E – </a:t>
            </a:r>
            <a:r>
              <a:rPr lang="cs-CZ" sz="6000" dirty="0" smtClean="0">
                <a:solidFill>
                  <a:schemeClr val="accent6">
                    <a:lumMod val="75000"/>
                  </a:schemeClr>
                </a:solidFill>
              </a:rPr>
              <a:t>3</a:t>
            </a:r>
            <a:r>
              <a:rPr lang="cs-CZ" sz="6000" dirty="0" smtClean="0"/>
              <a:t>B – </a:t>
            </a:r>
            <a:r>
              <a:rPr lang="cs-CZ" sz="6000" dirty="0" smtClean="0">
                <a:solidFill>
                  <a:schemeClr val="accent6">
                    <a:lumMod val="75000"/>
                  </a:schemeClr>
                </a:solidFill>
              </a:rPr>
              <a:t>4</a:t>
            </a:r>
            <a:r>
              <a:rPr lang="cs-CZ" sz="6000" dirty="0" smtClean="0"/>
              <a:t>A – </a:t>
            </a:r>
            <a:r>
              <a:rPr lang="cs-CZ" sz="6000" dirty="0" smtClean="0">
                <a:solidFill>
                  <a:schemeClr val="accent6">
                    <a:lumMod val="75000"/>
                  </a:schemeClr>
                </a:solidFill>
              </a:rPr>
              <a:t>5</a:t>
            </a:r>
            <a:r>
              <a:rPr lang="cs-CZ" sz="6000" dirty="0" smtClean="0"/>
              <a:t>I – </a:t>
            </a:r>
            <a:r>
              <a:rPr lang="cs-CZ" sz="6000" dirty="0" smtClean="0">
                <a:solidFill>
                  <a:schemeClr val="accent6">
                    <a:lumMod val="75000"/>
                  </a:schemeClr>
                </a:solidFill>
              </a:rPr>
              <a:t>6</a:t>
            </a:r>
            <a:r>
              <a:rPr lang="cs-CZ" sz="6000" dirty="0" smtClean="0"/>
              <a:t>J – </a:t>
            </a:r>
            <a:r>
              <a:rPr lang="cs-CZ" sz="6000" dirty="0" smtClean="0">
                <a:solidFill>
                  <a:schemeClr val="accent6">
                    <a:lumMod val="75000"/>
                  </a:schemeClr>
                </a:solidFill>
              </a:rPr>
              <a:t>7</a:t>
            </a:r>
            <a:r>
              <a:rPr lang="cs-CZ" sz="6000" dirty="0" smtClean="0"/>
              <a:t>H – </a:t>
            </a:r>
            <a:r>
              <a:rPr lang="cs-CZ" sz="6000" dirty="0" smtClean="0">
                <a:solidFill>
                  <a:schemeClr val="accent6">
                    <a:lumMod val="75000"/>
                  </a:schemeClr>
                </a:solidFill>
              </a:rPr>
              <a:t>8</a:t>
            </a:r>
            <a:r>
              <a:rPr lang="cs-CZ" sz="6000" dirty="0" smtClean="0"/>
              <a:t>D – </a:t>
            </a:r>
            <a:r>
              <a:rPr lang="cs-CZ" sz="6000" dirty="0" smtClean="0">
                <a:solidFill>
                  <a:schemeClr val="accent6">
                    <a:lumMod val="75000"/>
                  </a:schemeClr>
                </a:solidFill>
              </a:rPr>
              <a:t>9</a:t>
            </a:r>
            <a:r>
              <a:rPr lang="cs-CZ" sz="6000" dirty="0" smtClean="0"/>
              <a:t>G – </a:t>
            </a:r>
            <a:r>
              <a:rPr lang="cs-CZ" sz="6000" dirty="0" smtClean="0">
                <a:solidFill>
                  <a:schemeClr val="accent6">
                    <a:lumMod val="75000"/>
                  </a:schemeClr>
                </a:solidFill>
              </a:rPr>
              <a:t>10</a:t>
            </a:r>
            <a:r>
              <a:rPr lang="cs-CZ" sz="6000" dirty="0" smtClean="0"/>
              <a:t>C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val="7070834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800" dirty="0" smtClean="0"/>
              <a:t>Přiřaď k autorovi jeho dílo :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1. KAREL ČAPEK</a:t>
            </a:r>
          </a:p>
          <a:p>
            <a:r>
              <a:rPr lang="cs-CZ" sz="2400" dirty="0" smtClean="0">
                <a:solidFill>
                  <a:srgbClr val="FF0000"/>
                </a:solidFill>
              </a:rPr>
              <a:t>2. K.J.ERBEN</a:t>
            </a:r>
          </a:p>
          <a:p>
            <a:r>
              <a:rPr lang="cs-CZ" sz="2400" dirty="0" smtClean="0">
                <a:solidFill>
                  <a:srgbClr val="FF0000"/>
                </a:solidFill>
              </a:rPr>
              <a:t>3. E.PETIŠKA</a:t>
            </a:r>
          </a:p>
          <a:p>
            <a:r>
              <a:rPr lang="cs-CZ" sz="2400" dirty="0" smtClean="0">
                <a:solidFill>
                  <a:srgbClr val="FF0000"/>
                </a:solidFill>
              </a:rPr>
              <a:t>4. JAN WERICH</a:t>
            </a:r>
          </a:p>
          <a:p>
            <a:r>
              <a:rPr lang="cs-CZ" sz="2400" dirty="0" smtClean="0">
                <a:solidFill>
                  <a:srgbClr val="FF0000"/>
                </a:solidFill>
              </a:rPr>
              <a:t>5. ALOIS JIRÁSEK</a:t>
            </a:r>
          </a:p>
          <a:p>
            <a:r>
              <a:rPr lang="cs-CZ" sz="2400" dirty="0" smtClean="0">
                <a:solidFill>
                  <a:srgbClr val="FF0000"/>
                </a:solidFill>
              </a:rPr>
              <a:t>6. OTA PAVEL</a:t>
            </a:r>
          </a:p>
          <a:p>
            <a:r>
              <a:rPr lang="cs-CZ" sz="2400" dirty="0" smtClean="0">
                <a:solidFill>
                  <a:srgbClr val="FF0000"/>
                </a:solidFill>
              </a:rPr>
              <a:t>7. A.EXUPÉRY</a:t>
            </a:r>
          </a:p>
          <a:p>
            <a:r>
              <a:rPr lang="cs-CZ" sz="2400" dirty="0" smtClean="0">
                <a:solidFill>
                  <a:srgbClr val="FF0000"/>
                </a:solidFill>
              </a:rPr>
              <a:t>8. BOŽENA NĚMCOVÁ</a:t>
            </a:r>
          </a:p>
          <a:p>
            <a:r>
              <a:rPr lang="cs-CZ" sz="2400" dirty="0" smtClean="0">
                <a:solidFill>
                  <a:srgbClr val="FF0000"/>
                </a:solidFill>
              </a:rPr>
              <a:t>9. DANIEL DEFOE</a:t>
            </a:r>
          </a:p>
          <a:p>
            <a:pPr marL="0" indent="0">
              <a:buNone/>
            </a:pPr>
            <a:r>
              <a:rPr lang="cs-CZ" sz="2400" dirty="0">
                <a:solidFill>
                  <a:srgbClr val="FF0000"/>
                </a:solidFill>
              </a:rPr>
              <a:t> </a:t>
            </a:r>
            <a:r>
              <a:rPr lang="cs-CZ" sz="2400" dirty="0" smtClean="0">
                <a:solidFill>
                  <a:srgbClr val="FF0000"/>
                </a:solidFill>
              </a:rPr>
              <a:t>  10. JAN NERUDA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067944" y="1556792"/>
            <a:ext cx="4618856" cy="4569371"/>
          </a:xfrm>
        </p:spPr>
        <p:txBody>
          <a:bodyPr>
            <a:normAutofit/>
          </a:bodyPr>
          <a:lstStyle/>
          <a:p>
            <a:r>
              <a:rPr lang="cs-CZ" sz="2400" dirty="0" smtClean="0">
                <a:solidFill>
                  <a:srgbClr val="00B050"/>
                </a:solidFill>
              </a:rPr>
              <a:t>A.STARÉ ŘECKÉ BÁJE A POVĚSTI</a:t>
            </a:r>
          </a:p>
          <a:p>
            <a:r>
              <a:rPr lang="cs-CZ" sz="2400" dirty="0" smtClean="0">
                <a:solidFill>
                  <a:srgbClr val="00B050"/>
                </a:solidFill>
              </a:rPr>
              <a:t>B.DIVÁ BÁRA</a:t>
            </a:r>
          </a:p>
          <a:p>
            <a:r>
              <a:rPr lang="cs-CZ" sz="2400" dirty="0" smtClean="0">
                <a:solidFill>
                  <a:srgbClr val="00B050"/>
                </a:solidFill>
              </a:rPr>
              <a:t>C.MALÝ PRINC</a:t>
            </a:r>
          </a:p>
          <a:p>
            <a:r>
              <a:rPr lang="cs-CZ" sz="2400" dirty="0" smtClean="0">
                <a:solidFill>
                  <a:srgbClr val="00B050"/>
                </a:solidFill>
              </a:rPr>
              <a:t>D.POVÍDKY MALOSTRANSKÉ</a:t>
            </a:r>
          </a:p>
          <a:p>
            <a:r>
              <a:rPr lang="cs-CZ" sz="2400" dirty="0" smtClean="0">
                <a:solidFill>
                  <a:srgbClr val="00B050"/>
                </a:solidFill>
              </a:rPr>
              <a:t>E.ROBINSON CRUSOE</a:t>
            </a:r>
          </a:p>
          <a:p>
            <a:r>
              <a:rPr lang="cs-CZ" sz="2400" dirty="0" smtClean="0">
                <a:solidFill>
                  <a:srgbClr val="00B050"/>
                </a:solidFill>
              </a:rPr>
              <a:t>F.DEVATERO POHÁDEK</a:t>
            </a:r>
          </a:p>
          <a:p>
            <a:r>
              <a:rPr lang="cs-CZ" sz="2400" dirty="0" smtClean="0">
                <a:solidFill>
                  <a:srgbClr val="00B050"/>
                </a:solidFill>
              </a:rPr>
              <a:t>G.ZLATÍ ÚHOŘI</a:t>
            </a:r>
          </a:p>
          <a:p>
            <a:r>
              <a:rPr lang="cs-CZ" sz="2400" dirty="0" smtClean="0">
                <a:solidFill>
                  <a:srgbClr val="00B050"/>
                </a:solidFill>
              </a:rPr>
              <a:t>H.KYTICE</a:t>
            </a:r>
          </a:p>
          <a:p>
            <a:r>
              <a:rPr lang="cs-CZ" sz="2400" dirty="0" smtClean="0">
                <a:solidFill>
                  <a:srgbClr val="00B050"/>
                </a:solidFill>
              </a:rPr>
              <a:t>I.STARÉ POVĚSTI ČESKÉ</a:t>
            </a:r>
          </a:p>
          <a:p>
            <a:r>
              <a:rPr lang="cs-CZ" sz="2400" dirty="0" smtClean="0">
                <a:solidFill>
                  <a:srgbClr val="00B050"/>
                </a:solidFill>
              </a:rPr>
              <a:t>J.FIMFÁRUM</a:t>
            </a:r>
            <a:endParaRPr lang="cs-CZ" sz="2400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3765107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800" dirty="0" smtClean="0"/>
              <a:t>Řešení :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6000" dirty="0" smtClean="0">
                <a:solidFill>
                  <a:srgbClr val="FF0000"/>
                </a:solidFill>
              </a:rPr>
              <a:t>1</a:t>
            </a:r>
            <a:r>
              <a:rPr lang="cs-CZ" sz="6000" dirty="0" smtClean="0">
                <a:solidFill>
                  <a:srgbClr val="00B050"/>
                </a:solidFill>
              </a:rPr>
              <a:t>F</a:t>
            </a:r>
            <a:r>
              <a:rPr lang="cs-CZ" sz="6000" dirty="0" smtClean="0"/>
              <a:t> – </a:t>
            </a:r>
            <a:r>
              <a:rPr lang="cs-CZ" sz="6000" dirty="0" smtClean="0">
                <a:solidFill>
                  <a:srgbClr val="FF0000"/>
                </a:solidFill>
              </a:rPr>
              <a:t>2</a:t>
            </a:r>
            <a:r>
              <a:rPr lang="cs-CZ" sz="6000" dirty="0" smtClean="0">
                <a:solidFill>
                  <a:srgbClr val="00B050"/>
                </a:solidFill>
              </a:rPr>
              <a:t>H</a:t>
            </a:r>
            <a:r>
              <a:rPr lang="cs-CZ" sz="6000" dirty="0" smtClean="0"/>
              <a:t> – </a:t>
            </a:r>
            <a:r>
              <a:rPr lang="cs-CZ" sz="6000" dirty="0" smtClean="0">
                <a:solidFill>
                  <a:srgbClr val="FF0000"/>
                </a:solidFill>
              </a:rPr>
              <a:t>3</a:t>
            </a:r>
            <a:r>
              <a:rPr lang="cs-CZ" sz="6000" dirty="0" smtClean="0">
                <a:solidFill>
                  <a:srgbClr val="00B050"/>
                </a:solidFill>
              </a:rPr>
              <a:t>A</a:t>
            </a:r>
            <a:r>
              <a:rPr lang="cs-CZ" sz="6000" dirty="0" smtClean="0"/>
              <a:t> – </a:t>
            </a:r>
            <a:r>
              <a:rPr lang="cs-CZ" sz="6000" dirty="0" smtClean="0">
                <a:solidFill>
                  <a:srgbClr val="FF0000"/>
                </a:solidFill>
              </a:rPr>
              <a:t>4</a:t>
            </a:r>
            <a:r>
              <a:rPr lang="cs-CZ" sz="6000" dirty="0" smtClean="0">
                <a:solidFill>
                  <a:srgbClr val="00B050"/>
                </a:solidFill>
              </a:rPr>
              <a:t>J</a:t>
            </a:r>
            <a:r>
              <a:rPr lang="cs-CZ" sz="6000" dirty="0" smtClean="0"/>
              <a:t> – </a:t>
            </a:r>
            <a:r>
              <a:rPr lang="cs-CZ" sz="6000" dirty="0" smtClean="0">
                <a:solidFill>
                  <a:srgbClr val="FF0000"/>
                </a:solidFill>
              </a:rPr>
              <a:t>5</a:t>
            </a:r>
            <a:r>
              <a:rPr lang="cs-CZ" sz="6000" dirty="0" smtClean="0">
                <a:solidFill>
                  <a:srgbClr val="00B050"/>
                </a:solidFill>
              </a:rPr>
              <a:t>I</a:t>
            </a:r>
            <a:r>
              <a:rPr lang="cs-CZ" sz="6000" dirty="0" smtClean="0"/>
              <a:t> – </a:t>
            </a:r>
            <a:r>
              <a:rPr lang="cs-CZ" sz="6000" dirty="0" smtClean="0">
                <a:solidFill>
                  <a:srgbClr val="FF0000"/>
                </a:solidFill>
              </a:rPr>
              <a:t>6</a:t>
            </a:r>
            <a:r>
              <a:rPr lang="cs-CZ" sz="6000" dirty="0" smtClean="0">
                <a:solidFill>
                  <a:srgbClr val="00B050"/>
                </a:solidFill>
              </a:rPr>
              <a:t>G</a:t>
            </a:r>
            <a:r>
              <a:rPr lang="cs-CZ" sz="6000" dirty="0" smtClean="0"/>
              <a:t> – </a:t>
            </a:r>
            <a:r>
              <a:rPr lang="cs-CZ" sz="6000" dirty="0" smtClean="0">
                <a:solidFill>
                  <a:srgbClr val="FF0000"/>
                </a:solidFill>
              </a:rPr>
              <a:t>7</a:t>
            </a:r>
            <a:r>
              <a:rPr lang="cs-CZ" sz="6000" dirty="0" smtClean="0">
                <a:solidFill>
                  <a:srgbClr val="00B050"/>
                </a:solidFill>
              </a:rPr>
              <a:t>C</a:t>
            </a:r>
            <a:r>
              <a:rPr lang="cs-CZ" sz="6000" dirty="0" smtClean="0"/>
              <a:t> – </a:t>
            </a:r>
            <a:r>
              <a:rPr lang="cs-CZ" sz="6000" dirty="0" smtClean="0">
                <a:solidFill>
                  <a:srgbClr val="FF0000"/>
                </a:solidFill>
              </a:rPr>
              <a:t>8</a:t>
            </a:r>
            <a:r>
              <a:rPr lang="cs-CZ" sz="6000" dirty="0" smtClean="0">
                <a:solidFill>
                  <a:srgbClr val="00B050"/>
                </a:solidFill>
              </a:rPr>
              <a:t>B</a:t>
            </a:r>
            <a:r>
              <a:rPr lang="cs-CZ" sz="6000" dirty="0" smtClean="0"/>
              <a:t> – </a:t>
            </a:r>
            <a:r>
              <a:rPr lang="cs-CZ" sz="6000" dirty="0" smtClean="0">
                <a:solidFill>
                  <a:srgbClr val="FF0000"/>
                </a:solidFill>
              </a:rPr>
              <a:t>9</a:t>
            </a:r>
            <a:r>
              <a:rPr lang="cs-CZ" sz="6000" dirty="0" smtClean="0">
                <a:solidFill>
                  <a:srgbClr val="00B050"/>
                </a:solidFill>
              </a:rPr>
              <a:t>E</a:t>
            </a:r>
            <a:r>
              <a:rPr lang="cs-CZ" sz="6000" dirty="0" smtClean="0"/>
              <a:t> – </a:t>
            </a:r>
            <a:r>
              <a:rPr lang="cs-CZ" sz="6000" dirty="0" smtClean="0">
                <a:solidFill>
                  <a:srgbClr val="FF0000"/>
                </a:solidFill>
              </a:rPr>
              <a:t>10</a:t>
            </a:r>
            <a:r>
              <a:rPr lang="cs-CZ" sz="6000" dirty="0" smtClean="0">
                <a:solidFill>
                  <a:srgbClr val="00B050"/>
                </a:solidFill>
              </a:rPr>
              <a:t>D</a:t>
            </a:r>
            <a:endParaRPr lang="cs-CZ" sz="6000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0708457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800" dirty="0" smtClean="0"/>
              <a:t>Zdroj :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z="2400" dirty="0" smtClean="0"/>
              <a:t>Vlastní zdroj.</a:t>
            </a:r>
          </a:p>
          <a:p>
            <a:pPr marL="0" indent="0">
              <a:buNone/>
            </a:pPr>
            <a:r>
              <a:rPr lang="cs-CZ" sz="2400" smtClean="0"/>
              <a:t>MICROSOFT  POWERPOINT  2010</a:t>
            </a: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Držitel licence 2.základní škola v Rakovníku, Husovo náměstí 3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84215200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80</TotalTime>
  <Words>301</Words>
  <Application>Microsoft Office PowerPoint</Application>
  <PresentationFormat>Předvádění na obrazovce (4:3)</PresentationFormat>
  <Paragraphs>74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Anotace :</vt:lpstr>
      <vt:lpstr>Správně přiřazuj číslice k písmenům</vt:lpstr>
      <vt:lpstr>Řešení :</vt:lpstr>
      <vt:lpstr>Přiřaď k autorovi jeho dílo :</vt:lpstr>
      <vt:lpstr>Řešení :</vt:lpstr>
      <vt:lpstr>Zdroj 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Iveta</dc:creator>
  <cp:lastModifiedBy>Iveta</cp:lastModifiedBy>
  <cp:revision>9</cp:revision>
  <dcterms:created xsi:type="dcterms:W3CDTF">2013-03-21T19:59:12Z</dcterms:created>
  <dcterms:modified xsi:type="dcterms:W3CDTF">2013-03-22T15:35:49Z</dcterms:modified>
</cp:coreProperties>
</file>