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9"/>
  </p:notesMasterIdLst>
  <p:sldIdLst>
    <p:sldId id="289" r:id="rId2"/>
    <p:sldId id="290" r:id="rId3"/>
    <p:sldId id="298" r:id="rId4"/>
    <p:sldId id="291" r:id="rId5"/>
    <p:sldId id="297" r:id="rId6"/>
    <p:sldId id="296" r:id="rId7"/>
    <p:sldId id="28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0066"/>
    <a:srgbClr val="FF6699"/>
    <a:srgbClr val="FF66CC"/>
    <a:srgbClr val="FF66FF"/>
    <a:srgbClr val="FF33CC"/>
    <a:srgbClr val="FF3300"/>
    <a:srgbClr val="D3B857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3779" autoAdjust="0"/>
  </p:normalViewPr>
  <p:slideViewPr>
    <p:cSldViewPr>
      <p:cViewPr>
        <p:scale>
          <a:sx n="91" d="100"/>
          <a:sy n="91" d="100"/>
        </p:scale>
        <p:origin x="-786" y="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518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06632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03302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879373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95310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12711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6059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85762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25005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61833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02563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25172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049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ransition spd="slow">
    <p:wipe dir="d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99592" y="4581128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VY_32_INOVACE_XV_2_17_Maličká </a:t>
            </a:r>
            <a:r>
              <a:rPr lang="cs-CZ" dirty="0" err="1" smtClean="0"/>
              <a:t>su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XV </a:t>
            </a:r>
            <a:r>
              <a:rPr lang="cs-CZ" b="1" dirty="0" smtClean="0"/>
              <a:t>             Sada číslo:    </a:t>
            </a:r>
            <a:r>
              <a:rPr lang="cs-CZ" dirty="0" smtClean="0"/>
              <a:t>2</a:t>
            </a:r>
            <a:r>
              <a:rPr lang="cs-CZ" b="1" dirty="0" smtClean="0"/>
              <a:t>            Pořadové číslo DUM:   </a:t>
            </a:r>
            <a:r>
              <a:rPr lang="cs-CZ" dirty="0" smtClean="0"/>
              <a:t>17</a:t>
            </a:r>
          </a:p>
          <a:p>
            <a:endParaRPr lang="cs-CZ" b="1" dirty="0" smtClean="0"/>
          </a:p>
          <a:p>
            <a:r>
              <a:rPr lang="cs-CZ" b="1" dirty="0" smtClean="0"/>
              <a:t>Autor:  </a:t>
            </a:r>
            <a:r>
              <a:rPr lang="cs-CZ" dirty="0" smtClean="0"/>
              <a:t>Mgr. Eva Komárková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456247"/>
            <a:ext cx="7416824" cy="6401753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b="1" dirty="0" smtClean="0"/>
              <a:t>Anotace</a:t>
            </a:r>
            <a:r>
              <a:rPr lang="cs-CZ" b="1" dirty="0"/>
              <a:t>: </a:t>
            </a:r>
            <a:r>
              <a:rPr lang="cs-CZ" b="1" dirty="0" smtClean="0"/>
              <a:t>  </a:t>
            </a:r>
            <a:r>
              <a:rPr lang="cs-CZ" dirty="0"/>
              <a:t>Prezentace je </a:t>
            </a:r>
            <a:r>
              <a:rPr lang="cs-CZ" dirty="0" smtClean="0"/>
              <a:t>určená k nácviku zpěvu a rytmického doprovodu lidové písně.</a:t>
            </a:r>
            <a:endParaRPr lang="cs-CZ" dirty="0"/>
          </a:p>
          <a:p>
            <a:endParaRPr lang="cs-CZ" sz="2000" b="1" dirty="0"/>
          </a:p>
          <a:p>
            <a:r>
              <a:rPr lang="cs-CZ" sz="2000" b="1" dirty="0" smtClean="0"/>
              <a:t>Očekávaný výstup: </a:t>
            </a:r>
            <a:r>
              <a:rPr lang="cs-CZ" dirty="0" smtClean="0"/>
              <a:t>Žák </a:t>
            </a:r>
            <a:r>
              <a:rPr lang="cs-CZ" dirty="0"/>
              <a:t>umí zazpívat lidovou píseň, umí melodii doprovodit na rytmické dětské nástroje.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  </a:t>
            </a:r>
            <a:r>
              <a:rPr lang="cs-CZ" dirty="0" smtClean="0"/>
              <a:t>prezentace</a:t>
            </a:r>
            <a:br>
              <a:rPr lang="cs-CZ" dirty="0" smtClean="0"/>
            </a:br>
            <a:r>
              <a:rPr lang="cs-CZ" b="1" dirty="0" smtClean="0"/>
              <a:t>Typická věková skupina:  </a:t>
            </a:r>
            <a:r>
              <a:rPr lang="cs-CZ" dirty="0" smtClean="0"/>
              <a:t>2. třída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 </a:t>
            </a:r>
            <a:r>
              <a:rPr lang="cs-CZ" dirty="0" smtClean="0"/>
              <a:t>lidová píseň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  </a:t>
            </a:r>
            <a:r>
              <a:rPr lang="cs-CZ" dirty="0" smtClean="0"/>
              <a:t>interaktivní tabule, dřívka</a:t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15minut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 </a:t>
            </a:r>
          </a:p>
          <a:p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/>
              <a:t> </a:t>
            </a:r>
            <a:r>
              <a:rPr lang="cs-CZ" dirty="0"/>
              <a:t>Učitel žákům nejprve </a:t>
            </a:r>
            <a:r>
              <a:rPr lang="cs-CZ" dirty="0" smtClean="0"/>
              <a:t>píseň </a:t>
            </a:r>
            <a:r>
              <a:rPr lang="cs-CZ" dirty="0"/>
              <a:t>zazpívá  sám, může ji i doprovodit hrou na klavír např. podle učebnice </a:t>
            </a:r>
            <a:r>
              <a:rPr lang="cs-CZ" dirty="0" smtClean="0"/>
              <a:t>Hudební výchova pro 1. ročník od Jindřišky </a:t>
            </a:r>
            <a:r>
              <a:rPr lang="cs-CZ" dirty="0" err="1"/>
              <a:t>J</a:t>
            </a:r>
            <a:r>
              <a:rPr lang="cs-CZ" dirty="0" err="1" smtClean="0"/>
              <a:t>aglové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Potom učitel děti naučí píseň pomocí prezentace na interaktivní tabuli.</a:t>
            </a:r>
          </a:p>
          <a:p>
            <a:r>
              <a:rPr lang="cs-CZ" dirty="0"/>
              <a:t>Na závěr děti mohou doprovázet zpěv vyťukáváním rytmu např. na dřevěné hůlky podle červeně označených </a:t>
            </a:r>
            <a:r>
              <a:rPr lang="cs-CZ" dirty="0" smtClean="0"/>
              <a:t>písmen v textu.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Maličká </a:t>
            </a:r>
            <a:r>
              <a:rPr lang="cs-CZ" sz="5400" dirty="0" err="1" smtClean="0"/>
              <a:t>su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8529" y="287935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- lidová píseň</a:t>
            </a:r>
            <a:endParaRPr lang="cs-CZ" sz="2800" dirty="0"/>
          </a:p>
        </p:txBody>
      </p:sp>
      <p:pic>
        <p:nvPicPr>
          <p:cNvPr id="1029" name="Picture 5" descr="C:\Users\acer\AppData\Local\Microsoft\Windows\Temporary Internet Files\Content.IE5\H1HYUK19\MP9004465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140968"/>
            <a:ext cx="2639093" cy="3417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171575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0 C 0 0.035 0.028 0.062 0.062 0.062 C 0.097 0.062 0.125 0.035 0.125 0 C 0.125 -0.035 0.153 -0.062 0.188 -0.062 C 0.222 -0.062 0.25 -0.035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761844"/>
            <a:ext cx="4824536" cy="13849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aličká 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r>
              <a:rPr lang="cs-CZ" sz="2800" dirty="0" err="1" smtClean="0"/>
              <a:t>u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usy pa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u,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ancovala </a:t>
            </a:r>
            <a:r>
              <a:rPr lang="cs-CZ" sz="2800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/>
              <a:t>ych já, 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ž se třa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u,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ancovala </a:t>
            </a:r>
            <a:r>
              <a:rPr lang="cs-CZ" sz="2800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/>
              <a:t>ych já, 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ž se třa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u.</a:t>
            </a:r>
            <a:endParaRPr lang="cs-CZ" sz="2800" dirty="0"/>
          </a:p>
        </p:txBody>
      </p:sp>
      <p:pic>
        <p:nvPicPr>
          <p:cNvPr id="1031" name="Picture 7" descr="C:\Users\acer\AppData\Local\Microsoft\Windows\Temporary Internet Files\Content.IE5\H1HYUK19\MC9003558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279095"/>
            <a:ext cx="1671936" cy="2698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cer\AppData\Local\Microsoft\Windows\Temporary Internet Files\Content.IE5\ON9B5MB7\MC9003503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117045"/>
            <a:ext cx="1257080" cy="1360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C:\Users\acer\AppData\Local\Microsoft\Windows\Temporary Internet Files\Content.IE5\ON9B5MB7\MC9003503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829185"/>
            <a:ext cx="1257080" cy="1360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cer\AppData\Local\Microsoft\Windows\Temporary Internet Files\Content.IE5\4GN5KREN\MC9003295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68" y="2757842"/>
            <a:ext cx="787506" cy="1379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cer\AppData\Local\Microsoft\Windows\Temporary Internet Files\Content.IE5\H1HYUK19\MC9001922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908" y="4149080"/>
            <a:ext cx="129811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0691453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8" presetClass="emph" presetSubtype="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761843"/>
            <a:ext cx="57606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řeba </a:t>
            </a:r>
            <a:r>
              <a:rPr lang="cs-CZ" sz="2800" dirty="0" err="1" smtClean="0"/>
              <a:t>su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j</a:t>
            </a:r>
            <a:r>
              <a:rPr lang="cs-CZ" sz="2800" dirty="0" smtClean="0"/>
              <a:t>á </a:t>
            </a:r>
            <a:r>
              <a:rPr lang="cs-CZ" sz="2800" dirty="0" err="1" smtClean="0">
                <a:solidFill>
                  <a:srgbClr val="FF0000"/>
                </a:solidFill>
              </a:rPr>
              <a:t>m</a:t>
            </a:r>
            <a:r>
              <a:rPr lang="cs-CZ" sz="2800" dirty="0" err="1" smtClean="0"/>
              <a:t>alušen</a:t>
            </a:r>
            <a:r>
              <a:rPr lang="cs-CZ" sz="2800" dirty="0" err="1" smtClean="0">
                <a:solidFill>
                  <a:srgbClr val="FF0000"/>
                </a:solidFill>
              </a:rPr>
              <a:t>k</a:t>
            </a:r>
            <a:r>
              <a:rPr lang="cs-CZ" sz="2800" dirty="0" err="1" smtClean="0"/>
              <a:t>á</a:t>
            </a:r>
            <a:r>
              <a:rPr lang="cs-CZ" sz="2800" dirty="0" smtClean="0"/>
              <a:t>,</a:t>
            </a:r>
          </a:p>
          <a:p>
            <a:r>
              <a:rPr lang="cs-CZ" sz="2800" dirty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řece mě má </a:t>
            </a:r>
            <a:r>
              <a:rPr lang="cs-CZ" sz="2800" dirty="0" smtClean="0">
                <a:solidFill>
                  <a:srgbClr val="FF0000"/>
                </a:solidFill>
              </a:rPr>
              <a:t>r</a:t>
            </a:r>
            <a:r>
              <a:rPr lang="cs-CZ" sz="2800" dirty="0" smtClean="0"/>
              <a:t>áda </a:t>
            </a:r>
            <a:r>
              <a:rPr lang="cs-CZ" sz="2800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á maměn</a:t>
            </a:r>
            <a:r>
              <a:rPr lang="cs-CZ" sz="2800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a, 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řece mě má </a:t>
            </a:r>
            <a:r>
              <a:rPr lang="cs-CZ" sz="2800" dirty="0" smtClean="0">
                <a:solidFill>
                  <a:srgbClr val="FF0000"/>
                </a:solidFill>
              </a:rPr>
              <a:t>r</a:t>
            </a:r>
            <a:r>
              <a:rPr lang="cs-CZ" sz="2800" dirty="0" smtClean="0"/>
              <a:t>áda </a:t>
            </a:r>
            <a:r>
              <a:rPr lang="cs-CZ" sz="2800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á maměn</a:t>
            </a:r>
            <a:r>
              <a:rPr lang="cs-CZ" sz="2800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a.</a:t>
            </a:r>
          </a:p>
        </p:txBody>
      </p:sp>
      <p:pic>
        <p:nvPicPr>
          <p:cNvPr id="2052" name="Picture 4" descr="C:\Users\acer\AppData\Local\Microsoft\Windows\Temporary Internet Files\Content.IE5\4GN5KREN\MP9004464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751340"/>
            <a:ext cx="2299535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acer\AppData\Local\Microsoft\Windows\Temporary Internet Files\Content.IE5\KPE6IJS3\MP900401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731" y="3284984"/>
            <a:ext cx="2090617" cy="1672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332442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00"/>
                            </p:stCondLst>
                            <p:childTnLst>
                              <p:par>
                                <p:cTn id="17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 tmFilter="0, 0; .2, .5; .8, .5; 1, 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1000" autoRev="1" fill="hold"/>
                                        <p:tgtEl>
                                          <p:spTgt spid="206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776171"/>
            <a:ext cx="4320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řeba </a:t>
            </a:r>
            <a:r>
              <a:rPr lang="cs-CZ" sz="2800" dirty="0" err="1" smtClean="0"/>
              <a:t>su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j</a:t>
            </a:r>
            <a:r>
              <a:rPr lang="cs-CZ" sz="2800" dirty="0" smtClean="0"/>
              <a:t>á </a:t>
            </a:r>
            <a:r>
              <a:rPr lang="cs-CZ" sz="2800" dirty="0" smtClean="0">
                <a:solidFill>
                  <a:srgbClr val="FF0000"/>
                </a:solidFill>
              </a:rPr>
              <a:t>j</a:t>
            </a:r>
            <a:r>
              <a:rPr lang="cs-CZ" sz="2800" dirty="0" smtClean="0"/>
              <a:t>en malič</a:t>
            </a:r>
            <a:r>
              <a:rPr lang="cs-CZ" sz="2800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á,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atíčkova 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r>
              <a:rPr lang="cs-CZ" sz="2800" dirty="0" err="1" smtClean="0"/>
              <a:t>u</a:t>
            </a:r>
            <a:r>
              <a:rPr lang="cs-CZ" sz="2800" dirty="0" smtClean="0"/>
              <a:t> já 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olubič</a:t>
            </a:r>
            <a:r>
              <a:rPr lang="cs-CZ" sz="2800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a,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atíčkova 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r>
              <a:rPr lang="cs-CZ" sz="2800" dirty="0" err="1" smtClean="0"/>
              <a:t>u</a:t>
            </a:r>
            <a:r>
              <a:rPr lang="cs-CZ" sz="2800" dirty="0" smtClean="0"/>
              <a:t> já 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olubič</a:t>
            </a:r>
            <a:r>
              <a:rPr lang="cs-CZ" sz="2800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a.</a:t>
            </a:r>
            <a:endParaRPr lang="cs-CZ" sz="2800" dirty="0"/>
          </a:p>
        </p:txBody>
      </p:sp>
      <p:pic>
        <p:nvPicPr>
          <p:cNvPr id="3077" name="Picture 5" descr="C:\Users\acer\AppData\Local\Microsoft\Windows\Temporary Internet Files\Content.IE5\H1HYUK19\MC9003587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40224"/>
            <a:ext cx="3060318" cy="344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acer\AppData\Local\Microsoft\Windows\Temporary Internet Files\Content.IE5\ON9B5MB7\MC9001165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0848"/>
            <a:ext cx="1789481" cy="165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acer\AppData\Local\Microsoft\Windows\Temporary Internet Files\Content.IE5\KPE6IJS3\MC9001165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008938"/>
            <a:ext cx="1161288" cy="4468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286017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308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1398</TotalTime>
  <Words>151</Words>
  <Application>Microsoft Office PowerPoint</Application>
  <PresentationFormat>Předvádění na obrazovce (4:3)</PresentationFormat>
  <Paragraphs>39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Maličká su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acer</cp:lastModifiedBy>
  <cp:revision>280</cp:revision>
  <dcterms:created xsi:type="dcterms:W3CDTF">2012-03-26T21:10:22Z</dcterms:created>
  <dcterms:modified xsi:type="dcterms:W3CDTF">2013-01-27T21:29:23Z</dcterms:modified>
</cp:coreProperties>
</file>