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0"/>
  </p:notesMasterIdLst>
  <p:sldIdLst>
    <p:sldId id="289" r:id="rId2"/>
    <p:sldId id="290" r:id="rId3"/>
    <p:sldId id="291" r:id="rId4"/>
    <p:sldId id="295" r:id="rId5"/>
    <p:sldId id="292" r:id="rId6"/>
    <p:sldId id="293" r:id="rId7"/>
    <p:sldId id="294" r:id="rId8"/>
    <p:sldId id="28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DCFE7"/>
    <a:srgbClr val="FF0066"/>
    <a:srgbClr val="FF6699"/>
    <a:srgbClr val="FF66CC"/>
    <a:srgbClr val="FF66FF"/>
    <a:srgbClr val="FF33CC"/>
    <a:srgbClr val="FF3300"/>
    <a:srgbClr val="99FF33"/>
    <a:srgbClr val="D3B857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3779" autoAdjust="0"/>
  </p:normalViewPr>
  <p:slideViewPr>
    <p:cSldViewPr>
      <p:cViewPr>
        <p:scale>
          <a:sx n="91" d="100"/>
          <a:sy n="91" d="100"/>
        </p:scale>
        <p:origin x="-78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049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99592" y="4581128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VY_32_INOVACE_XV_2_18_Já do lesa nepojedu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XV</a:t>
            </a:r>
            <a:r>
              <a:rPr lang="cs-CZ" b="1" dirty="0" smtClean="0"/>
              <a:t>        Sada číslo:    </a:t>
            </a:r>
            <a:r>
              <a:rPr lang="cs-CZ" dirty="0" smtClean="0"/>
              <a:t>2</a:t>
            </a:r>
            <a:r>
              <a:rPr lang="cs-CZ" b="1" dirty="0" smtClean="0"/>
              <a:t>            Pořadové číslo DUM</a:t>
            </a:r>
            <a:r>
              <a:rPr lang="cs-CZ" b="1" smtClean="0"/>
              <a:t>:   </a:t>
            </a:r>
            <a:r>
              <a:rPr lang="cs-CZ" smtClean="0"/>
              <a:t>18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Eva Komárková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60732" y="126988"/>
            <a:ext cx="7272808" cy="62170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 </a:t>
            </a:r>
            <a:r>
              <a:rPr lang="cs-CZ" sz="2000" b="1" dirty="0" smtClean="0"/>
              <a:t> </a:t>
            </a:r>
            <a:r>
              <a:rPr lang="cs-CZ" dirty="0"/>
              <a:t>Prezentace je určená k nácviku zpěvu a rytmického doprovodu </a:t>
            </a:r>
          </a:p>
          <a:p>
            <a:r>
              <a:rPr lang="cs-CZ" dirty="0"/>
              <a:t>lidové </a:t>
            </a:r>
            <a:r>
              <a:rPr lang="cs-CZ" dirty="0" smtClean="0"/>
              <a:t>písně</a:t>
            </a:r>
            <a:r>
              <a:rPr lang="cs-CZ" dirty="0"/>
              <a:t>.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  </a:t>
            </a:r>
            <a:r>
              <a:rPr lang="cs-CZ" dirty="0"/>
              <a:t>Žák umí zazpívat lidovou píseň, umí melodii doprovodit na rytmické dětské nástroje</a:t>
            </a:r>
            <a:r>
              <a:rPr lang="cs-CZ" dirty="0" smtClean="0"/>
              <a:t>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  </a:t>
            </a:r>
            <a:r>
              <a:rPr lang="cs-CZ" dirty="0" smtClean="0"/>
              <a:t>prezentace</a:t>
            </a:r>
            <a:br>
              <a:rPr lang="cs-CZ" dirty="0" smtClean="0"/>
            </a:br>
            <a:r>
              <a:rPr lang="cs-CZ" b="1" dirty="0" smtClean="0"/>
              <a:t>Typická věková skupina:    </a:t>
            </a:r>
            <a:r>
              <a:rPr lang="cs-CZ" dirty="0" smtClean="0"/>
              <a:t>1. – 2.</a:t>
            </a:r>
            <a:r>
              <a:rPr lang="cs-CZ" dirty="0" smtClean="0"/>
              <a:t> </a:t>
            </a:r>
            <a:r>
              <a:rPr lang="cs-CZ" dirty="0" smtClean="0"/>
              <a:t>třída</a:t>
            </a: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   </a:t>
            </a:r>
            <a:r>
              <a:rPr lang="cs-CZ" dirty="0" smtClean="0"/>
              <a:t>lidová píseň</a:t>
            </a:r>
            <a:endParaRPr lang="cs-CZ" b="1" dirty="0" smtClean="0"/>
          </a:p>
          <a:p>
            <a:r>
              <a:rPr lang="cs-CZ" b="1" dirty="0" smtClean="0"/>
              <a:t> Pomůcky a materiál:</a:t>
            </a:r>
            <a:r>
              <a:rPr lang="cs-CZ" dirty="0"/>
              <a:t> </a:t>
            </a:r>
            <a:r>
              <a:rPr lang="cs-CZ" dirty="0" smtClean="0"/>
              <a:t>  interaktivní </a:t>
            </a:r>
            <a:r>
              <a:rPr lang="cs-CZ" dirty="0"/>
              <a:t>tabule, dřívka, </a:t>
            </a:r>
            <a:r>
              <a:rPr lang="cs-CZ" dirty="0" smtClean="0"/>
              <a:t>bubínek</a:t>
            </a:r>
            <a:br>
              <a:rPr lang="cs-CZ" dirty="0" smtClean="0"/>
            </a:br>
            <a:r>
              <a:rPr lang="cs-CZ" b="1" dirty="0" smtClean="0"/>
              <a:t>Potřebný čas pro výuku DUM:   </a:t>
            </a:r>
            <a:r>
              <a:rPr lang="cs-CZ" dirty="0" smtClean="0"/>
              <a:t>15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b="1" dirty="0"/>
              <a:t> </a:t>
            </a:r>
            <a:r>
              <a:rPr lang="cs-CZ" dirty="0"/>
              <a:t>Učitel žákům nejprve </a:t>
            </a:r>
            <a:r>
              <a:rPr lang="cs-CZ" dirty="0" smtClean="0"/>
              <a:t>píseň </a:t>
            </a:r>
            <a:r>
              <a:rPr lang="cs-CZ" dirty="0"/>
              <a:t>zazpívá  sám, může ji i doprovodit hrou na klavír např. podle učebnice „Hrátky s flétnou, písničkami a pastelkami“ od Ivety Hlavaté ( nakladatelství Vladimír Beneš).</a:t>
            </a:r>
          </a:p>
          <a:p>
            <a:r>
              <a:rPr lang="cs-CZ" dirty="0"/>
              <a:t>Potom učitel děti naučí píseň pomocí prezentace na interaktivní tabuli.</a:t>
            </a:r>
          </a:p>
          <a:p>
            <a:r>
              <a:rPr lang="cs-CZ" dirty="0"/>
              <a:t>Na závěr děti mohou doprovázet zpěv vyťukáváním rytmu např. na dřevěné hůlky podle červeně označených písmen a na bubínek podle podtržených písmen v textu.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va\AppData\Local\Microsoft\Windows\Temporary Internet Files\Content.IE5\2291Z0GP\MP9004016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060848"/>
            <a:ext cx="2994802" cy="3744416"/>
          </a:xfrm>
          <a:prstGeom prst="rect">
            <a:avLst/>
          </a:prstGeom>
          <a:noFill/>
        </p:spPr>
      </p:pic>
      <p:pic>
        <p:nvPicPr>
          <p:cNvPr id="1030" name="Picture 6" descr="C:\Users\Eva\AppData\Local\Microsoft\Windows\Temporary Internet Files\Content.IE5\GMQUFGI7\MP9004067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56081" y="2420888"/>
            <a:ext cx="4536505" cy="3024336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971600" y="764702"/>
            <a:ext cx="403244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JÁ DO LESA NEPOJEDU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44213" y="148478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dirty="0"/>
              <a:t>l</a:t>
            </a:r>
            <a:r>
              <a:rPr lang="cs-CZ" sz="2400" dirty="0" smtClean="0"/>
              <a:t>idová píseň</a:t>
            </a:r>
            <a:endParaRPr lang="cs-CZ" sz="24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971600" y="620688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</a:rPr>
              <a:t>J</a:t>
            </a:r>
            <a:r>
              <a:rPr lang="cs-CZ" sz="3200" dirty="0" smtClean="0"/>
              <a:t>á do </a:t>
            </a:r>
            <a:r>
              <a:rPr lang="cs-CZ" sz="3200" dirty="0" smtClean="0">
                <a:solidFill>
                  <a:srgbClr val="FF0000"/>
                </a:solidFill>
              </a:rPr>
              <a:t>l</a:t>
            </a:r>
            <a:r>
              <a:rPr lang="cs-CZ" sz="3200" dirty="0" smtClean="0"/>
              <a:t>e</a:t>
            </a:r>
            <a:r>
              <a:rPr lang="cs-CZ" sz="3200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a </a:t>
            </a:r>
            <a:r>
              <a:rPr lang="cs-CZ" sz="3200" u="sng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epo</a:t>
            </a:r>
            <a:r>
              <a:rPr lang="cs-CZ" sz="3200" dirty="0" smtClean="0">
                <a:solidFill>
                  <a:srgbClr val="FF0000"/>
                </a:solidFill>
              </a:rPr>
              <a:t>j</a:t>
            </a:r>
            <a:r>
              <a:rPr lang="cs-CZ" sz="3200" dirty="0" smtClean="0"/>
              <a:t>e</a:t>
            </a:r>
            <a:r>
              <a:rPr lang="cs-CZ" sz="3200" dirty="0" smtClean="0">
                <a:solidFill>
                  <a:srgbClr val="FF0000"/>
                </a:solidFill>
              </a:rPr>
              <a:t>d</a:t>
            </a:r>
            <a:r>
              <a:rPr lang="cs-CZ" sz="3200" dirty="0" smtClean="0"/>
              <a:t>u, </a:t>
            </a:r>
            <a:r>
              <a:rPr lang="cs-CZ" sz="3200" u="sng" dirty="0" smtClean="0">
                <a:solidFill>
                  <a:srgbClr val="FF0000"/>
                </a:solidFill>
              </a:rPr>
              <a:t>j</a:t>
            </a:r>
            <a:r>
              <a:rPr lang="cs-CZ" sz="3200" dirty="0" smtClean="0"/>
              <a:t>á do </a:t>
            </a:r>
            <a:r>
              <a:rPr lang="cs-CZ" sz="3200" dirty="0" smtClean="0">
                <a:solidFill>
                  <a:srgbClr val="FF0000"/>
                </a:solidFill>
              </a:rPr>
              <a:t>l</a:t>
            </a:r>
            <a:r>
              <a:rPr lang="cs-CZ" sz="3200" dirty="0" smtClean="0"/>
              <a:t>e</a:t>
            </a:r>
            <a:r>
              <a:rPr lang="cs-CZ" sz="3200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a </a:t>
            </a:r>
            <a:r>
              <a:rPr lang="cs-CZ" sz="3200" u="sng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epůj</a:t>
            </a:r>
            <a:r>
              <a:rPr lang="cs-CZ" sz="3200" dirty="0" smtClean="0">
                <a:solidFill>
                  <a:srgbClr val="FF0000"/>
                </a:solidFill>
              </a:rPr>
              <a:t>d</a:t>
            </a:r>
            <a:r>
              <a:rPr lang="cs-CZ" sz="3200" dirty="0" smtClean="0"/>
              <a:t>u</a:t>
            </a:r>
            <a:r>
              <a:rPr lang="cs-CZ" sz="3200" dirty="0" smtClean="0">
                <a:solidFill>
                  <a:srgbClr val="FF0000"/>
                </a:solidFill>
              </a:rPr>
              <a:t>,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Eva\AppData\Local\Microsoft\Windows\Temporary Internet Files\Content.IE5\2291Z0GP\MP9004016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060848"/>
            <a:ext cx="2994802" cy="3744416"/>
          </a:xfrm>
          <a:prstGeom prst="rect">
            <a:avLst/>
          </a:prstGeom>
          <a:noFill/>
        </p:spPr>
      </p:pic>
      <p:pic>
        <p:nvPicPr>
          <p:cNvPr id="1030" name="Picture 6" descr="C:\Users\Eva\AppData\Local\Microsoft\Windows\Temporary Internet Files\Content.IE5\GMQUFGI7\MP9004067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1" y="2132856"/>
            <a:ext cx="4536505" cy="3024336"/>
          </a:xfrm>
          <a:prstGeom prst="rect">
            <a:avLst/>
          </a:prstGeom>
          <a:noFill/>
        </p:spPr>
      </p:pic>
      <p:pic>
        <p:nvPicPr>
          <p:cNvPr id="2050" name="Picture 2" descr="C:\Users\acer\AppData\Local\Microsoft\Windows\Temporary Internet Files\Content.IE5\H1HYUK19\MC9002987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509118"/>
            <a:ext cx="1822553" cy="201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77327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/>
              <a:t>dyby 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a 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ě </a:t>
            </a:r>
            <a:r>
              <a:rPr lang="cs-CZ" sz="3200" u="sng" dirty="0" smtClean="0">
                <a:solidFill>
                  <a:srgbClr val="FF0000"/>
                </a:solidFill>
              </a:rPr>
              <a:t>h</a:t>
            </a:r>
            <a:r>
              <a:rPr lang="cs-CZ" sz="3200" dirty="0" smtClean="0"/>
              <a:t>ajný </a:t>
            </a:r>
            <a:r>
              <a:rPr lang="cs-CZ" sz="3200" dirty="0" smtClean="0">
                <a:solidFill>
                  <a:srgbClr val="FF0000"/>
                </a:solidFill>
              </a:rPr>
              <a:t>p</a:t>
            </a:r>
            <a:r>
              <a:rPr lang="cs-CZ" sz="3200" dirty="0" smtClean="0"/>
              <a:t>ři</a:t>
            </a:r>
            <a:r>
              <a:rPr lang="cs-CZ" sz="3200" dirty="0" smtClean="0">
                <a:solidFill>
                  <a:srgbClr val="FF0000"/>
                </a:solidFill>
              </a:rPr>
              <a:t>š</a:t>
            </a:r>
            <a:r>
              <a:rPr lang="cs-CZ" sz="3200" dirty="0" smtClean="0"/>
              <a:t>el, </a:t>
            </a:r>
            <a:r>
              <a:rPr lang="cs-CZ" sz="3200" u="sng" dirty="0" smtClean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n by 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ně </a:t>
            </a:r>
            <a:r>
              <a:rPr lang="cs-CZ" sz="3200" dirty="0" smtClean="0">
                <a:solidFill>
                  <a:srgbClr val="FF0000"/>
                </a:solidFill>
              </a:rPr>
              <a:t>v</a:t>
            </a:r>
            <a:r>
              <a:rPr lang="cs-CZ" sz="3200" dirty="0" smtClean="0"/>
              <a:t>zal </a:t>
            </a:r>
            <a:r>
              <a:rPr lang="cs-CZ" sz="3200" u="sng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eke</a:t>
            </a:r>
            <a:r>
              <a:rPr lang="cs-CZ" sz="3200" dirty="0" smtClean="0">
                <a:solidFill>
                  <a:srgbClr val="FF0000"/>
                </a:solidFill>
              </a:rPr>
              <a:t>r</a:t>
            </a:r>
            <a:r>
              <a:rPr lang="cs-CZ" sz="3200" dirty="0" smtClean="0"/>
              <a:t>u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2055" name="Picture 7" descr="C:\Users\Eva\AppData\Local\Microsoft\Windows\Temporary Internet Files\Content.IE5\2291Z0GP\MC9002151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20888"/>
            <a:ext cx="2834969" cy="3168352"/>
          </a:xfrm>
          <a:prstGeom prst="rect">
            <a:avLst/>
          </a:prstGeom>
          <a:noFill/>
        </p:spPr>
      </p:pic>
      <p:pic>
        <p:nvPicPr>
          <p:cNvPr id="2063" name="Picture 15" descr="C:\Users\Eva\AppData\Local\Microsoft\Windows\Temporary Internet Files\Content.IE5\2291Z0GP\MC9002155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700808"/>
            <a:ext cx="4362715" cy="41044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7107" y="764704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eke</a:t>
            </a:r>
            <a:r>
              <a:rPr lang="cs-CZ" sz="3200" dirty="0" smtClean="0">
                <a:solidFill>
                  <a:srgbClr val="FF0000"/>
                </a:solidFill>
              </a:rPr>
              <a:t>r</a:t>
            </a:r>
            <a:r>
              <a:rPr lang="cs-CZ" sz="3200" dirty="0" smtClean="0"/>
              <a:t>a </a:t>
            </a:r>
            <a:r>
              <a:rPr lang="cs-CZ" sz="3200" dirty="0" smtClean="0">
                <a:solidFill>
                  <a:srgbClr val="FF0000"/>
                </a:solidFill>
              </a:rPr>
              <a:t>j</a:t>
            </a:r>
            <a:r>
              <a:rPr lang="cs-CZ" sz="3200" dirty="0" smtClean="0"/>
              <a:t>e </a:t>
            </a:r>
            <a:r>
              <a:rPr lang="cs-CZ" sz="3200" u="sng" dirty="0" smtClean="0">
                <a:solidFill>
                  <a:srgbClr val="FF0000"/>
                </a:solidFill>
              </a:rPr>
              <a:t>z</a:t>
            </a:r>
            <a:r>
              <a:rPr lang="cs-CZ" sz="3200" dirty="0" smtClean="0"/>
              <a:t>a dva </a:t>
            </a:r>
            <a:r>
              <a:rPr lang="cs-CZ" sz="3200" dirty="0" smtClean="0">
                <a:solidFill>
                  <a:srgbClr val="FF0000"/>
                </a:solidFill>
              </a:rPr>
              <a:t>z</a:t>
            </a:r>
            <a:r>
              <a:rPr lang="cs-CZ" sz="3200" dirty="0" smtClean="0"/>
              <a:t>la</a:t>
            </a:r>
            <a:r>
              <a:rPr lang="cs-CZ" sz="3200" dirty="0" smtClean="0">
                <a:solidFill>
                  <a:srgbClr val="FF0000"/>
                </a:solidFill>
              </a:rPr>
              <a:t>t</a:t>
            </a:r>
            <a:r>
              <a:rPr lang="cs-CZ" sz="3200" dirty="0" smtClean="0"/>
              <a:t>ý </a:t>
            </a:r>
            <a:r>
              <a:rPr lang="cs-CZ" sz="3200" u="sng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to</a:t>
            </a:r>
            <a:r>
              <a:rPr lang="cs-CZ" sz="3200" dirty="0" smtClean="0">
                <a:solidFill>
                  <a:srgbClr val="FF0000"/>
                </a:solidFill>
              </a:rPr>
              <a:t>p</a:t>
            </a:r>
            <a:r>
              <a:rPr lang="cs-CZ" sz="3200" dirty="0" smtClean="0"/>
              <a:t>ůr</a:t>
            </a:r>
            <a:r>
              <a:rPr lang="cs-CZ" sz="3200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/>
              <a:t>o </a:t>
            </a:r>
            <a:r>
              <a:rPr lang="cs-CZ" sz="3200" u="sng" dirty="0" smtClean="0">
                <a:solidFill>
                  <a:srgbClr val="FF0000"/>
                </a:solidFill>
              </a:rPr>
              <a:t>z</a:t>
            </a:r>
            <a:r>
              <a:rPr lang="cs-CZ" sz="3200" dirty="0" smtClean="0"/>
              <a:t>a to</a:t>
            </a:r>
            <a:r>
              <a:rPr lang="cs-CZ" sz="3200" dirty="0" smtClean="0">
                <a:solidFill>
                  <a:srgbClr val="FF0000"/>
                </a:solidFill>
              </a:rPr>
              <a:t>l</a:t>
            </a:r>
            <a:r>
              <a:rPr lang="cs-CZ" sz="3200" dirty="0" smtClean="0"/>
              <a:t>ar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6" name="Picture 7" descr="C:\Users\Eva\AppData\Local\Microsoft\Windows\Temporary Internet Files\Content.IE5\2291Z0GP\MC9002151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72816"/>
            <a:ext cx="2834969" cy="3168352"/>
          </a:xfrm>
          <a:prstGeom prst="rect">
            <a:avLst/>
          </a:prstGeom>
          <a:noFill/>
        </p:spPr>
      </p:pic>
      <p:sp>
        <p:nvSpPr>
          <p:cNvPr id="5" name="Vývojový diagram: spojnice 4"/>
          <p:cNvSpPr/>
          <p:nvPr/>
        </p:nvSpPr>
        <p:spPr>
          <a:xfrm>
            <a:off x="4283968" y="3140968"/>
            <a:ext cx="764149" cy="792088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5364088" y="3140968"/>
            <a:ext cx="764149" cy="792088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6516216" y="3140968"/>
            <a:ext cx="764149" cy="792088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20688"/>
            <a:ext cx="8784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/>
              <a:t>dyby </a:t>
            </a:r>
            <a:r>
              <a:rPr lang="cs-CZ" sz="3200" dirty="0" smtClean="0">
                <a:solidFill>
                  <a:srgbClr val="FF0000"/>
                </a:solidFill>
              </a:rPr>
              <a:t>n</a:t>
            </a:r>
            <a:r>
              <a:rPr lang="cs-CZ" sz="3200" dirty="0" smtClean="0"/>
              <a:t>a 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ě </a:t>
            </a:r>
            <a:r>
              <a:rPr lang="cs-CZ" sz="3200" u="sng" dirty="0" smtClean="0">
                <a:solidFill>
                  <a:srgbClr val="FF0000"/>
                </a:solidFill>
              </a:rPr>
              <a:t>h</a:t>
            </a:r>
            <a:r>
              <a:rPr lang="cs-CZ" sz="3200" dirty="0" smtClean="0"/>
              <a:t>ajný </a:t>
            </a:r>
            <a:r>
              <a:rPr lang="cs-CZ" sz="3200" dirty="0" smtClean="0">
                <a:solidFill>
                  <a:srgbClr val="FF0000"/>
                </a:solidFill>
              </a:rPr>
              <a:t>p</a:t>
            </a:r>
            <a:r>
              <a:rPr lang="cs-CZ" sz="3200" dirty="0" smtClean="0"/>
              <a:t>ři</a:t>
            </a:r>
            <a:r>
              <a:rPr lang="cs-CZ" sz="3200" dirty="0" smtClean="0">
                <a:solidFill>
                  <a:srgbClr val="FF0000"/>
                </a:solidFill>
              </a:rPr>
              <a:t>š</a:t>
            </a:r>
            <a:r>
              <a:rPr lang="cs-CZ" sz="3200" dirty="0" smtClean="0"/>
              <a:t>el, </a:t>
            </a:r>
            <a:r>
              <a:rPr lang="cs-CZ" sz="3200" u="sng" dirty="0" smtClean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n by 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ně </a:t>
            </a:r>
            <a:r>
              <a:rPr lang="cs-CZ" sz="3200" dirty="0" smtClean="0">
                <a:solidFill>
                  <a:srgbClr val="FF0000"/>
                </a:solidFill>
              </a:rPr>
              <a:t>t</a:t>
            </a:r>
            <a:r>
              <a:rPr lang="cs-CZ" sz="3200" dirty="0" smtClean="0"/>
              <a:t>o </a:t>
            </a:r>
            <a:r>
              <a:rPr lang="cs-CZ" sz="3200" u="sng" dirty="0" smtClean="0">
                <a:solidFill>
                  <a:srgbClr val="FF0000"/>
                </a:solidFill>
              </a:rPr>
              <a:t>v</a:t>
            </a:r>
            <a:r>
              <a:rPr lang="cs-CZ" sz="3200" dirty="0" smtClean="0"/>
              <a:t>šecko </a:t>
            </a:r>
            <a:r>
              <a:rPr lang="cs-CZ" sz="3200" dirty="0" smtClean="0">
                <a:solidFill>
                  <a:srgbClr val="FF0000"/>
                </a:solidFill>
              </a:rPr>
              <a:t>v</a:t>
            </a:r>
            <a:r>
              <a:rPr lang="cs-CZ" sz="3200" dirty="0" smtClean="0"/>
              <a:t>zal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acer\AppData\Local\Microsoft\Windows\Temporary Internet Files\Content.IE5\ON9B5MB7\MC900056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44824"/>
            <a:ext cx="1907491" cy="300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cer\AppData\Local\Microsoft\Windows\Temporary Internet Files\Content.IE5\KPE6IJS3\MC9002820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14865"/>
            <a:ext cx="2759053" cy="20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Eva\AppData\Local\Microsoft\Windows\Temporary Internet Files\Content.IE5\2291Z0GP\MC9002151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60687" y="1960707"/>
            <a:ext cx="1668409" cy="18646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2000" decel="4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1292</TotalTime>
  <Words>128</Words>
  <Application>Microsoft Office PowerPoint</Application>
  <PresentationFormat>Předvádění na obrazovce (4:3)</PresentationFormat>
  <Paragraphs>36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acer</cp:lastModifiedBy>
  <cp:revision>281</cp:revision>
  <dcterms:created xsi:type="dcterms:W3CDTF">2012-03-26T21:10:22Z</dcterms:created>
  <dcterms:modified xsi:type="dcterms:W3CDTF">2013-03-11T15:42:49Z</dcterms:modified>
</cp:coreProperties>
</file>