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sldIdLst>
    <p:sldId id="289" r:id="rId2"/>
    <p:sldId id="290" r:id="rId3"/>
    <p:sldId id="301" r:id="rId4"/>
    <p:sldId id="292" r:id="rId5"/>
    <p:sldId id="304" r:id="rId6"/>
    <p:sldId id="305" r:id="rId7"/>
    <p:sldId id="306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DCFE7"/>
    <a:srgbClr val="FF0066"/>
    <a:srgbClr val="FF6699"/>
    <a:srgbClr val="FF66CC"/>
    <a:srgbClr val="FF66FF"/>
    <a:srgbClr val="FF33CC"/>
    <a:srgbClr val="FF3300"/>
    <a:srgbClr val="99FF33"/>
    <a:srgbClr val="D3B857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71" autoAdjust="0"/>
    <p:restoredTop sz="93779" autoAdjust="0"/>
  </p:normalViewPr>
  <p:slideViewPr>
    <p:cSldViewPr>
      <p:cViewPr>
        <p:scale>
          <a:sx n="91" d="100"/>
          <a:sy n="91" d="100"/>
        </p:scale>
        <p:origin x="-75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49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VY_32_INOVACE_XV_2_20_Vyletěla holubička</a:t>
            </a:r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XV</a:t>
            </a:r>
            <a:r>
              <a:rPr lang="cs-CZ" b="1" dirty="0" smtClean="0"/>
              <a:t>        Sada číslo:   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DUM:   </a:t>
            </a:r>
            <a:r>
              <a:rPr lang="cs-CZ" dirty="0" smtClean="0"/>
              <a:t>20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60732" y="126988"/>
            <a:ext cx="7272808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</a:t>
            </a:r>
            <a:r>
              <a:rPr lang="cs-CZ" sz="2000" b="1" dirty="0" smtClean="0"/>
              <a:t> </a:t>
            </a:r>
            <a:r>
              <a:rPr lang="cs-CZ" dirty="0"/>
              <a:t>Prezentace je určená k nácviku </a:t>
            </a:r>
            <a:r>
              <a:rPr lang="cs-CZ" dirty="0" smtClean="0"/>
              <a:t>zpěvu a </a:t>
            </a:r>
            <a:r>
              <a:rPr lang="cs-CZ" dirty="0"/>
              <a:t>rytmického doprovodu </a:t>
            </a:r>
          </a:p>
          <a:p>
            <a:r>
              <a:rPr lang="cs-CZ" dirty="0"/>
              <a:t>lidové </a:t>
            </a:r>
            <a:r>
              <a:rPr lang="cs-CZ" dirty="0" smtClean="0"/>
              <a:t>písně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smtClean="0"/>
              <a:t>k určování </a:t>
            </a:r>
            <a:r>
              <a:rPr lang="cs-CZ" dirty="0" smtClean="0"/>
              <a:t>melodie stoupavé a klesavé.</a:t>
            </a:r>
          </a:p>
          <a:p>
            <a:endParaRPr lang="cs-CZ" b="1" dirty="0" smtClean="0"/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  </a:t>
            </a:r>
            <a:r>
              <a:rPr lang="cs-CZ" dirty="0"/>
              <a:t>Žák umí zazpívat lidovou píseň, umí melodii doprovodit na rytmické dětské </a:t>
            </a:r>
            <a:r>
              <a:rPr lang="cs-CZ" dirty="0" smtClean="0"/>
              <a:t>nástroje, rozezná melodii stoupavou a klesavou.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dirty="0" smtClean="0"/>
              <a:t>prezentace</a:t>
            </a:r>
            <a:br>
              <a:rPr lang="cs-CZ" dirty="0" smtClean="0"/>
            </a:br>
            <a:r>
              <a:rPr lang="cs-CZ" b="1" dirty="0" smtClean="0"/>
              <a:t>Typická věková skupina:    </a:t>
            </a:r>
            <a:r>
              <a:rPr lang="cs-CZ" dirty="0" smtClean="0"/>
              <a:t>2. třída</a:t>
            </a:r>
          </a:p>
          <a:p>
            <a:r>
              <a:rPr lang="cs-CZ" b="1" dirty="0" smtClean="0"/>
              <a:t>Klíčová slova:    </a:t>
            </a:r>
            <a:r>
              <a:rPr lang="cs-CZ" dirty="0" smtClean="0"/>
              <a:t>lidová píseň, melodie stoupavá a klesavá</a:t>
            </a:r>
            <a:endParaRPr lang="cs-CZ" b="1" dirty="0" smtClean="0"/>
          </a:p>
          <a:p>
            <a:r>
              <a:rPr lang="cs-CZ" b="1" dirty="0" smtClean="0"/>
              <a:t> </a:t>
            </a:r>
          </a:p>
          <a:p>
            <a:r>
              <a:rPr lang="cs-CZ" b="1" dirty="0" smtClean="0"/>
              <a:t>Pomůcky a materiál:</a:t>
            </a:r>
            <a:r>
              <a:rPr lang="cs-CZ" dirty="0"/>
              <a:t> </a:t>
            </a:r>
            <a:r>
              <a:rPr lang="cs-CZ" dirty="0" smtClean="0"/>
              <a:t>  interaktivní </a:t>
            </a:r>
            <a:r>
              <a:rPr lang="cs-CZ" dirty="0"/>
              <a:t>tabule, dřívka, </a:t>
            </a:r>
            <a:r>
              <a:rPr lang="cs-CZ" dirty="0" smtClean="0"/>
              <a:t>bubínek</a:t>
            </a:r>
            <a:br>
              <a:rPr lang="cs-CZ" dirty="0" smtClean="0"/>
            </a:br>
            <a:r>
              <a:rPr lang="cs-CZ" b="1" dirty="0" smtClean="0"/>
              <a:t>Potřebný čas pro výuku DUM:   </a:t>
            </a:r>
            <a:r>
              <a:rPr lang="cs-CZ" dirty="0" smtClean="0"/>
              <a:t>15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b="1" dirty="0"/>
              <a:t> </a:t>
            </a:r>
            <a:r>
              <a:rPr lang="cs-CZ" dirty="0"/>
              <a:t>Učitel žákům nejprve </a:t>
            </a:r>
            <a:r>
              <a:rPr lang="cs-CZ" dirty="0" smtClean="0"/>
              <a:t>píseň </a:t>
            </a:r>
            <a:r>
              <a:rPr lang="cs-CZ" dirty="0"/>
              <a:t>zazpívá  sám, může ji i doprovodit hrou na klavír např. podle učebnice „Hrátky s flétnou, písničkami a pastelkami“ od Ivety Hlavaté ( nakladatelství Vladimír Beneš).</a:t>
            </a:r>
          </a:p>
          <a:p>
            <a:r>
              <a:rPr lang="cs-CZ" dirty="0"/>
              <a:t>D</a:t>
            </a:r>
            <a:r>
              <a:rPr lang="cs-CZ" dirty="0" smtClean="0"/>
              <a:t>ěti se učí </a:t>
            </a:r>
            <a:r>
              <a:rPr lang="cs-CZ" dirty="0"/>
              <a:t>píseň pomocí prezentace na interaktivní tabuli</a:t>
            </a:r>
            <a:r>
              <a:rPr lang="cs-CZ" dirty="0" smtClean="0"/>
              <a:t>. </a:t>
            </a:r>
            <a:r>
              <a:rPr lang="cs-CZ" dirty="0"/>
              <a:t> </a:t>
            </a:r>
            <a:r>
              <a:rPr lang="cs-CZ" dirty="0" smtClean="0"/>
              <a:t>V prvním řádku každé sloky mohou podtrhnout perem na interaktivní tabuli  melodii stoupavou  jednou barvou a melodii klesavou druhou barvou.</a:t>
            </a:r>
          </a:p>
          <a:p>
            <a:r>
              <a:rPr lang="cs-CZ" dirty="0" smtClean="0"/>
              <a:t>Na </a:t>
            </a:r>
            <a:r>
              <a:rPr lang="cs-CZ" dirty="0"/>
              <a:t>závěr děti mohou doprovázet zpěv vyťukáváním rytmu např. na dřevěné hůlky podle červeně označených písmen  </a:t>
            </a:r>
            <a:r>
              <a:rPr lang="cs-CZ" dirty="0" smtClean="0"/>
              <a:t>v </a:t>
            </a:r>
            <a:r>
              <a:rPr lang="cs-CZ" dirty="0"/>
              <a:t>textu.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061240"/>
            <a:ext cx="403244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VYLETĚLA HOLUBIČKA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44213" y="250535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dirty="0"/>
              <a:t>l</a:t>
            </a:r>
            <a:r>
              <a:rPr lang="cs-CZ" sz="2400" dirty="0" smtClean="0"/>
              <a:t>idová píseň</a:t>
            </a:r>
            <a:endParaRPr lang="cs-CZ" sz="2400" dirty="0"/>
          </a:p>
        </p:txBody>
      </p:sp>
      <p:pic>
        <p:nvPicPr>
          <p:cNvPr id="1029" name="Picture 5" descr="C:\Users\acer\AppData\Local\Microsoft\Windows\Temporary Internet Files\Content.IE5\4GN5KREN\MC90030486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60848"/>
            <a:ext cx="2664296" cy="385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5165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61926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yletěla </a:t>
            </a:r>
            <a:r>
              <a:rPr lang="cs-CZ" sz="3200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olubička </a:t>
            </a:r>
            <a:r>
              <a:rPr lang="cs-CZ" sz="3200" dirty="0" smtClean="0">
                <a:solidFill>
                  <a:srgbClr val="FF0000"/>
                </a:solidFill>
              </a:rPr>
              <a:t>z</a:t>
            </a:r>
            <a:r>
              <a:rPr lang="cs-CZ" sz="3200" dirty="0" smtClean="0"/>
              <a:t>e ská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y, </a:t>
            </a:r>
            <a:r>
              <a:rPr lang="cs-CZ" sz="3200" dirty="0" smtClean="0">
                <a:solidFill>
                  <a:srgbClr val="FF0000"/>
                </a:solidFill>
              </a:rPr>
              <a:t>z</a:t>
            </a:r>
            <a:r>
              <a:rPr lang="cs-CZ" sz="3200" dirty="0" smtClean="0"/>
              <a:t>e ská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y,</a:t>
            </a:r>
          </a:p>
          <a:p>
            <a:r>
              <a:rPr lang="cs-CZ" sz="3200" dirty="0">
                <a:solidFill>
                  <a:srgbClr val="FF0000"/>
                </a:solidFill>
              </a:rPr>
              <a:t>p</a:t>
            </a:r>
            <a:r>
              <a:rPr lang="cs-CZ" sz="3200" dirty="0" smtClean="0"/>
              <a:t>robudila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odré oči </a:t>
            </a:r>
            <a:r>
              <a:rPr lang="cs-CZ" sz="3200" dirty="0" smtClean="0">
                <a:solidFill>
                  <a:srgbClr val="FF0000"/>
                </a:solidFill>
              </a:rPr>
              <a:t>z</a:t>
            </a:r>
            <a:r>
              <a:rPr lang="cs-CZ" sz="3200" dirty="0" smtClean="0"/>
              <a:t>e spa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í, 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p</a:t>
            </a:r>
            <a:r>
              <a:rPr lang="cs-CZ" sz="3200" dirty="0" smtClean="0"/>
              <a:t>robudila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odré oči </a:t>
            </a:r>
            <a:r>
              <a:rPr lang="cs-CZ" sz="3200" dirty="0" smtClean="0">
                <a:solidFill>
                  <a:srgbClr val="FF0000"/>
                </a:solidFill>
              </a:rPr>
              <a:t>z</a:t>
            </a:r>
            <a:r>
              <a:rPr lang="cs-CZ" sz="3200" dirty="0" smtClean="0"/>
              <a:t>e spa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í.</a:t>
            </a:r>
            <a:endParaRPr lang="cs-CZ" sz="3200" dirty="0"/>
          </a:p>
        </p:txBody>
      </p:sp>
      <p:pic>
        <p:nvPicPr>
          <p:cNvPr id="5" name="Picture 30" descr="C:\Users\acer\AppData\Local\Microsoft\Windows\Temporary Internet Files\Content.IE5\H1HYUK19\MC90044065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14718"/>
            <a:ext cx="2641270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cer\AppData\Local\Microsoft\Windows\Temporary Internet Files\Content.IE5\OJ0D1EQ9\MC900387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1962008" cy="196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5 0.028 0.062 0.062 0.062 C 0.097 0.062 0.125 0.035 0.125 0 C 0.125 -0.035 0.153 -0.062 0.188 -0.062 C 0.222 -0.062 0.25 -0.035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0" descr="C:\Users\acer\AppData\Local\Microsoft\Windows\Temporary Internet Files\Content.IE5\H1HYUK19\MC90044065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28999"/>
            <a:ext cx="2641270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acer\AppData\Local\Microsoft\Windows\Temporary Internet Files\Content.IE5\KPE6IJS3\MC9003896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856" y="2856212"/>
            <a:ext cx="256082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691709"/>
            <a:ext cx="662473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dyby byly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odré oči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espa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y,</a:t>
            </a:r>
            <a:r>
              <a:rPr lang="cs-CZ" sz="3200" dirty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espa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y, 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r>
              <a:rPr lang="cs-CZ" sz="3200" dirty="0" smtClean="0"/>
              <a:t>yly by tu </a:t>
            </a:r>
            <a:r>
              <a:rPr lang="cs-CZ" sz="3200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olubičku </a:t>
            </a:r>
            <a:r>
              <a:rPr lang="cs-CZ" sz="3200" dirty="0" smtClean="0">
                <a:solidFill>
                  <a:srgbClr val="FF0000"/>
                </a:solidFill>
              </a:rPr>
              <a:t>d</a:t>
            </a:r>
            <a:r>
              <a:rPr lang="cs-CZ" sz="3200" dirty="0" smtClean="0"/>
              <a:t>osta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y,</a:t>
            </a:r>
          </a:p>
          <a:p>
            <a:r>
              <a:rPr lang="cs-CZ" sz="3200" dirty="0">
                <a:solidFill>
                  <a:srgbClr val="FF0000"/>
                </a:solidFill>
              </a:rPr>
              <a:t>b</a:t>
            </a:r>
            <a:r>
              <a:rPr lang="cs-CZ" sz="3200" dirty="0" smtClean="0"/>
              <a:t>yly by tu </a:t>
            </a:r>
            <a:r>
              <a:rPr lang="cs-CZ" sz="3200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olubičku </a:t>
            </a:r>
            <a:r>
              <a:rPr lang="cs-CZ" sz="3200" dirty="0" smtClean="0">
                <a:solidFill>
                  <a:srgbClr val="FF0000"/>
                </a:solidFill>
              </a:rPr>
              <a:t>d</a:t>
            </a:r>
            <a:r>
              <a:rPr lang="cs-CZ" sz="3200" dirty="0" smtClean="0"/>
              <a:t>osta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654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592863"/>
            <a:ext cx="806489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ebyla to </a:t>
            </a:r>
            <a:r>
              <a:rPr lang="cs-CZ" sz="3200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olubička, </a:t>
            </a:r>
            <a:r>
              <a:rPr lang="cs-CZ" sz="3200" dirty="0" smtClean="0">
                <a:solidFill>
                  <a:srgbClr val="FF0000"/>
                </a:solidFill>
              </a:rPr>
              <a:t>b</a:t>
            </a:r>
            <a:r>
              <a:rPr lang="cs-CZ" sz="3200" dirty="0" smtClean="0"/>
              <a:t>yl to </a:t>
            </a:r>
            <a:r>
              <a:rPr lang="cs-CZ" sz="3200" dirty="0" smtClean="0">
                <a:solidFill>
                  <a:srgbClr val="FF0000"/>
                </a:solidFill>
              </a:rPr>
              <a:t>p</a:t>
            </a:r>
            <a:r>
              <a:rPr lang="cs-CZ" sz="3200" dirty="0" smtClean="0"/>
              <a:t>ták, </a:t>
            </a:r>
            <a:r>
              <a:rPr lang="cs-CZ" sz="3200" dirty="0" smtClean="0">
                <a:solidFill>
                  <a:srgbClr val="FF0000"/>
                </a:solidFill>
              </a:rPr>
              <a:t>b</a:t>
            </a:r>
            <a:r>
              <a:rPr lang="cs-CZ" sz="3200" dirty="0" smtClean="0"/>
              <a:t>yl to </a:t>
            </a:r>
            <a:r>
              <a:rPr lang="cs-CZ" sz="3200" dirty="0" smtClean="0">
                <a:solidFill>
                  <a:srgbClr val="FF0000"/>
                </a:solidFill>
              </a:rPr>
              <a:t>p</a:t>
            </a:r>
            <a:r>
              <a:rPr lang="cs-CZ" sz="3200" dirty="0" smtClean="0"/>
              <a:t>ták, </a:t>
            </a:r>
          </a:p>
          <a:p>
            <a:r>
              <a:rPr lang="cs-CZ" sz="3200" dirty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dyž mě nechceš,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ůj holečku,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echej </a:t>
            </a:r>
            <a:r>
              <a:rPr lang="cs-CZ" sz="32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ak,</a:t>
            </a:r>
          </a:p>
          <a:p>
            <a:r>
              <a:rPr lang="cs-CZ" sz="3200" dirty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dyž mě nechceš,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ůj holečku,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echej </a:t>
            </a:r>
            <a:r>
              <a:rPr lang="cs-CZ" sz="32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ak. </a:t>
            </a:r>
          </a:p>
          <a:p>
            <a:endParaRPr lang="cs-CZ" dirty="0"/>
          </a:p>
        </p:txBody>
      </p:sp>
      <p:pic>
        <p:nvPicPr>
          <p:cNvPr id="7" name="Picture 6" descr="C:\Users\acer\AppData\Local\Microsoft\Windows\Temporary Internet Files\Content.IE5\4GN5KREN\MC900359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57342"/>
            <a:ext cx="2173023" cy="3450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cer\AppData\Local\Microsoft\Windows\Temporary Internet Files\Content.IE5\LT16O760\MC9003540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40968"/>
            <a:ext cx="2008304" cy="120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24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 0.017 -0.065 0.017 -0.065 C 0.034 -0.118 0.061 -0.139 0.1 -0.139 C 0.12 -0.139 0.138 -0.131 0.152 -0.118 C 0.162 -0.109 0.174 -0.104 0.187 -0.104 C 0.212 -0.104 0.233 -0.122 0.241 -0.148 C 0.241 -0.148 0.25 -0.179 0.25 -0.179 C 0.25 -0.179 0.232 -0.113 0.232 -0.113 C 0.215 -0.061 0.188 -0.04 0.15 -0.04 C 0.13 -0.04 0.111 -0.048 0.096 -0.062 C 0.087 -0.07 0.075 -0.075 0.063 -0.075 C 0.038 -0.075 0.017 -0.057 0.009 -0.031 C 0.009 -0.031 0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48680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dyž mě nechceš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ilovati,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echtěj </a:t>
            </a:r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i,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echtěj </a:t>
            </a:r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i,</a:t>
            </a:r>
          </a:p>
          <a:p>
            <a:r>
              <a:rPr lang="cs-CZ" sz="3200" dirty="0">
                <a:solidFill>
                  <a:srgbClr val="FF0000"/>
                </a:solidFill>
              </a:rPr>
              <a:t>b</a:t>
            </a:r>
            <a:r>
              <a:rPr lang="cs-CZ" sz="3200" dirty="0" smtClean="0"/>
              <a:t>ude si mě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amlouvati </a:t>
            </a:r>
            <a:r>
              <a:rPr lang="cs-CZ" sz="3200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odněj</a:t>
            </a:r>
            <a:r>
              <a:rPr lang="cs-CZ" sz="3200" dirty="0" smtClean="0">
                <a:solidFill>
                  <a:srgbClr val="FF0000"/>
                </a:solidFill>
              </a:rPr>
              <a:t>š</a:t>
            </a:r>
            <a:r>
              <a:rPr lang="cs-CZ" sz="3200" dirty="0" smtClean="0"/>
              <a:t>í, </a:t>
            </a:r>
          </a:p>
          <a:p>
            <a:r>
              <a:rPr lang="cs-CZ" sz="3200" dirty="0">
                <a:solidFill>
                  <a:srgbClr val="FF0000"/>
                </a:solidFill>
              </a:rPr>
              <a:t>b</a:t>
            </a:r>
            <a:r>
              <a:rPr lang="cs-CZ" sz="3200" dirty="0" smtClean="0"/>
              <a:t>ude si mě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amlouvati </a:t>
            </a:r>
            <a:r>
              <a:rPr lang="cs-CZ" sz="3200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odněj</a:t>
            </a:r>
            <a:r>
              <a:rPr lang="cs-CZ" sz="3200" dirty="0" smtClean="0">
                <a:solidFill>
                  <a:srgbClr val="FF0000"/>
                </a:solidFill>
              </a:rPr>
              <a:t>š</a:t>
            </a:r>
            <a:r>
              <a:rPr lang="cs-CZ" sz="3200" dirty="0" smtClean="0"/>
              <a:t>í.</a:t>
            </a:r>
            <a:endParaRPr lang="cs-CZ" sz="3200" dirty="0"/>
          </a:p>
        </p:txBody>
      </p:sp>
      <p:pic>
        <p:nvPicPr>
          <p:cNvPr id="7" name="Picture 6" descr="C:\Users\acer\AppData\Local\Microsoft\Windows\Temporary Internet Files\Content.IE5\4GN5KREN\MC900359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884569"/>
            <a:ext cx="2099883" cy="333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acer\AppData\Local\Microsoft\Windows\Temporary Internet Files\Content.IE5\H1HYUK19\MC900359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827" y="2691908"/>
            <a:ext cx="1902241" cy="353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435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6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1452</TotalTime>
  <Words>201</Words>
  <Application>Microsoft Office PowerPoint</Application>
  <PresentationFormat>Předvádění na obrazovce (4:3)</PresentationFormat>
  <Paragraphs>42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acer</cp:lastModifiedBy>
  <cp:revision>303</cp:revision>
  <dcterms:created xsi:type="dcterms:W3CDTF">2012-03-26T21:10:22Z</dcterms:created>
  <dcterms:modified xsi:type="dcterms:W3CDTF">2013-03-22T17:50:47Z</dcterms:modified>
</cp:coreProperties>
</file>