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1" r:id="rId4"/>
    <p:sldId id="262" r:id="rId5"/>
    <p:sldId id="260" r:id="rId6"/>
    <p:sldId id="25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098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442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530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84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445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751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036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632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207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25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637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5BB86C-31CC-46C3-83E6-1D4A186831CE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FC7CB-DF19-4822-B4DD-7B6297FD4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644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838893"/>
              </p:ext>
            </p:extLst>
          </p:nvPr>
        </p:nvGraphicFramePr>
        <p:xfrm>
          <a:off x="1115616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Pracovní postup při zhotovení velikonočního „košíčku“ z papíru. Procvičují si měření, stříhání a lepení.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Člověk a svět práce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Člověk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svět práce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drobným materiálem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aseline="0" dirty="0" smtClean="0">
                          <a:effectLst/>
                        </a:rPr>
                        <a:t> Žák udržuje pořádek na pracovním místě, dodržuje hygienické  zásady a pravidla bezpečnosti práce, šetří materiál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Papír, nůžky, lepidlo, stříhání, ohýbání,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lepení, hygiena</a:t>
                      </a:r>
                      <a:r>
                        <a:rPr lang="cs-CZ" sz="110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pořádek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vzdělávání – základní škola praktická, I. </a:t>
                      </a:r>
                      <a:r>
                        <a:rPr lang="cs-CZ" sz="1100" smtClean="0">
                          <a:effectLst/>
                        </a:rPr>
                        <a:t>stupeň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18.</a:t>
                      </a:r>
                      <a:r>
                        <a:rPr lang="cs-CZ" sz="1100" baseline="0" dirty="0" smtClean="0">
                          <a:effectLst/>
                        </a:rPr>
                        <a:t> 3</a:t>
                      </a:r>
                      <a:r>
                        <a:rPr lang="cs-CZ" sz="1100" dirty="0" smtClean="0">
                          <a:effectLst/>
                        </a:rPr>
                        <a:t>. 2013                           </a:t>
                      </a:r>
                      <a:r>
                        <a:rPr lang="cs-CZ" sz="1100" dirty="0">
                          <a:effectLst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</a:rPr>
                        <a:t>IV. D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64753" y="1196752"/>
            <a:ext cx="39386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VY_32_INOVACE_050_ČSP_Košíček_Šeb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8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Pomůcky: </a:t>
            </a:r>
          </a:p>
          <a:p>
            <a:r>
              <a:rPr lang="cs-CZ" sz="2800" dirty="0" smtClean="0"/>
              <a:t>výkres A4, tužka, pravítko, nůžky, lepidlo, voskovky, kolíčky na prádlo</a:t>
            </a: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1619672" y="2371918"/>
            <a:ext cx="5677409" cy="4038500"/>
            <a:chOff x="1835696" y="1916832"/>
            <a:chExt cx="5677409" cy="40385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96" y="1916832"/>
              <a:ext cx="5677409" cy="4038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4942" y="4725144"/>
              <a:ext cx="1452563" cy="9350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0352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6540782" y="1319977"/>
            <a:ext cx="1680438" cy="17172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16200000">
            <a:off x="2225215" y="3093175"/>
            <a:ext cx="4780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latin typeface="Wingdings" pitchFamily="2" charset="2"/>
              </a:rPr>
              <a:t></a:t>
            </a:r>
            <a:endParaRPr lang="cs-CZ" sz="2000" dirty="0">
              <a:latin typeface="Wingdings" pitchFamily="2" charset="2"/>
            </a:endParaRPr>
          </a:p>
        </p:txBody>
      </p:sp>
      <p:sp>
        <p:nvSpPr>
          <p:cNvPr id="20" name="Obdélník 19"/>
          <p:cNvSpPr/>
          <p:nvPr/>
        </p:nvSpPr>
        <p:spPr>
          <a:xfrm rot="10800000">
            <a:off x="5825454" y="1150671"/>
            <a:ext cx="43204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Wingdings" pitchFamily="2" charset="2"/>
              </a:rPr>
              <a:t></a:t>
            </a:r>
            <a:endParaRPr lang="cs-CZ" sz="2000" dirty="0">
              <a:latin typeface="Wingdings" pitchFamily="2" charset="2"/>
            </a:endParaRPr>
          </a:p>
        </p:txBody>
      </p:sp>
      <p:grpSp>
        <p:nvGrpSpPr>
          <p:cNvPr id="100" name="Skupina 99"/>
          <p:cNvGrpSpPr/>
          <p:nvPr/>
        </p:nvGrpSpPr>
        <p:grpSpPr>
          <a:xfrm>
            <a:off x="802062" y="1133666"/>
            <a:ext cx="2924212" cy="1903550"/>
            <a:chOff x="2843808" y="1093402"/>
            <a:chExt cx="2376264" cy="1512168"/>
          </a:xfrm>
        </p:grpSpPr>
        <p:sp>
          <p:nvSpPr>
            <p:cNvPr id="5" name="Obdélník 4"/>
            <p:cNvSpPr/>
            <p:nvPr/>
          </p:nvSpPr>
          <p:spPr>
            <a:xfrm>
              <a:off x="2843808" y="1093402"/>
              <a:ext cx="2376264" cy="151216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4211960" y="1093402"/>
              <a:ext cx="0" cy="1512168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>
              <a:off x="2843808" y="2204864"/>
              <a:ext cx="1372798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3134163" y="1832429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20 cm</a:t>
              </a:r>
              <a:endParaRPr lang="cs-CZ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073950" y="1150671"/>
            <a:ext cx="1683637" cy="1903550"/>
            <a:chOff x="5940601" y="1124744"/>
            <a:chExt cx="1368152" cy="1512168"/>
          </a:xfrm>
        </p:grpSpPr>
        <p:grpSp>
          <p:nvGrpSpPr>
            <p:cNvPr id="17" name="Skupina 16"/>
            <p:cNvGrpSpPr/>
            <p:nvPr/>
          </p:nvGrpSpPr>
          <p:grpSpPr>
            <a:xfrm>
              <a:off x="5940601" y="1124744"/>
              <a:ext cx="1368152" cy="1512168"/>
              <a:chOff x="5724128" y="1093402"/>
              <a:chExt cx="1368152" cy="1512168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5724128" y="1093402"/>
                <a:ext cx="1368152" cy="1512168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5724128" y="1237418"/>
                <a:ext cx="1368152" cy="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" name="Přímá spojnice se šipkou 23"/>
            <p:cNvCxnSpPr>
              <a:endCxn id="3" idx="2"/>
            </p:cNvCxnSpPr>
            <p:nvPr/>
          </p:nvCxnSpPr>
          <p:spPr>
            <a:xfrm>
              <a:off x="6624677" y="1268760"/>
              <a:ext cx="0" cy="1368152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 rot="16200000">
              <a:off x="6004817" y="1696162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20 cm</a:t>
              </a:r>
              <a:endParaRPr lang="cs-CZ" dirty="0"/>
            </a:p>
          </p:txBody>
        </p:sp>
      </p:grpSp>
      <p:grpSp>
        <p:nvGrpSpPr>
          <p:cNvPr id="97" name="Skupina 96"/>
          <p:cNvGrpSpPr/>
          <p:nvPr/>
        </p:nvGrpSpPr>
        <p:grpSpPr>
          <a:xfrm>
            <a:off x="1656300" y="3726119"/>
            <a:ext cx="1852938" cy="1800200"/>
            <a:chOff x="395535" y="3789040"/>
            <a:chExt cx="1852938" cy="1800200"/>
          </a:xfrm>
        </p:grpSpPr>
        <p:grpSp>
          <p:nvGrpSpPr>
            <p:cNvPr id="46" name="Skupina 45"/>
            <p:cNvGrpSpPr/>
            <p:nvPr/>
          </p:nvGrpSpPr>
          <p:grpSpPr>
            <a:xfrm>
              <a:off x="395535" y="3789040"/>
              <a:ext cx="1800000" cy="1800200"/>
              <a:chOff x="395535" y="3789040"/>
              <a:chExt cx="1800000" cy="1800200"/>
            </a:xfrm>
          </p:grpSpPr>
          <p:sp>
            <p:nvSpPr>
              <p:cNvPr id="33" name="Obdélník 32"/>
              <p:cNvSpPr/>
              <p:nvPr/>
            </p:nvSpPr>
            <p:spPr>
              <a:xfrm>
                <a:off x="395535" y="3789040"/>
                <a:ext cx="1800000" cy="1800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4" name="Přímá spojnice 43"/>
              <p:cNvCxnSpPr/>
              <p:nvPr/>
            </p:nvCxnSpPr>
            <p:spPr>
              <a:xfrm>
                <a:off x="845535" y="3789040"/>
                <a:ext cx="0" cy="180020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>
                <a:off x="1745535" y="3789040"/>
                <a:ext cx="0" cy="180020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0" name="TextovéPole 59"/>
            <p:cNvSpPr txBox="1"/>
            <p:nvPr/>
          </p:nvSpPr>
          <p:spPr>
            <a:xfrm>
              <a:off x="410228" y="5003112"/>
              <a:ext cx="4917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5cm</a:t>
              </a:r>
              <a:endParaRPr lang="cs-CZ" sz="1200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756717" y="5003111"/>
              <a:ext cx="49175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5cm</a:t>
              </a:r>
              <a:endParaRPr lang="cs-CZ" sz="1200" dirty="0"/>
            </a:p>
          </p:txBody>
        </p:sp>
        <p:cxnSp>
          <p:nvCxnSpPr>
            <p:cNvPr id="63" name="Přímá spojnice se šipkou 62"/>
            <p:cNvCxnSpPr/>
            <p:nvPr/>
          </p:nvCxnSpPr>
          <p:spPr>
            <a:xfrm>
              <a:off x="395535" y="5280111"/>
              <a:ext cx="450000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se šipkou 63"/>
            <p:cNvCxnSpPr/>
            <p:nvPr/>
          </p:nvCxnSpPr>
          <p:spPr>
            <a:xfrm>
              <a:off x="1745535" y="5280111"/>
              <a:ext cx="450000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" name="Skupina 97"/>
          <p:cNvGrpSpPr/>
          <p:nvPr/>
        </p:nvGrpSpPr>
        <p:grpSpPr>
          <a:xfrm>
            <a:off x="4022794" y="3563127"/>
            <a:ext cx="1800000" cy="1813568"/>
            <a:chOff x="2818687" y="3786341"/>
            <a:chExt cx="1800000" cy="1813568"/>
          </a:xfrm>
        </p:grpSpPr>
        <p:grpSp>
          <p:nvGrpSpPr>
            <p:cNvPr id="47" name="Skupina 46"/>
            <p:cNvGrpSpPr/>
            <p:nvPr/>
          </p:nvGrpSpPr>
          <p:grpSpPr>
            <a:xfrm>
              <a:off x="2818687" y="3789040"/>
              <a:ext cx="1800000" cy="1800200"/>
              <a:chOff x="395535" y="3789040"/>
              <a:chExt cx="1800000" cy="1800200"/>
            </a:xfrm>
          </p:grpSpPr>
          <p:sp>
            <p:nvSpPr>
              <p:cNvPr id="48" name="Obdélník 47"/>
              <p:cNvSpPr/>
              <p:nvPr/>
            </p:nvSpPr>
            <p:spPr>
              <a:xfrm>
                <a:off x="395535" y="3789040"/>
                <a:ext cx="1800000" cy="1800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9" name="Přímá spojnice 48"/>
              <p:cNvCxnSpPr/>
              <p:nvPr/>
            </p:nvCxnSpPr>
            <p:spPr>
              <a:xfrm>
                <a:off x="845535" y="3789040"/>
                <a:ext cx="0" cy="180020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1745535" y="3789040"/>
                <a:ext cx="0" cy="180020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6" name="Přímá spojnice 55"/>
            <p:cNvCxnSpPr/>
            <p:nvPr/>
          </p:nvCxnSpPr>
          <p:spPr>
            <a:xfrm>
              <a:off x="2818687" y="5141612"/>
              <a:ext cx="1800000" cy="0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2818687" y="4247337"/>
              <a:ext cx="1800000" cy="0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/>
            <p:cNvSpPr txBox="1"/>
            <p:nvPr/>
          </p:nvSpPr>
          <p:spPr>
            <a:xfrm rot="16200000">
              <a:off x="3521303" y="3914290"/>
              <a:ext cx="53289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5cm</a:t>
              </a:r>
              <a:endParaRPr lang="cs-CZ" sz="12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 rot="16200000">
              <a:off x="3503902" y="5184291"/>
              <a:ext cx="53289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5cm</a:t>
              </a:r>
              <a:endParaRPr lang="cs-CZ" sz="1200" dirty="0"/>
            </a:p>
          </p:txBody>
        </p:sp>
        <p:cxnSp>
          <p:nvCxnSpPr>
            <p:cNvPr id="85" name="Přímá spojnice se šipkou 84"/>
            <p:cNvCxnSpPr/>
            <p:nvPr/>
          </p:nvCxnSpPr>
          <p:spPr>
            <a:xfrm>
              <a:off x="4031940" y="3789040"/>
              <a:ext cx="0" cy="458297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se šipkou 85"/>
            <p:cNvCxnSpPr/>
            <p:nvPr/>
          </p:nvCxnSpPr>
          <p:spPr>
            <a:xfrm>
              <a:off x="4031940" y="5141612"/>
              <a:ext cx="0" cy="458297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Skupina 98"/>
          <p:cNvGrpSpPr/>
          <p:nvPr/>
        </p:nvGrpSpPr>
        <p:grpSpPr>
          <a:xfrm>
            <a:off x="6372200" y="4148065"/>
            <a:ext cx="1800000" cy="1800200"/>
            <a:chOff x="5220072" y="3779227"/>
            <a:chExt cx="1800000" cy="1800200"/>
          </a:xfrm>
        </p:grpSpPr>
        <p:grpSp>
          <p:nvGrpSpPr>
            <p:cNvPr id="76" name="Skupina 75"/>
            <p:cNvGrpSpPr/>
            <p:nvPr/>
          </p:nvGrpSpPr>
          <p:grpSpPr>
            <a:xfrm>
              <a:off x="5220072" y="3779227"/>
              <a:ext cx="1800000" cy="1800200"/>
              <a:chOff x="395535" y="3789040"/>
              <a:chExt cx="1800000" cy="1800200"/>
            </a:xfrm>
          </p:grpSpPr>
          <p:sp>
            <p:nvSpPr>
              <p:cNvPr id="77" name="Obdélník 76"/>
              <p:cNvSpPr/>
              <p:nvPr/>
            </p:nvSpPr>
            <p:spPr>
              <a:xfrm>
                <a:off x="395535" y="3789040"/>
                <a:ext cx="1800000" cy="1800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8" name="Přímá spojnice 77"/>
              <p:cNvCxnSpPr/>
              <p:nvPr/>
            </p:nvCxnSpPr>
            <p:spPr>
              <a:xfrm>
                <a:off x="845535" y="3789040"/>
                <a:ext cx="0" cy="180020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1745535" y="3789040"/>
                <a:ext cx="0" cy="1800200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7" name="Přímá spojnice 86"/>
            <p:cNvCxnSpPr/>
            <p:nvPr/>
          </p:nvCxnSpPr>
          <p:spPr>
            <a:xfrm>
              <a:off x="5220072" y="4247337"/>
              <a:ext cx="1800000" cy="0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>
              <a:off x="5220072" y="5141612"/>
              <a:ext cx="1800000" cy="0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 flipV="1">
              <a:off x="6570072" y="3786340"/>
              <a:ext cx="450000" cy="460997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/>
            <p:nvPr/>
          </p:nvCxnSpPr>
          <p:spPr>
            <a:xfrm flipH="1" flipV="1">
              <a:off x="5220072" y="3786340"/>
              <a:ext cx="450000" cy="460997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V="1">
              <a:off x="5220072" y="5141612"/>
              <a:ext cx="450000" cy="437815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 flipH="1" flipV="1">
              <a:off x="6570072" y="5141612"/>
              <a:ext cx="450000" cy="437815"/>
            </a:xfrm>
            <a:prstGeom prst="line">
              <a:avLst/>
            </a:prstGeom>
            <a:ln>
              <a:solidFill>
                <a:schemeClr val="tx1"/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1" name="TextovéPole 100"/>
          <p:cNvSpPr txBox="1"/>
          <p:nvPr/>
        </p:nvSpPr>
        <p:spPr>
          <a:xfrm>
            <a:off x="6134527" y="3726119"/>
            <a:ext cx="2643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šechny čáry zarýhnout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802062" y="89657"/>
            <a:ext cx="78023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Měříme, orýsujeme, </a:t>
            </a:r>
            <a:r>
              <a:rPr lang="cs-CZ" sz="3200" dirty="0" smtClean="0"/>
              <a:t>ustřihneme</a:t>
            </a:r>
            <a:r>
              <a:rPr lang="cs-CZ" sz="3200" dirty="0" smtClean="0"/>
              <a:t>, zarýhneme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036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728886" cy="3625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27227"/>
            <a:ext cx="3844801" cy="3757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71094" y="476672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Provedeme záhyby po čárách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8121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89"/>
          <a:stretch/>
        </p:blipFill>
        <p:spPr bwMode="auto">
          <a:xfrm>
            <a:off x="539551" y="980728"/>
            <a:ext cx="8147827" cy="5225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60" y="112474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Pásek 29 cm  x 4 cm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25144"/>
            <a:ext cx="2448272" cy="181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26064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Voskovkami vybarvíme „košíček“ a držadlo.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1426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3168352" cy="2835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423" y="908720"/>
            <a:ext cx="3091655" cy="2747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12976"/>
            <a:ext cx="4064000" cy="324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18864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Košíček slepíme, pomůžeme si kolíčky na prádlo.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0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836712"/>
            <a:ext cx="5544616" cy="5384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60648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Košíček pro koledníčky naplníme sladkostmi.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5408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106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19</cp:revision>
  <dcterms:created xsi:type="dcterms:W3CDTF">2013-03-22T18:25:36Z</dcterms:created>
  <dcterms:modified xsi:type="dcterms:W3CDTF">2013-03-22T22:47:41Z</dcterms:modified>
</cp:coreProperties>
</file>