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20" r:id="rId1"/>
  </p:sldMasterIdLst>
  <p:sldIdLst>
    <p:sldId id="272" r:id="rId2"/>
    <p:sldId id="256" r:id="rId3"/>
    <p:sldId id="257" r:id="rId4"/>
    <p:sldId id="258" r:id="rId5"/>
    <p:sldId id="259" r:id="rId6"/>
    <p:sldId id="260" r:id="rId7"/>
    <p:sldId id="261" r:id="rId8"/>
    <p:sldId id="262" r:id="rId9"/>
    <p:sldId id="263" r:id="rId10"/>
    <p:sldId id="264" r:id="rId11"/>
    <p:sldId id="265" r:id="rId12"/>
    <p:sldId id="266" r:id="rId13"/>
    <p:sldId id="267" r:id="rId14"/>
    <p:sldId id="268" r:id="rId15"/>
    <p:sldId id="269" r:id="rId16"/>
    <p:sldId id="270" r:id="rId17"/>
    <p:sldId id="271" r:id="rId18"/>
    <p:sldId id="273" r:id="rId1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howGuides="1">
      <p:cViewPr>
        <p:scale>
          <a:sx n="100" d="100"/>
          <a:sy n="100" d="100"/>
        </p:scale>
        <p:origin x="-432" y="122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viewProps" Target="view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609601"/>
            <a:ext cx="7772400" cy="4267200"/>
          </a:xfrm>
        </p:spPr>
        <p:txBody>
          <a:bodyPr anchor="b">
            <a:noAutofit/>
          </a:bodyPr>
          <a:lstStyle>
            <a:lvl1pPr>
              <a:lnSpc>
                <a:spcPct val="100000"/>
              </a:lnSpc>
              <a:defRPr sz="80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4953000"/>
            <a:ext cx="6400800" cy="1219200"/>
          </a:xfrm>
        </p:spPr>
        <p:txBody>
          <a:bodyPr>
            <a:normAutofit/>
          </a:bodyPr>
          <a:lstStyle>
            <a:lvl1pPr marL="0" indent="0" algn="ctr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A771699-39DA-4EE4-B886-52C8A78D6AC8}" type="datetimeFigureOut">
              <a:rPr lang="cs-CZ" smtClean="0"/>
              <a:t>5.3.2013</a:t>
            </a:fld>
            <a:endParaRPr lang="cs-CZ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D9012E96-AAF9-436F-8712-A7BD44536D5A}" type="slidenum">
              <a:rPr lang="cs-CZ" smtClean="0"/>
              <a:t>‹#›</a:t>
            </a:fld>
            <a:endParaRPr lang="cs-CZ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lvl5pPr>
              <a:defRPr/>
            </a:lvl5pPr>
            <a:lvl6pPr>
              <a:defRPr/>
            </a:lvl6pPr>
            <a:lvl7pPr>
              <a:defRPr/>
            </a:lvl7pPr>
            <a:lvl8pPr>
              <a:defRPr/>
            </a:lvl8pPr>
            <a:lvl9pPr>
              <a:buFont typeface="Arial" pitchFamily="34" charset="0"/>
              <a:buChar char="•"/>
              <a:defRPr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A771699-39DA-4EE4-B886-52C8A78D6AC8}" type="datetimeFigureOut">
              <a:rPr lang="cs-CZ" smtClean="0"/>
              <a:t>5.3.2013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9012E96-AAF9-436F-8712-A7BD44536D5A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1371600"/>
            <a:ext cx="7772400" cy="2505075"/>
          </a:xfrm>
        </p:spPr>
        <p:txBody>
          <a:bodyPr anchor="b"/>
          <a:lstStyle>
            <a:lvl1pPr algn="ctr" defTabSz="914400" rtl="0" eaLnBrk="1" latinLnBrk="0" hangingPunct="1">
              <a:lnSpc>
                <a:spcPct val="100000"/>
              </a:lnSpc>
              <a:spcBef>
                <a:spcPct val="0"/>
              </a:spcBef>
              <a:buNone/>
              <a:defRPr lang="en-US" sz="4800" kern="1200" dirty="0" smtClean="0">
                <a:solidFill>
                  <a:schemeClr val="tx2"/>
                </a:solidFill>
                <a:effectLst>
                  <a:outerShdw blurRad="63500" dist="38100" dir="5400000" algn="t" rotWithShape="0">
                    <a:prstClr val="black">
                      <a:alpha val="25000"/>
                    </a:prstClr>
                  </a:outerShdw>
                </a:effectLst>
                <a:latin typeface="+mn-lt"/>
                <a:ea typeface="+mj-ea"/>
                <a:cs typeface="+mj-cs"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4068763"/>
            <a:ext cx="7772400" cy="1131887"/>
          </a:xfrm>
        </p:spPr>
        <p:txBody>
          <a:bodyPr anchor="t"/>
          <a:lstStyle>
            <a:lvl1pPr marL="0" indent="0" algn="ctr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A771699-39DA-4EE4-B886-52C8A78D6AC8}" type="datetimeFigureOut">
              <a:rPr lang="cs-CZ" smtClean="0"/>
              <a:t>5.3.2013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9012E96-AAF9-436F-8712-A7BD44536D5A}" type="slidenum">
              <a:rPr lang="cs-CZ" smtClean="0"/>
              <a:t>‹#›</a:t>
            </a:fld>
            <a:endParaRPr lang="cs-CZ"/>
          </a:p>
        </p:txBody>
      </p:sp>
      <p:sp>
        <p:nvSpPr>
          <p:cNvPr id="7" name="Oval 6"/>
          <p:cNvSpPr/>
          <p:nvPr/>
        </p:nvSpPr>
        <p:spPr>
          <a:xfrm>
            <a:off x="4495800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Oval 7"/>
          <p:cNvSpPr/>
          <p:nvPr/>
        </p:nvSpPr>
        <p:spPr>
          <a:xfrm>
            <a:off x="4695825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Oval 8"/>
          <p:cNvSpPr/>
          <p:nvPr/>
        </p:nvSpPr>
        <p:spPr>
          <a:xfrm>
            <a:off x="4296728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400"/>
            </a:lvl1pPr>
            <a:lvl2pPr>
              <a:defRPr sz="16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A771699-39DA-4EE4-B886-52C8A78D6AC8}" type="datetimeFigureOut">
              <a:rPr lang="cs-CZ" smtClean="0"/>
              <a:t>5.3.2013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9012E96-AAF9-436F-8712-A7BD44536D5A}" type="slidenum">
              <a:rPr lang="cs-CZ" smtClean="0"/>
              <a:t>‹#›</a:t>
            </a:fld>
            <a:endParaRPr lang="cs-CZ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365760" y="1600200"/>
            <a:ext cx="4041648" cy="452628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4040188" cy="609600"/>
          </a:xfrm>
        </p:spPr>
        <p:txBody>
          <a:bodyPr anchor="b">
            <a:noAutofit/>
          </a:bodyPr>
          <a:lstStyle>
            <a:lvl1pPr marL="0" indent="0" algn="ctr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8200" y="1600200"/>
            <a:ext cx="4041775" cy="609600"/>
          </a:xfrm>
        </p:spPr>
        <p:txBody>
          <a:bodyPr anchor="b">
            <a:noAutofit/>
          </a:bodyPr>
          <a:lstStyle>
            <a:lvl1pPr marL="0" indent="0" algn="ctr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A771699-39DA-4EE4-B886-52C8A78D6AC8}" type="datetimeFigureOut">
              <a:rPr lang="cs-CZ" smtClean="0"/>
              <a:t>5.3.2013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9012E96-AAF9-436F-8712-A7BD44536D5A}" type="slidenum">
              <a:rPr lang="cs-CZ" smtClean="0"/>
              <a:t>‹#›</a:t>
            </a:fld>
            <a:endParaRPr lang="cs-CZ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3"/>
          </p:nvPr>
        </p:nvSpPr>
        <p:spPr>
          <a:xfrm>
            <a:off x="457200" y="2212848"/>
            <a:ext cx="4041648" cy="3913632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3" name="Content Placeholder 12"/>
          <p:cNvSpPr>
            <a:spLocks noGrp="1"/>
          </p:cNvSpPr>
          <p:nvPr>
            <p:ph sz="quarter" idx="14"/>
          </p:nvPr>
        </p:nvSpPr>
        <p:spPr>
          <a:xfrm>
            <a:off x="4672584" y="2212848"/>
            <a:ext cx="4041648" cy="3913187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A771699-39DA-4EE4-B886-52C8A78D6AC8}" type="datetimeFigureOut">
              <a:rPr lang="cs-CZ" smtClean="0"/>
              <a:t>5.3.2013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9012E96-AAF9-436F-8712-A7BD44536D5A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A771699-39DA-4EE4-B886-52C8A78D6AC8}" type="datetimeFigureOut">
              <a:rPr lang="cs-CZ" smtClean="0"/>
              <a:t>5.3.2013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9012E96-AAF9-436F-8712-A7BD44536D5A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907087" y="266700"/>
            <a:ext cx="3008313" cy="2095500"/>
          </a:xfrm>
        </p:spPr>
        <p:txBody>
          <a:bodyPr anchor="b"/>
          <a:lstStyle>
            <a:lvl1pPr algn="ctr">
              <a:lnSpc>
                <a:spcPct val="100000"/>
              </a:lnSpc>
              <a:defRPr sz="2800" b="0">
                <a:effectLst>
                  <a:outerShdw blurRad="50800" dist="25400" dir="5400000" algn="t" rotWithShape="0">
                    <a:prstClr val="black">
                      <a:alpha val="25000"/>
                    </a:prstClr>
                  </a:outerShd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19137" y="273050"/>
            <a:ext cx="4995863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907087" y="2438400"/>
            <a:ext cx="3008313" cy="3687763"/>
          </a:xfrm>
        </p:spPr>
        <p:txBody>
          <a:bodyPr>
            <a:normAutofit/>
          </a:bodyPr>
          <a:lstStyle>
            <a:lvl1pPr marL="0" indent="0" algn="ctr">
              <a:lnSpc>
                <a:spcPct val="125000"/>
              </a:lnSpc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A771699-39DA-4EE4-B886-52C8A78D6AC8}" type="datetimeFigureOut">
              <a:rPr lang="cs-CZ" smtClean="0"/>
              <a:t>5.3.2013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9012E96-AAF9-436F-8712-A7BD44536D5A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79576" y="228600"/>
            <a:ext cx="5711824" cy="895350"/>
          </a:xfrm>
        </p:spPr>
        <p:txBody>
          <a:bodyPr anchor="b"/>
          <a:lstStyle>
            <a:lvl1pPr algn="ctr">
              <a:lnSpc>
                <a:spcPct val="100000"/>
              </a:lnSpc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508126" y="1143000"/>
            <a:ext cx="6054724" cy="4541044"/>
          </a:xfrm>
          <a:ln w="76200">
            <a:solidFill>
              <a:schemeClr val="bg1"/>
            </a:solidFill>
          </a:ln>
          <a:effectLst>
            <a:outerShdw blurRad="88900" dist="50800" dir="5400000" algn="ctr" rotWithShape="0">
              <a:srgbClr val="000000">
                <a:alpha val="25000"/>
              </a:srgbClr>
            </a:outerShdw>
          </a:effectLst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679576" y="5810250"/>
            <a:ext cx="5711824" cy="533400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A771699-39DA-4EE4-B886-52C8A78D6AC8}" type="datetimeFigureOut">
              <a:rPr lang="cs-CZ" smtClean="0"/>
              <a:t>5.3.2013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9012E96-AAF9-436F-8712-A7BD44536D5A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A771699-39DA-4EE4-B886-52C8A78D6AC8}" type="datetimeFigureOut">
              <a:rPr lang="cs-CZ" smtClean="0"/>
              <a:t>5.3.2013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9012E96-AAF9-436F-8712-A7BD44536D5A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A771699-39DA-4EE4-B886-52C8A78D6AC8}" type="datetimeFigureOut">
              <a:rPr lang="cs-CZ" smtClean="0"/>
              <a:t>5.3.2013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9012E96-AAF9-436F-8712-A7BD44536D5A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600200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363347" y="6356350"/>
            <a:ext cx="2085975" cy="365125"/>
          </a:xfrm>
          <a:prstGeom prst="rect">
            <a:avLst/>
          </a:prstGeom>
        </p:spPr>
        <p:txBody>
          <a:bodyPr vert="horz" lIns="91440" tIns="45720" rIns="45720" bIns="45720" rtlCol="0" anchor="ctr"/>
          <a:lstStyle>
            <a:lvl1pPr algn="r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</a:defRPr>
            </a:lvl1pPr>
          </a:lstStyle>
          <a:p>
            <a:fld id="{BA771699-39DA-4EE4-B886-52C8A78D6AC8}" type="datetimeFigureOut">
              <a:rPr lang="cs-CZ" smtClean="0"/>
              <a:t>5.3.2013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59165" y="6356350"/>
            <a:ext cx="2847975" cy="365125"/>
          </a:xfrm>
          <a:prstGeom prst="rect">
            <a:avLst/>
          </a:prstGeom>
        </p:spPr>
        <p:txBody>
          <a:bodyPr vert="horz" lIns="45720" tIns="45720" rIns="91440" bIns="45720" rtlCol="0" anchor="ctr"/>
          <a:lstStyle>
            <a:lvl1pPr algn="l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43278" y="6356350"/>
            <a:ext cx="561975" cy="365125"/>
          </a:xfrm>
          <a:prstGeom prst="rect">
            <a:avLst/>
          </a:prstGeom>
        </p:spPr>
        <p:txBody>
          <a:bodyPr vert="horz" lIns="27432" tIns="45720" rIns="45720" bIns="45720" rtlCol="0" anchor="ctr"/>
          <a:lstStyle>
            <a:lvl1pPr algn="l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</a:defRPr>
            </a:lvl1pPr>
          </a:lstStyle>
          <a:p>
            <a:fld id="{D9012E96-AAF9-436F-8712-A7BD44536D5A}" type="slidenum">
              <a:rPr lang="cs-CZ" smtClean="0"/>
              <a:t>‹#›</a:t>
            </a:fld>
            <a:endParaRPr lang="cs-CZ"/>
          </a:p>
        </p:txBody>
      </p:sp>
      <p:sp>
        <p:nvSpPr>
          <p:cNvPr id="7" name="Oval 6"/>
          <p:cNvSpPr/>
          <p:nvPr/>
        </p:nvSpPr>
        <p:spPr>
          <a:xfrm>
            <a:off x="8457760" y="6499384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lang="en-US"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Oval 7"/>
          <p:cNvSpPr/>
          <p:nvPr/>
        </p:nvSpPr>
        <p:spPr>
          <a:xfrm>
            <a:off x="569119" y="6499384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21" r:id="rId1"/>
    <p:sldLayoutId id="2147483722" r:id="rId2"/>
    <p:sldLayoutId id="2147483723" r:id="rId3"/>
    <p:sldLayoutId id="2147483724" r:id="rId4"/>
    <p:sldLayoutId id="2147483725" r:id="rId5"/>
    <p:sldLayoutId id="2147483726" r:id="rId6"/>
    <p:sldLayoutId id="2147483727" r:id="rId7"/>
    <p:sldLayoutId id="2147483728" r:id="rId8"/>
    <p:sldLayoutId id="2147483729" r:id="rId9"/>
    <p:sldLayoutId id="2147483730" r:id="rId10"/>
    <p:sldLayoutId id="2147483731" r:id="rId11"/>
  </p:sldLayoutIdLst>
  <p:txStyles>
    <p:titleStyle>
      <a:lvl1pPr algn="ctr" defTabSz="914400" rtl="0" eaLnBrk="1" latinLnBrk="0" hangingPunct="1">
        <a:lnSpc>
          <a:spcPts val="5800"/>
        </a:lnSpc>
        <a:spcBef>
          <a:spcPct val="0"/>
        </a:spcBef>
        <a:buNone/>
        <a:defRPr sz="5400" kern="1200">
          <a:solidFill>
            <a:schemeClr val="tx2"/>
          </a:solidFill>
          <a:effectLst>
            <a:outerShdw blurRad="63500" dist="38100" dir="5400000" algn="t" rotWithShape="0">
              <a:prstClr val="black">
                <a:alpha val="25000"/>
              </a:prstClr>
            </a:outerShdw>
          </a:effectLst>
          <a:latin typeface="+mn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eg"/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jpeg"/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jpeg"/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7.jpeg"/><Relationship Id="rId4" Type="http://schemas.openxmlformats.org/officeDocument/2006/relationships/image" Target="../media/image16.jpe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jpeg"/><Relationship Id="rId2" Type="http://schemas.openxmlformats.org/officeDocument/2006/relationships/image" Target="../media/image18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0.jpeg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jpeg"/><Relationship Id="rId2" Type="http://schemas.openxmlformats.org/officeDocument/2006/relationships/image" Target="../media/image21.jpe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jpeg"/><Relationship Id="rId2" Type="http://schemas.openxmlformats.org/officeDocument/2006/relationships/image" Target="../media/image23.jpeg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 txBox="1">
            <a:spLocks/>
          </p:cNvSpPr>
          <p:nvPr/>
        </p:nvSpPr>
        <p:spPr>
          <a:xfrm>
            <a:off x="457200" y="274638"/>
            <a:ext cx="8229600" cy="1930400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ctr" defTabSz="914400" rtl="0" eaLnBrk="1" latinLnBrk="0" hangingPunct="1">
              <a:lnSpc>
                <a:spcPts val="5800"/>
              </a:lnSpc>
              <a:spcBef>
                <a:spcPct val="0"/>
              </a:spcBef>
              <a:buNone/>
              <a:defRPr sz="5400" kern="1200">
                <a:solidFill>
                  <a:schemeClr val="tx2"/>
                </a:solidFill>
                <a:effectLst>
                  <a:outerShdw blurRad="63500" dist="38100" dir="5400000" algn="t" rotWithShape="0">
                    <a:prstClr val="black">
                      <a:alpha val="25000"/>
                    </a:prstClr>
                  </a:outerShdw>
                </a:effectLst>
                <a:latin typeface="+mn-lt"/>
                <a:ea typeface="+mj-ea"/>
                <a:cs typeface="+mj-cs"/>
              </a:defRPr>
            </a:lvl1pPr>
          </a:lstStyle>
          <a:p>
            <a:pPr algn="l"/>
            <a:r>
              <a:rPr lang="cs-CZ" sz="1200" dirty="0" smtClean="0"/>
              <a:t>		</a:t>
            </a:r>
            <a:br>
              <a:rPr lang="cs-CZ" sz="1200" dirty="0" smtClean="0"/>
            </a:br>
            <a:r>
              <a:rPr lang="cs-CZ" sz="1200" dirty="0" smtClean="0"/>
              <a:t>		Základní škola Ústí nad Labem, Anežky České 702/17, příspěvková organizace</a:t>
            </a:r>
            <a:br>
              <a:rPr lang="cs-CZ" sz="1200" dirty="0" smtClean="0"/>
            </a:br>
            <a:r>
              <a:rPr lang="cs-CZ" sz="1200" dirty="0" smtClean="0"/>
              <a:t> </a:t>
            </a:r>
            <a:br>
              <a:rPr lang="cs-CZ" sz="1200" dirty="0" smtClean="0"/>
            </a:br>
            <a:r>
              <a:rPr lang="cs-CZ" sz="1200" dirty="0" smtClean="0">
                <a:ea typeface="Calibri" pitchFamily="34" charset="0"/>
                <a:cs typeface="Times New Roman" pitchFamily="18" charset="0"/>
              </a:rPr>
              <a:t>Číslo projektu: CZ.1.07/1.4.00/21.2887 </a:t>
            </a:r>
            <a:r>
              <a:rPr lang="cs-CZ" sz="1200" dirty="0" smtClean="0"/>
              <a:t>			</a:t>
            </a:r>
            <a:br>
              <a:rPr lang="cs-CZ" sz="1200" dirty="0" smtClean="0"/>
            </a:br>
            <a:r>
              <a:rPr lang="cs-CZ" sz="1200" dirty="0" smtClean="0">
                <a:cs typeface="Calibri" pitchFamily="34" charset="0"/>
              </a:rPr>
              <a:t>Název projektu: „Učíme lépe a moderněji“ </a:t>
            </a:r>
            <a:r>
              <a:rPr lang="cs-CZ" sz="1200" dirty="0" smtClean="0"/>
              <a:t/>
            </a:r>
            <a:br>
              <a:rPr lang="cs-CZ" sz="1200" dirty="0" smtClean="0"/>
            </a:br>
            <a:r>
              <a:rPr lang="cs-CZ" sz="1200" dirty="0" smtClean="0">
                <a:cs typeface="Calibri" pitchFamily="34" charset="0"/>
              </a:rPr>
              <a:t>OP VK 1.4 </a:t>
            </a:r>
            <a:r>
              <a:rPr lang="cs-CZ" sz="1200" dirty="0" smtClean="0"/>
              <a:t/>
            </a:r>
            <a:br>
              <a:rPr lang="cs-CZ" sz="1200" dirty="0" smtClean="0"/>
            </a:br>
            <a:r>
              <a:rPr lang="cs-CZ" sz="1200" dirty="0" smtClean="0"/>
              <a:t>		               </a:t>
            </a:r>
            <a:r>
              <a:rPr lang="cs-CZ" sz="3600" dirty="0" smtClean="0"/>
              <a:t>Výukový materiál</a:t>
            </a:r>
          </a:p>
        </p:txBody>
      </p:sp>
      <p:sp>
        <p:nvSpPr>
          <p:cNvPr id="5" name="Zástupný symbol pro obsah 4"/>
          <p:cNvSpPr txBox="1">
            <a:spLocks/>
          </p:cNvSpPr>
          <p:nvPr/>
        </p:nvSpPr>
        <p:spPr>
          <a:xfrm>
            <a:off x="457200" y="2349500"/>
            <a:ext cx="8229600" cy="3959225"/>
          </a:xfrm>
          <a:prstGeom prst="rect">
            <a:avLst/>
          </a:prstGeom>
        </p:spPr>
        <p:txBody>
          <a:bodyPr vert="horz" lIns="91440" tIns="45720" rIns="91440" bIns="45720" rtlCol="0">
            <a:normAutofit fontScale="47500" lnSpcReduction="20000"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>
                    <a:lumMod val="50000"/>
                    <a:lumOff val="50000"/>
                  </a:schemeClr>
                </a:solidFill>
                <a:latin typeface="+mj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Courier New" pitchFamily="49" charset="0"/>
              <a:buChar char="o"/>
              <a:defRPr sz="1600" kern="1200">
                <a:solidFill>
                  <a:schemeClr val="tx1">
                    <a:lumMod val="50000"/>
                    <a:lumOff val="50000"/>
                  </a:schemeClr>
                </a:solidFill>
                <a:latin typeface="+mj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1600" kern="1200">
                <a:solidFill>
                  <a:schemeClr val="tx1">
                    <a:lumMod val="50000"/>
                    <a:lumOff val="50000"/>
                  </a:schemeClr>
                </a:solidFill>
                <a:latin typeface="+mj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Courier New" pitchFamily="49" charset="0"/>
              <a:buChar char="o"/>
              <a:defRPr sz="1600" kern="1200">
                <a:solidFill>
                  <a:schemeClr val="tx1">
                    <a:lumMod val="50000"/>
                    <a:lumOff val="50000"/>
                  </a:schemeClr>
                </a:solidFill>
                <a:latin typeface="+mj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1600" kern="1200">
                <a:solidFill>
                  <a:schemeClr val="tx1">
                    <a:lumMod val="50000"/>
                    <a:lumOff val="50000"/>
                  </a:schemeClr>
                </a:solidFill>
                <a:latin typeface="+mj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Courier New" pitchFamily="49" charset="0"/>
              <a:buChar char="o"/>
              <a:defRPr sz="1600" kern="1200">
                <a:solidFill>
                  <a:schemeClr val="tx1">
                    <a:lumMod val="50000"/>
                    <a:lumOff val="50000"/>
                  </a:schemeClr>
                </a:solidFill>
                <a:latin typeface="+mj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1600" kern="1200">
                <a:solidFill>
                  <a:schemeClr val="tx1">
                    <a:lumMod val="50000"/>
                    <a:lumOff val="50000"/>
                  </a:schemeClr>
                </a:solidFill>
                <a:latin typeface="+mj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Courier New" pitchFamily="49" charset="0"/>
              <a:buChar char="o"/>
              <a:defRPr sz="1600" kern="1200">
                <a:solidFill>
                  <a:schemeClr val="tx1">
                    <a:lumMod val="50000"/>
                    <a:lumOff val="50000"/>
                  </a:schemeClr>
                </a:solidFill>
                <a:latin typeface="+mj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1600" kern="1200">
                <a:solidFill>
                  <a:schemeClr val="tx1">
                    <a:lumMod val="50000"/>
                    <a:lumOff val="50000"/>
                  </a:schemeClr>
                </a:solidFill>
                <a:latin typeface="+mj-lt"/>
                <a:ea typeface="+mn-ea"/>
                <a:cs typeface="+mn-cs"/>
              </a:defRPr>
            </a:lvl9pPr>
          </a:lstStyle>
          <a:p>
            <a:pPr>
              <a:buNone/>
              <a:defRPr/>
            </a:pPr>
            <a:r>
              <a:rPr lang="cs-CZ" sz="1700" dirty="0" smtClean="0"/>
              <a:t>Název </a:t>
            </a:r>
            <a:r>
              <a:rPr lang="cs-CZ" sz="1700" dirty="0" err="1" smtClean="0"/>
              <a:t>DUMu</a:t>
            </a:r>
            <a:r>
              <a:rPr lang="cs-CZ" sz="1700" dirty="0" smtClean="0"/>
              <a:t>: </a:t>
            </a:r>
            <a:r>
              <a:rPr lang="cs-CZ" sz="1700" dirty="0" smtClean="0"/>
              <a:t>VY_32_INOVACE_08_19_ Podmínky života na Zemi - voda</a:t>
            </a:r>
          </a:p>
          <a:p>
            <a:pPr>
              <a:buFont typeface="Arial" pitchFamily="34" charset="0"/>
              <a:buNone/>
              <a:defRPr/>
            </a:pPr>
            <a:endParaRPr lang="cs-CZ" sz="1700" dirty="0" smtClean="0"/>
          </a:p>
          <a:p>
            <a:pPr>
              <a:buFont typeface="Arial" pitchFamily="34" charset="0"/>
              <a:buNone/>
              <a:defRPr/>
            </a:pPr>
            <a:r>
              <a:rPr lang="cs-CZ" sz="1700" dirty="0" smtClean="0"/>
              <a:t>Číslo skupiny:  2 </a:t>
            </a:r>
          </a:p>
          <a:p>
            <a:pPr>
              <a:buFont typeface="Arial" pitchFamily="34" charset="0"/>
              <a:buNone/>
              <a:defRPr/>
            </a:pPr>
            <a:endParaRPr lang="cs-CZ" sz="900" dirty="0" smtClean="0"/>
          </a:p>
          <a:p>
            <a:pPr>
              <a:buFont typeface="Arial" pitchFamily="34" charset="0"/>
              <a:buNone/>
              <a:defRPr/>
            </a:pPr>
            <a:r>
              <a:rPr lang="cs-CZ" sz="1700" dirty="0" smtClean="0"/>
              <a:t>Autor: Mgr. Veronika </a:t>
            </a:r>
            <a:r>
              <a:rPr lang="cs-CZ" sz="1700" dirty="0" err="1" smtClean="0"/>
              <a:t>Gábelová</a:t>
            </a:r>
            <a:endParaRPr lang="cs-CZ" sz="1700" dirty="0" smtClean="0"/>
          </a:p>
          <a:p>
            <a:pPr>
              <a:buFont typeface="Arial" pitchFamily="34" charset="0"/>
              <a:buNone/>
              <a:defRPr/>
            </a:pPr>
            <a:endParaRPr lang="cs-CZ" sz="900" dirty="0" smtClean="0"/>
          </a:p>
          <a:p>
            <a:pPr>
              <a:buFont typeface="Arial" pitchFamily="34" charset="0"/>
              <a:buNone/>
              <a:defRPr/>
            </a:pPr>
            <a:r>
              <a:rPr lang="cs-CZ" sz="1700" dirty="0" smtClean="0"/>
              <a:t>Vzdělávací obor/Předmět/Téma: Člověk a jeho svět/Prvouka/Rozmanitost přírody</a:t>
            </a:r>
          </a:p>
          <a:p>
            <a:pPr>
              <a:buFont typeface="Arial" pitchFamily="34" charset="0"/>
              <a:buNone/>
              <a:defRPr/>
            </a:pPr>
            <a:endParaRPr lang="cs-CZ" sz="900" dirty="0" smtClean="0"/>
          </a:p>
          <a:p>
            <a:pPr>
              <a:buFont typeface="Arial" pitchFamily="34" charset="0"/>
              <a:buNone/>
              <a:defRPr/>
            </a:pPr>
            <a:r>
              <a:rPr lang="cs-CZ" sz="1700" dirty="0" smtClean="0"/>
              <a:t>Druh učebního materiálu: prezentace</a:t>
            </a:r>
          </a:p>
          <a:p>
            <a:pPr>
              <a:buFont typeface="Arial" pitchFamily="34" charset="0"/>
              <a:buNone/>
              <a:defRPr/>
            </a:pPr>
            <a:endParaRPr lang="cs-CZ" sz="1700" dirty="0" smtClean="0"/>
          </a:p>
          <a:p>
            <a:pPr>
              <a:buFont typeface="Arial" pitchFamily="34" charset="0"/>
              <a:buNone/>
              <a:defRPr/>
            </a:pPr>
            <a:r>
              <a:rPr lang="cs-CZ" sz="1700" dirty="0" smtClean="0"/>
              <a:t>Metodický list:		ne	</a:t>
            </a:r>
          </a:p>
          <a:p>
            <a:pPr>
              <a:buFont typeface="Arial" pitchFamily="34" charset="0"/>
              <a:buNone/>
              <a:defRPr/>
            </a:pPr>
            <a:r>
              <a:rPr lang="cs-CZ" sz="1700" dirty="0" smtClean="0"/>
              <a:t> </a:t>
            </a:r>
          </a:p>
          <a:p>
            <a:pPr>
              <a:buFont typeface="Arial" pitchFamily="34" charset="0"/>
              <a:buNone/>
              <a:defRPr/>
            </a:pPr>
            <a:r>
              <a:rPr lang="cs-CZ" sz="1700" dirty="0" smtClean="0"/>
              <a:t>Anotace: Prezentace slouží k vyvození základních podmínek života konkrétně vody. Zdůvodňuje proč je voda základní podmínkou, ukazuje, v  jakých podobách se voda vyskytuje, druhy vod, a kde vodu najdeme.		</a:t>
            </a:r>
          </a:p>
          <a:p>
            <a:pPr>
              <a:buFont typeface="Arial" pitchFamily="34" charset="0"/>
              <a:buNone/>
              <a:defRPr/>
            </a:pPr>
            <a:endParaRPr lang="cs-CZ" sz="900" dirty="0" smtClean="0"/>
          </a:p>
          <a:p>
            <a:pPr>
              <a:buFont typeface="Arial" pitchFamily="34" charset="0"/>
              <a:buNone/>
              <a:defRPr/>
            </a:pPr>
            <a:r>
              <a:rPr lang="cs-CZ" sz="1700" dirty="0" smtClean="0"/>
              <a:t>Ověřeno ve třídě: III.C</a:t>
            </a:r>
          </a:p>
          <a:p>
            <a:pPr>
              <a:buFont typeface="Arial" pitchFamily="34" charset="0"/>
              <a:buNone/>
              <a:defRPr/>
            </a:pPr>
            <a:endParaRPr lang="cs-CZ" sz="900" dirty="0" smtClean="0"/>
          </a:p>
          <a:p>
            <a:pPr>
              <a:buFont typeface="Arial" pitchFamily="34" charset="0"/>
              <a:buNone/>
              <a:defRPr/>
            </a:pPr>
            <a:r>
              <a:rPr lang="cs-CZ" sz="1700" dirty="0" smtClean="0"/>
              <a:t>Datum ověření: 8.1.2013</a:t>
            </a:r>
          </a:p>
          <a:p>
            <a:pPr>
              <a:buFont typeface="Arial" pitchFamily="34" charset="0"/>
              <a:buNone/>
              <a:defRPr/>
            </a:pPr>
            <a:endParaRPr lang="cs-CZ" sz="900" dirty="0" smtClean="0"/>
          </a:p>
          <a:p>
            <a:pPr>
              <a:buFont typeface="Arial" pitchFamily="34" charset="0"/>
              <a:buNone/>
              <a:defRPr/>
            </a:pPr>
            <a:endParaRPr lang="cs-CZ" sz="1400" dirty="0" smtClean="0"/>
          </a:p>
          <a:p>
            <a:pPr>
              <a:buFont typeface="Arial" pitchFamily="34" charset="0"/>
              <a:buNone/>
              <a:defRPr/>
            </a:pPr>
            <a:endParaRPr lang="cs-CZ" sz="1400" dirty="0" smtClean="0"/>
          </a:p>
          <a:p>
            <a:pPr>
              <a:buFont typeface="Arial" pitchFamily="34" charset="0"/>
              <a:buNone/>
              <a:defRPr/>
            </a:pPr>
            <a:r>
              <a:rPr lang="cs-CZ" sz="1700" dirty="0" smtClean="0"/>
              <a:t>Prohlášení: Prohlašuji, že při tvorbě výukového materiálu jsem respektoval(a) všeobecně užívané právní a morální zvyklosti, autorská a jiná práva třetích osob, zejména </a:t>
            </a:r>
          </a:p>
          <a:p>
            <a:pPr>
              <a:buFont typeface="Arial" pitchFamily="34" charset="0"/>
              <a:buNone/>
              <a:defRPr/>
            </a:pPr>
            <a:r>
              <a:rPr lang="cs-CZ" sz="1700" dirty="0" smtClean="0"/>
              <a:t>práva duševního vlastnictví (např. práva k obchodní firmě, autorská práva k software, k filmovým, hudebníma fotografickým dílům nebo práva k ochranným známkám)</a:t>
            </a:r>
          </a:p>
          <a:p>
            <a:pPr>
              <a:buFont typeface="Arial" pitchFamily="34" charset="0"/>
              <a:buNone/>
              <a:defRPr/>
            </a:pPr>
            <a:r>
              <a:rPr lang="cs-CZ" sz="1700" dirty="0" smtClean="0"/>
              <a:t>dle zákona 121/2000 Sb. (autorský zákon). Nesu veškerou právní odpovědnost za obsah a původ svého díla. Prohlašuji dále, že výše uvedený materiál jsem ověřil(a) </a:t>
            </a:r>
          </a:p>
          <a:p>
            <a:pPr>
              <a:buFont typeface="Arial" pitchFamily="34" charset="0"/>
              <a:buNone/>
              <a:defRPr/>
            </a:pPr>
            <a:r>
              <a:rPr lang="cs-CZ" sz="1700" dirty="0" smtClean="0"/>
              <a:t>ve výuce a provedl(a) o tom zápis do TK.</a:t>
            </a:r>
          </a:p>
          <a:p>
            <a:pPr>
              <a:buFont typeface="Arial" pitchFamily="34" charset="0"/>
              <a:buNone/>
              <a:defRPr/>
            </a:pPr>
            <a:r>
              <a:rPr lang="cs-CZ" sz="1700" dirty="0" smtClean="0"/>
              <a:t>Dávám souhlas, aby moje dílo bylo dáno k dispozici veřejnosti k účelům volného užití (§30 odst. 1 zákona 121/2000 Sb.), tj. že k uvedeným účelům může být kýmkoliv </a:t>
            </a:r>
          </a:p>
          <a:p>
            <a:pPr>
              <a:buFont typeface="Arial" pitchFamily="34" charset="0"/>
              <a:buNone/>
              <a:defRPr/>
            </a:pPr>
            <a:r>
              <a:rPr lang="cs-CZ" sz="1700" dirty="0" smtClean="0"/>
              <a:t>zveřejňováno, používáno, upravováno a uchováváno.</a:t>
            </a:r>
          </a:p>
          <a:p>
            <a:pPr>
              <a:buFont typeface="Arial" pitchFamily="34" charset="0"/>
              <a:buNone/>
              <a:defRPr/>
            </a:pPr>
            <a:endParaRPr lang="cs-CZ" sz="1700" dirty="0" smtClean="0"/>
          </a:p>
          <a:p>
            <a:pPr>
              <a:buFont typeface="Arial" pitchFamily="34" charset="0"/>
              <a:buNone/>
              <a:defRPr/>
            </a:pPr>
            <a:endParaRPr lang="cs-CZ" sz="1400" dirty="0" smtClean="0"/>
          </a:p>
          <a:p>
            <a:pPr>
              <a:buFont typeface="Arial" pitchFamily="34" charset="0"/>
              <a:buNone/>
              <a:defRPr/>
            </a:pPr>
            <a:r>
              <a:rPr lang="cs-CZ" sz="1400" dirty="0" smtClean="0"/>
              <a:t>Datum:	8.1.2013		Podpis:</a:t>
            </a:r>
          </a:p>
          <a:p>
            <a:pPr>
              <a:buFont typeface="Arial" pitchFamily="34" charset="0"/>
              <a:buNone/>
              <a:defRPr/>
            </a:pPr>
            <a:r>
              <a:rPr lang="cs-CZ" sz="1200" dirty="0" smtClean="0"/>
              <a:t> </a:t>
            </a:r>
          </a:p>
          <a:p>
            <a:pPr>
              <a:buFont typeface="Arial" pitchFamily="34" charset="0"/>
              <a:buNone/>
              <a:defRPr/>
            </a:pPr>
            <a:endParaRPr lang="cs-CZ" sz="1200" dirty="0"/>
          </a:p>
        </p:txBody>
      </p:sp>
    </p:spTree>
    <p:extLst>
      <p:ext uri="{BB962C8B-B14F-4D97-AF65-F5344CB8AC3E}">
        <p14:creationId xmlns:p14="http://schemas.microsoft.com/office/powerpoint/2010/main" val="2581341729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Nadpis 5"/>
          <p:cNvSpPr>
            <a:spLocks noGrp="1"/>
          </p:cNvSpPr>
          <p:nvPr>
            <p:ph type="ctrTitle"/>
          </p:nvPr>
        </p:nvSpPr>
        <p:spPr>
          <a:xfrm>
            <a:off x="1187624" y="1340768"/>
            <a:ext cx="7175351" cy="1793167"/>
          </a:xfrm>
        </p:spPr>
        <p:txBody>
          <a:bodyPr/>
          <a:lstStyle/>
          <a:p>
            <a:r>
              <a:rPr lang="cs-CZ" dirty="0" smtClean="0"/>
              <a:t>Podmínky života na Zemi</a:t>
            </a:r>
            <a:endParaRPr lang="cs-CZ" dirty="0"/>
          </a:p>
        </p:txBody>
      </p:sp>
      <p:sp>
        <p:nvSpPr>
          <p:cNvPr id="7" name="Podnadpis 6"/>
          <p:cNvSpPr>
            <a:spLocks noGrp="1"/>
          </p:cNvSpPr>
          <p:nvPr>
            <p:ph type="subTitle" idx="1"/>
          </p:nvPr>
        </p:nvSpPr>
        <p:spPr>
          <a:xfrm>
            <a:off x="1835696" y="3717032"/>
            <a:ext cx="5637010" cy="882119"/>
          </a:xfrm>
        </p:spPr>
        <p:txBody>
          <a:bodyPr>
            <a:noAutofit/>
          </a:bodyPr>
          <a:lstStyle/>
          <a:p>
            <a:r>
              <a:rPr lang="cs-CZ" sz="5400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VODA</a:t>
            </a:r>
            <a:endParaRPr lang="cs-CZ" sz="5400" dirty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273632423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115616" y="692696"/>
            <a:ext cx="6400800" cy="936104"/>
          </a:xfrm>
        </p:spPr>
        <p:txBody>
          <a:bodyPr>
            <a:normAutofit/>
          </a:bodyPr>
          <a:lstStyle/>
          <a:p>
            <a:r>
              <a:rPr lang="cs-CZ" dirty="0" smtClean="0"/>
              <a:t> k tomu, aby na Zemi mohl existovat život, jsou zapotřebí příznivé podmínky</a:t>
            </a:r>
          </a:p>
          <a:p>
            <a:pPr marL="45720" indent="0">
              <a:buNone/>
            </a:pPr>
            <a:endParaRPr lang="cs-CZ" dirty="0" smtClean="0"/>
          </a:p>
        </p:txBody>
      </p:sp>
      <p:sp>
        <p:nvSpPr>
          <p:cNvPr id="4" name="Zástupný symbol pro obsah 2"/>
          <p:cNvSpPr txBox="1">
            <a:spLocks/>
          </p:cNvSpPr>
          <p:nvPr/>
        </p:nvSpPr>
        <p:spPr>
          <a:xfrm>
            <a:off x="971600" y="2874937"/>
            <a:ext cx="6400800" cy="5540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>
                    <a:lumMod val="50000"/>
                    <a:lumOff val="50000"/>
                  </a:schemeClr>
                </a:solidFill>
                <a:latin typeface="+mj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Courier New" pitchFamily="49" charset="0"/>
              <a:buChar char="o"/>
              <a:defRPr sz="1600" kern="1200">
                <a:solidFill>
                  <a:schemeClr val="tx1">
                    <a:lumMod val="50000"/>
                    <a:lumOff val="50000"/>
                  </a:schemeClr>
                </a:solidFill>
                <a:latin typeface="+mj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1600" kern="1200">
                <a:solidFill>
                  <a:schemeClr val="tx1">
                    <a:lumMod val="50000"/>
                    <a:lumOff val="50000"/>
                  </a:schemeClr>
                </a:solidFill>
                <a:latin typeface="+mj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Courier New" pitchFamily="49" charset="0"/>
              <a:buChar char="o"/>
              <a:defRPr sz="1600" kern="1200">
                <a:solidFill>
                  <a:schemeClr val="tx1">
                    <a:lumMod val="50000"/>
                    <a:lumOff val="50000"/>
                  </a:schemeClr>
                </a:solidFill>
                <a:latin typeface="+mj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1600" kern="1200">
                <a:solidFill>
                  <a:schemeClr val="tx1">
                    <a:lumMod val="50000"/>
                    <a:lumOff val="50000"/>
                  </a:schemeClr>
                </a:solidFill>
                <a:latin typeface="+mj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Courier New" pitchFamily="49" charset="0"/>
              <a:buChar char="o"/>
              <a:defRPr sz="1600" kern="1200">
                <a:solidFill>
                  <a:schemeClr val="tx1">
                    <a:lumMod val="50000"/>
                    <a:lumOff val="50000"/>
                  </a:schemeClr>
                </a:solidFill>
                <a:latin typeface="+mj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1600" kern="1200">
                <a:solidFill>
                  <a:schemeClr val="tx1">
                    <a:lumMod val="50000"/>
                    <a:lumOff val="50000"/>
                  </a:schemeClr>
                </a:solidFill>
                <a:latin typeface="+mj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Courier New" pitchFamily="49" charset="0"/>
              <a:buChar char="o"/>
              <a:defRPr sz="1600" kern="1200">
                <a:solidFill>
                  <a:schemeClr val="tx1">
                    <a:lumMod val="50000"/>
                    <a:lumOff val="50000"/>
                  </a:schemeClr>
                </a:solidFill>
                <a:latin typeface="+mj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1600" kern="1200">
                <a:solidFill>
                  <a:schemeClr val="tx1">
                    <a:lumMod val="50000"/>
                    <a:lumOff val="50000"/>
                  </a:schemeClr>
                </a:solidFill>
                <a:latin typeface="+mj-lt"/>
                <a:ea typeface="+mn-ea"/>
                <a:cs typeface="+mn-cs"/>
              </a:defRPr>
            </a:lvl9pPr>
          </a:lstStyle>
          <a:p>
            <a:r>
              <a:rPr lang="cs-CZ" dirty="0" smtClean="0"/>
              <a:t> VODA</a:t>
            </a:r>
            <a:endParaRPr lang="cs-CZ" sz="3600" dirty="0" smtClean="0">
              <a:solidFill>
                <a:srgbClr val="FF0000"/>
              </a:solidFill>
            </a:endParaRPr>
          </a:p>
        </p:txBody>
      </p:sp>
      <p:sp>
        <p:nvSpPr>
          <p:cNvPr id="5" name="Zástupný symbol pro obsah 2"/>
          <p:cNvSpPr txBox="1">
            <a:spLocks/>
          </p:cNvSpPr>
          <p:nvPr/>
        </p:nvSpPr>
        <p:spPr>
          <a:xfrm>
            <a:off x="953344" y="3448919"/>
            <a:ext cx="6400800" cy="57606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>
                    <a:lumMod val="50000"/>
                    <a:lumOff val="50000"/>
                  </a:schemeClr>
                </a:solidFill>
                <a:latin typeface="+mj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Courier New" pitchFamily="49" charset="0"/>
              <a:buChar char="o"/>
              <a:defRPr sz="1600" kern="1200">
                <a:solidFill>
                  <a:schemeClr val="tx1">
                    <a:lumMod val="50000"/>
                    <a:lumOff val="50000"/>
                  </a:schemeClr>
                </a:solidFill>
                <a:latin typeface="+mj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1600" kern="1200">
                <a:solidFill>
                  <a:schemeClr val="tx1">
                    <a:lumMod val="50000"/>
                    <a:lumOff val="50000"/>
                  </a:schemeClr>
                </a:solidFill>
                <a:latin typeface="+mj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Courier New" pitchFamily="49" charset="0"/>
              <a:buChar char="o"/>
              <a:defRPr sz="1600" kern="1200">
                <a:solidFill>
                  <a:schemeClr val="tx1">
                    <a:lumMod val="50000"/>
                    <a:lumOff val="50000"/>
                  </a:schemeClr>
                </a:solidFill>
                <a:latin typeface="+mj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1600" kern="1200">
                <a:solidFill>
                  <a:schemeClr val="tx1">
                    <a:lumMod val="50000"/>
                    <a:lumOff val="50000"/>
                  </a:schemeClr>
                </a:solidFill>
                <a:latin typeface="+mj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Courier New" pitchFamily="49" charset="0"/>
              <a:buChar char="o"/>
              <a:defRPr sz="1600" kern="1200">
                <a:solidFill>
                  <a:schemeClr val="tx1">
                    <a:lumMod val="50000"/>
                    <a:lumOff val="50000"/>
                  </a:schemeClr>
                </a:solidFill>
                <a:latin typeface="+mj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1600" kern="1200">
                <a:solidFill>
                  <a:schemeClr val="tx1">
                    <a:lumMod val="50000"/>
                    <a:lumOff val="50000"/>
                  </a:schemeClr>
                </a:solidFill>
                <a:latin typeface="+mj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Courier New" pitchFamily="49" charset="0"/>
              <a:buChar char="o"/>
              <a:defRPr sz="1600" kern="1200">
                <a:solidFill>
                  <a:schemeClr val="tx1">
                    <a:lumMod val="50000"/>
                    <a:lumOff val="50000"/>
                  </a:schemeClr>
                </a:solidFill>
                <a:latin typeface="+mj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1600" kern="1200">
                <a:solidFill>
                  <a:schemeClr val="tx1">
                    <a:lumMod val="50000"/>
                    <a:lumOff val="50000"/>
                  </a:schemeClr>
                </a:solidFill>
                <a:latin typeface="+mj-lt"/>
                <a:ea typeface="+mn-ea"/>
                <a:cs typeface="+mn-cs"/>
              </a:defRPr>
            </a:lvl9pPr>
          </a:lstStyle>
          <a:p>
            <a:r>
              <a:rPr lang="cs-CZ" dirty="0" smtClean="0"/>
              <a:t>VZDUCH</a:t>
            </a:r>
            <a:endParaRPr lang="cs-CZ" sz="3600" dirty="0" smtClean="0">
              <a:solidFill>
                <a:srgbClr val="FF0000"/>
              </a:solidFill>
            </a:endParaRPr>
          </a:p>
        </p:txBody>
      </p:sp>
      <p:sp>
        <p:nvSpPr>
          <p:cNvPr id="6" name="Zástupný symbol pro obsah 2"/>
          <p:cNvSpPr txBox="1">
            <a:spLocks/>
          </p:cNvSpPr>
          <p:nvPr/>
        </p:nvSpPr>
        <p:spPr>
          <a:xfrm>
            <a:off x="971600" y="4047728"/>
            <a:ext cx="6400800" cy="57606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>
                    <a:lumMod val="50000"/>
                    <a:lumOff val="50000"/>
                  </a:schemeClr>
                </a:solidFill>
                <a:latin typeface="+mj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Courier New" pitchFamily="49" charset="0"/>
              <a:buChar char="o"/>
              <a:defRPr sz="1600" kern="1200">
                <a:solidFill>
                  <a:schemeClr val="tx1">
                    <a:lumMod val="50000"/>
                    <a:lumOff val="50000"/>
                  </a:schemeClr>
                </a:solidFill>
                <a:latin typeface="+mj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1600" kern="1200">
                <a:solidFill>
                  <a:schemeClr val="tx1">
                    <a:lumMod val="50000"/>
                    <a:lumOff val="50000"/>
                  </a:schemeClr>
                </a:solidFill>
                <a:latin typeface="+mj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Courier New" pitchFamily="49" charset="0"/>
              <a:buChar char="o"/>
              <a:defRPr sz="1600" kern="1200">
                <a:solidFill>
                  <a:schemeClr val="tx1">
                    <a:lumMod val="50000"/>
                    <a:lumOff val="50000"/>
                  </a:schemeClr>
                </a:solidFill>
                <a:latin typeface="+mj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1600" kern="1200">
                <a:solidFill>
                  <a:schemeClr val="tx1">
                    <a:lumMod val="50000"/>
                    <a:lumOff val="50000"/>
                  </a:schemeClr>
                </a:solidFill>
                <a:latin typeface="+mj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Courier New" pitchFamily="49" charset="0"/>
              <a:buChar char="o"/>
              <a:defRPr sz="1600" kern="1200">
                <a:solidFill>
                  <a:schemeClr val="tx1">
                    <a:lumMod val="50000"/>
                    <a:lumOff val="50000"/>
                  </a:schemeClr>
                </a:solidFill>
                <a:latin typeface="+mj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1600" kern="1200">
                <a:solidFill>
                  <a:schemeClr val="tx1">
                    <a:lumMod val="50000"/>
                    <a:lumOff val="50000"/>
                  </a:schemeClr>
                </a:solidFill>
                <a:latin typeface="+mj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Courier New" pitchFamily="49" charset="0"/>
              <a:buChar char="o"/>
              <a:defRPr sz="1600" kern="1200">
                <a:solidFill>
                  <a:schemeClr val="tx1">
                    <a:lumMod val="50000"/>
                    <a:lumOff val="50000"/>
                  </a:schemeClr>
                </a:solidFill>
                <a:latin typeface="+mj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1600" kern="1200">
                <a:solidFill>
                  <a:schemeClr val="tx1">
                    <a:lumMod val="50000"/>
                    <a:lumOff val="50000"/>
                  </a:schemeClr>
                </a:solidFill>
                <a:latin typeface="+mj-lt"/>
                <a:ea typeface="+mn-ea"/>
                <a:cs typeface="+mn-cs"/>
              </a:defRPr>
            </a:lvl9pPr>
          </a:lstStyle>
          <a:p>
            <a:r>
              <a:rPr lang="cs-CZ" dirty="0" smtClean="0"/>
              <a:t>PŮDA</a:t>
            </a:r>
            <a:endParaRPr lang="cs-CZ" sz="3600" dirty="0" smtClean="0">
              <a:solidFill>
                <a:srgbClr val="FF0000"/>
              </a:solidFill>
            </a:endParaRPr>
          </a:p>
        </p:txBody>
      </p:sp>
      <p:sp>
        <p:nvSpPr>
          <p:cNvPr id="7" name="Zástupný symbol pro obsah 2"/>
          <p:cNvSpPr txBox="1">
            <a:spLocks/>
          </p:cNvSpPr>
          <p:nvPr/>
        </p:nvSpPr>
        <p:spPr>
          <a:xfrm>
            <a:off x="953344" y="4620925"/>
            <a:ext cx="6400800" cy="57606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>
                    <a:lumMod val="50000"/>
                    <a:lumOff val="50000"/>
                  </a:schemeClr>
                </a:solidFill>
                <a:latin typeface="+mj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Courier New" pitchFamily="49" charset="0"/>
              <a:buChar char="o"/>
              <a:defRPr sz="1600" kern="1200">
                <a:solidFill>
                  <a:schemeClr val="tx1">
                    <a:lumMod val="50000"/>
                    <a:lumOff val="50000"/>
                  </a:schemeClr>
                </a:solidFill>
                <a:latin typeface="+mj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1600" kern="1200">
                <a:solidFill>
                  <a:schemeClr val="tx1">
                    <a:lumMod val="50000"/>
                    <a:lumOff val="50000"/>
                  </a:schemeClr>
                </a:solidFill>
                <a:latin typeface="+mj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Courier New" pitchFamily="49" charset="0"/>
              <a:buChar char="o"/>
              <a:defRPr sz="1600" kern="1200">
                <a:solidFill>
                  <a:schemeClr val="tx1">
                    <a:lumMod val="50000"/>
                    <a:lumOff val="50000"/>
                  </a:schemeClr>
                </a:solidFill>
                <a:latin typeface="+mj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1600" kern="1200">
                <a:solidFill>
                  <a:schemeClr val="tx1">
                    <a:lumMod val="50000"/>
                    <a:lumOff val="50000"/>
                  </a:schemeClr>
                </a:solidFill>
                <a:latin typeface="+mj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Courier New" pitchFamily="49" charset="0"/>
              <a:buChar char="o"/>
              <a:defRPr sz="1600" kern="1200">
                <a:solidFill>
                  <a:schemeClr val="tx1">
                    <a:lumMod val="50000"/>
                    <a:lumOff val="50000"/>
                  </a:schemeClr>
                </a:solidFill>
                <a:latin typeface="+mj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1600" kern="1200">
                <a:solidFill>
                  <a:schemeClr val="tx1">
                    <a:lumMod val="50000"/>
                    <a:lumOff val="50000"/>
                  </a:schemeClr>
                </a:solidFill>
                <a:latin typeface="+mj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Courier New" pitchFamily="49" charset="0"/>
              <a:buChar char="o"/>
              <a:defRPr sz="1600" kern="1200">
                <a:solidFill>
                  <a:schemeClr val="tx1">
                    <a:lumMod val="50000"/>
                    <a:lumOff val="50000"/>
                  </a:schemeClr>
                </a:solidFill>
                <a:latin typeface="+mj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1600" kern="1200">
                <a:solidFill>
                  <a:schemeClr val="tx1">
                    <a:lumMod val="50000"/>
                    <a:lumOff val="50000"/>
                  </a:schemeClr>
                </a:solidFill>
                <a:latin typeface="+mj-lt"/>
                <a:ea typeface="+mn-ea"/>
                <a:cs typeface="+mn-cs"/>
              </a:defRPr>
            </a:lvl9pPr>
          </a:lstStyle>
          <a:p>
            <a:r>
              <a:rPr lang="cs-CZ" dirty="0" smtClean="0"/>
              <a:t>SVĚTLO A TEPLO</a:t>
            </a:r>
            <a:endParaRPr lang="cs-CZ" sz="3600" dirty="0" smtClean="0">
              <a:solidFill>
                <a:srgbClr val="FF0000"/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971600" y="5201695"/>
            <a:ext cx="3643946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285750" indent="-285750">
              <a:buFont typeface="Arial" pitchFamily="34" charset="0"/>
              <a:buChar char="•"/>
            </a:pPr>
            <a:r>
              <a:rPr lang="cs-CZ" sz="2400" dirty="0" smtClean="0">
                <a:solidFill>
                  <a:schemeClr val="bg1">
                    <a:lumMod val="50000"/>
                  </a:schemeClr>
                </a:solidFill>
                <a:latin typeface="+mj-lt"/>
              </a:rPr>
              <a:t>NEROSTY A  HORNINY</a:t>
            </a:r>
            <a:endParaRPr lang="cs-CZ" sz="2400" dirty="0">
              <a:solidFill>
                <a:schemeClr val="bg1">
                  <a:lumMod val="50000"/>
                </a:schemeClr>
              </a:solidFill>
              <a:latin typeface="+mj-lt"/>
            </a:endParaRPr>
          </a:p>
        </p:txBody>
      </p:sp>
      <p:sp>
        <p:nvSpPr>
          <p:cNvPr id="2" name="TextovéPole 1"/>
          <p:cNvSpPr txBox="1"/>
          <p:nvPr/>
        </p:nvSpPr>
        <p:spPr>
          <a:xfrm>
            <a:off x="2785581" y="1953706"/>
            <a:ext cx="3536546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/>
              <a:t>= </a:t>
            </a:r>
            <a:r>
              <a:rPr lang="cs-CZ" sz="3600" dirty="0">
                <a:solidFill>
                  <a:srgbClr val="FF0000"/>
                </a:solidFill>
              </a:rPr>
              <a:t>neživá příroda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95029981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  <p:bldP spid="6" grpId="0"/>
      <p:bldP spid="7" grpId="0"/>
      <p:bldP spid="10" grpId="0"/>
      <p:bldP spid="2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Proč voda?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604664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2800" dirty="0" smtClean="0">
                <a:solidFill>
                  <a:srgbClr val="FF0000"/>
                </a:solidFill>
              </a:rPr>
              <a:t>Základní podmínkou života</a:t>
            </a:r>
          </a:p>
          <a:p>
            <a:pPr marL="0" indent="0">
              <a:buNone/>
            </a:pPr>
            <a:endParaRPr lang="cs-CZ" sz="2800" dirty="0" smtClean="0">
              <a:solidFill>
                <a:srgbClr val="FF0000"/>
              </a:solidFill>
            </a:endParaRPr>
          </a:p>
          <a:p>
            <a:pPr marL="0" indent="0">
              <a:buNone/>
            </a:pPr>
            <a:endParaRPr lang="cs-CZ" dirty="0" smtClean="0"/>
          </a:p>
          <a:p>
            <a:pPr>
              <a:buFontTx/>
              <a:buChar char="-"/>
            </a:pPr>
            <a:endParaRPr lang="cs-CZ" dirty="0" smtClean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419268" y="2531521"/>
            <a:ext cx="8136904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itchFamily="34" charset="0"/>
              <a:buChar char="•"/>
            </a:pPr>
            <a:r>
              <a:rPr lang="cs-CZ" sz="2400" dirty="0" smtClean="0">
                <a:solidFill>
                  <a:schemeClr val="bg1">
                    <a:lumMod val="50000"/>
                  </a:schemeClr>
                </a:solidFill>
                <a:latin typeface="+mj-lt"/>
              </a:rPr>
              <a:t>Rostliny, živočichové a lidé potřebují přijímat vodu</a:t>
            </a:r>
          </a:p>
          <a:p>
            <a:pPr marL="285750" indent="-285750">
              <a:buFont typeface="Arial" pitchFamily="34" charset="0"/>
              <a:buChar char="•"/>
            </a:pPr>
            <a:endParaRPr lang="cs-CZ" sz="2400" dirty="0">
              <a:solidFill>
                <a:schemeClr val="bg1">
                  <a:lumMod val="50000"/>
                </a:schemeClr>
              </a:solidFill>
              <a:latin typeface="+mj-lt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419268" y="3362518"/>
            <a:ext cx="8236458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itchFamily="34" charset="0"/>
              <a:buChar char="•"/>
            </a:pPr>
            <a:r>
              <a:rPr lang="cs-CZ" sz="2400" dirty="0" smtClean="0">
                <a:solidFill>
                  <a:schemeClr val="bg1">
                    <a:lumMod val="50000"/>
                  </a:schemeClr>
                </a:solidFill>
                <a:latin typeface="+mj-lt"/>
              </a:rPr>
              <a:t>Lidské tělo je tvořeno ze 70% vodou a rostliny až 90%</a:t>
            </a:r>
          </a:p>
          <a:p>
            <a:endParaRPr lang="cs-CZ" sz="2400" dirty="0">
              <a:solidFill>
                <a:schemeClr val="bg1">
                  <a:lumMod val="50000"/>
                </a:schemeClr>
              </a:solidFill>
              <a:latin typeface="+mj-lt"/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419268" y="4203292"/>
            <a:ext cx="8215728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 typeface="Arial" pitchFamily="34" charset="0"/>
              <a:buChar char="•"/>
            </a:pPr>
            <a:r>
              <a:rPr lang="cs-CZ" sz="2400" dirty="0" smtClean="0">
                <a:solidFill>
                  <a:schemeClr val="bg1">
                    <a:lumMod val="50000"/>
                  </a:schemeClr>
                </a:solidFill>
                <a:latin typeface="+mj-lt"/>
              </a:rPr>
              <a:t>Voda zabezpečuje vše, co se v tělech živých organismů děje – rozvod živin, odvod škodlivých látek</a:t>
            </a:r>
          </a:p>
          <a:p>
            <a:pPr marL="342900" indent="-342900">
              <a:buFont typeface="Arial" pitchFamily="34" charset="0"/>
              <a:buChar char="•"/>
            </a:pPr>
            <a:endParaRPr lang="cs-CZ" sz="2400" dirty="0">
              <a:solidFill>
                <a:schemeClr val="bg1">
                  <a:lumMod val="50000"/>
                </a:schemeClr>
              </a:solidFill>
              <a:latin typeface="+mj-lt"/>
            </a:endParaRPr>
          </a:p>
        </p:txBody>
      </p:sp>
    </p:spTree>
    <p:extLst>
      <p:ext uri="{BB962C8B-B14F-4D97-AF65-F5344CB8AC3E}">
        <p14:creationId xmlns:p14="http://schemas.microsoft.com/office/powerpoint/2010/main" val="271896647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5" grpId="0"/>
      <p:bldP spid="6" grpId="0"/>
      <p:bldP spid="7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Kde se vyskytuje?</a:t>
            </a:r>
            <a:endParaRPr lang="cs-CZ" dirty="0"/>
          </a:p>
        </p:txBody>
      </p:sp>
      <p:pic>
        <p:nvPicPr>
          <p:cNvPr id="1026" name="Picture 2" descr="C:\Users\Veru\AppData\Local\Microsoft\Windows\Temporary Internet Files\Content.IE5\HDHAXVB7\MP900430849[1].jpg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60032" y="2041497"/>
            <a:ext cx="3782755" cy="277500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611560" y="1844824"/>
            <a:ext cx="3888432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Většina povrchu Země je pokryta vodou.</a:t>
            </a:r>
            <a:endParaRPr lang="cs-CZ" sz="28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601094" y="3212976"/>
            <a:ext cx="3888432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Menší část zemského povrchu tvoří souš.</a:t>
            </a:r>
            <a:endParaRPr lang="cs-CZ" sz="2800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611560" y="4581128"/>
            <a:ext cx="3456384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Nejvíce vody je v mořích a oceánech.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235171335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  <p:bldP spid="11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Moře a oceány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voda </a:t>
            </a:r>
            <a:r>
              <a:rPr lang="cs-CZ" dirty="0" smtClean="0">
                <a:solidFill>
                  <a:srgbClr val="FF0000"/>
                </a:solidFill>
              </a:rPr>
              <a:t>slaná</a:t>
            </a:r>
          </a:p>
          <a:p>
            <a:r>
              <a:rPr lang="cs-CZ" dirty="0" smtClean="0"/>
              <a:t>obsahuje rozpuštěnou sůl</a:t>
            </a:r>
            <a:endParaRPr lang="cs-CZ" dirty="0"/>
          </a:p>
        </p:txBody>
      </p:sp>
      <p:pic>
        <p:nvPicPr>
          <p:cNvPr id="2051" name="Picture 3" descr="C:\Users\Veru\AppData\Local\Microsoft\Windows\Temporary Internet Files\Content.IE5\OM4T9GU1\MP900414031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81329" y="1628800"/>
            <a:ext cx="3223220" cy="483247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2" name="Picture 4" descr="C:\Users\Veru\AppData\Local\Microsoft\Windows\Temporary Internet Files\Content.IE5\HDHAXVB7\MP900289489[1]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9552" y="2708920"/>
            <a:ext cx="4745882" cy="314019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79268831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Ledovce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nejvíce </a:t>
            </a:r>
            <a:r>
              <a:rPr lang="cs-CZ" dirty="0" smtClean="0">
                <a:solidFill>
                  <a:srgbClr val="FF0000"/>
                </a:solidFill>
              </a:rPr>
              <a:t>sladké</a:t>
            </a:r>
            <a:r>
              <a:rPr lang="cs-CZ" dirty="0" smtClean="0"/>
              <a:t> vody</a:t>
            </a:r>
          </a:p>
          <a:p>
            <a:r>
              <a:rPr lang="cs-CZ" dirty="0"/>
              <a:t>n</a:t>
            </a:r>
            <a:r>
              <a:rPr lang="cs-CZ" dirty="0" smtClean="0"/>
              <a:t>a nejchladnějších místech</a:t>
            </a:r>
          </a:p>
          <a:p>
            <a:endParaRPr lang="cs-CZ" dirty="0"/>
          </a:p>
        </p:txBody>
      </p:sp>
      <p:pic>
        <p:nvPicPr>
          <p:cNvPr id="3074" name="Picture 2" descr="C:\Users\Veru\AppData\Local\Microsoft\Windows\Temporary Internet Files\Content.IE5\HDHAXVB7\MP900403324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20072" y="2310287"/>
            <a:ext cx="3744416" cy="374441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6" name="Picture 4" descr="C:\Users\Veru\AppData\Local\Microsoft\Windows\Temporary Internet Files\Content.IE5\Q48V5CK2\MP900430632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1520" y="3070167"/>
            <a:ext cx="4464496" cy="298912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86014361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Řeky, potoky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FF0000"/>
                </a:solidFill>
              </a:rPr>
              <a:t>sladká</a:t>
            </a:r>
            <a:r>
              <a:rPr lang="cs-CZ" dirty="0" smtClean="0"/>
              <a:t> voda</a:t>
            </a:r>
          </a:p>
          <a:p>
            <a:r>
              <a:rPr lang="cs-CZ" dirty="0" smtClean="0">
                <a:solidFill>
                  <a:srgbClr val="FF0000"/>
                </a:solidFill>
              </a:rPr>
              <a:t>tekoucí</a:t>
            </a:r>
            <a:endParaRPr lang="cs-CZ" dirty="0">
              <a:solidFill>
                <a:srgbClr val="FF0000"/>
              </a:solidFill>
            </a:endParaRPr>
          </a:p>
        </p:txBody>
      </p:sp>
      <p:pic>
        <p:nvPicPr>
          <p:cNvPr id="4098" name="Picture 2" descr="C:\Users\Veru\AppData\Local\Microsoft\Windows\Temporary Internet Files\Content.IE5\HDHAXVB7\MP900424262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7544" y="2852936"/>
            <a:ext cx="5178139" cy="339006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099" name="Picture 3" descr="C:\Users\Veru\AppData\Local\Microsoft\Windows\Temporary Internet Files\Content.IE5\LPK8KA00\MP900402106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92080" y="1700808"/>
            <a:ext cx="3456384" cy="276510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00244301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R</a:t>
            </a:r>
            <a:r>
              <a:rPr lang="cs-CZ" dirty="0" smtClean="0"/>
              <a:t>ybníky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FF0000"/>
                </a:solidFill>
              </a:rPr>
              <a:t>uměle</a:t>
            </a:r>
            <a:r>
              <a:rPr lang="cs-CZ" dirty="0" smtClean="0"/>
              <a:t> vytvořená vodní nádrž</a:t>
            </a:r>
          </a:p>
          <a:p>
            <a:r>
              <a:rPr lang="cs-CZ" dirty="0" smtClean="0"/>
              <a:t>sladká voda</a:t>
            </a:r>
          </a:p>
          <a:p>
            <a:r>
              <a:rPr lang="cs-CZ" dirty="0"/>
              <a:t>u</a:t>
            </a:r>
            <a:r>
              <a:rPr lang="cs-CZ" dirty="0" smtClean="0"/>
              <a:t>rčené k chovu ryb</a:t>
            </a:r>
            <a:endParaRPr lang="cs-CZ" dirty="0"/>
          </a:p>
        </p:txBody>
      </p:sp>
      <p:pic>
        <p:nvPicPr>
          <p:cNvPr id="5122" name="Picture 2" descr="C:\Users\Veru\AppData\Local\Microsoft\Windows\Temporary Internet Files\Content.IE5\Q48V5CK2\MP900175241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32933" y="3086500"/>
            <a:ext cx="5543324" cy="352001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15220968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P</a:t>
            </a:r>
            <a:r>
              <a:rPr lang="cs-CZ" dirty="0" smtClean="0"/>
              <a:t>řehrady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vodní nádrž tvořená přehradní hrází a okolním terénem</a:t>
            </a:r>
          </a:p>
          <a:p>
            <a:r>
              <a:rPr lang="cs-CZ" dirty="0" smtClean="0">
                <a:solidFill>
                  <a:srgbClr val="FF0000"/>
                </a:solidFill>
              </a:rPr>
              <a:t>sladká</a:t>
            </a:r>
            <a:r>
              <a:rPr lang="cs-CZ" dirty="0" smtClean="0"/>
              <a:t> voda</a:t>
            </a:r>
            <a:endParaRPr lang="cs-CZ" dirty="0"/>
          </a:p>
        </p:txBody>
      </p:sp>
      <p:pic>
        <p:nvPicPr>
          <p:cNvPr id="6150" name="Picture 6" descr="C:\Users\Veru\AppData\Local\Microsoft\Windows\Temporary Internet Files\Content.IE5\HDHAXVB7\MP900437201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92080" y="2132856"/>
            <a:ext cx="3066656" cy="460656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151" name="Picture 7" descr="C:\Users\Veru\AppData\Local\Microsoft\Windows\Temporary Internet Files\Content.IE5\Q48V5CK2\MP900406593[1]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5536" y="2996952"/>
            <a:ext cx="4471392" cy="357711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62359635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Jezera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napájena povrchovou, srážkovou i podzemní vodou</a:t>
            </a:r>
          </a:p>
          <a:p>
            <a:r>
              <a:rPr lang="cs-CZ" dirty="0" smtClean="0">
                <a:solidFill>
                  <a:srgbClr val="FF0000"/>
                </a:solidFill>
              </a:rPr>
              <a:t>slaná </a:t>
            </a:r>
            <a:r>
              <a:rPr lang="cs-CZ" dirty="0" smtClean="0">
                <a:solidFill>
                  <a:schemeClr val="bg1">
                    <a:lumMod val="65000"/>
                  </a:schemeClr>
                </a:solidFill>
              </a:rPr>
              <a:t>i</a:t>
            </a:r>
            <a:r>
              <a:rPr lang="cs-CZ" dirty="0" smtClean="0">
                <a:solidFill>
                  <a:srgbClr val="FF0000"/>
                </a:solidFill>
              </a:rPr>
              <a:t> sladká</a:t>
            </a:r>
          </a:p>
          <a:p>
            <a:r>
              <a:rPr lang="cs-CZ" dirty="0" smtClean="0"/>
              <a:t>nedají se vypustit</a:t>
            </a:r>
            <a:endParaRPr lang="cs-CZ" dirty="0"/>
          </a:p>
        </p:txBody>
      </p:sp>
      <p:pic>
        <p:nvPicPr>
          <p:cNvPr id="7173" name="Picture 5" descr="C:\Users\Veru\AppData\Local\Microsoft\Windows\Temporary Internet Files\Content.IE5\HDHAXVB7\MP900433763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30493" y="2348880"/>
            <a:ext cx="3084379" cy="409884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174" name="Picture 6" descr="C:\Users\Veru\AppData\Local\Microsoft\Windows\Temporary Internet Files\Content.IE5\OM4T9GU1\MP900316920[1]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71600" y="3429000"/>
            <a:ext cx="3888432" cy="309130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92889838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1692" y="100608"/>
            <a:ext cx="8229600" cy="1600200"/>
          </a:xfrm>
        </p:spPr>
        <p:txBody>
          <a:bodyPr/>
          <a:lstStyle/>
          <a:p>
            <a:r>
              <a:rPr lang="cs-CZ" dirty="0" smtClean="0"/>
              <a:t>Voda má různé další podoby.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déšť</a:t>
            </a:r>
          </a:p>
        </p:txBody>
      </p:sp>
      <p:pic>
        <p:nvPicPr>
          <p:cNvPr id="8194" name="Picture 2" descr="C:\Users\Veru\AppData\Local\Microsoft\Windows\Temporary Internet Files\Content.IE5\Q48V5CK2\MP900410082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99592" y="2060848"/>
            <a:ext cx="3420380" cy="227936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195" name="Picture 3" descr="C:\Users\Veru\AppData\Local\Microsoft\Windows\Temporary Internet Files\Content.IE5\S9VSAGTD\MP900400430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16492" y="2091007"/>
            <a:ext cx="2245047" cy="221904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4616492" y="1700808"/>
            <a:ext cx="3022247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 typeface="Arial" pitchFamily="34" charset="0"/>
              <a:buChar char="•"/>
            </a:pPr>
            <a:r>
              <a:rPr lang="cs-CZ" sz="2400" dirty="0" smtClean="0">
                <a:solidFill>
                  <a:schemeClr val="bg1">
                    <a:lumMod val="50000"/>
                  </a:schemeClr>
                </a:solidFill>
                <a:latin typeface="+mj-lt"/>
              </a:rPr>
              <a:t>vodní</a:t>
            </a:r>
            <a:r>
              <a:rPr lang="cs-CZ" dirty="0" smtClean="0">
                <a:solidFill>
                  <a:schemeClr val="bg1">
                    <a:lumMod val="50000"/>
                  </a:schemeClr>
                </a:solidFill>
                <a:latin typeface="+mj-lt"/>
              </a:rPr>
              <a:t> </a:t>
            </a:r>
            <a:r>
              <a:rPr lang="cs-CZ" sz="2400" dirty="0" smtClean="0">
                <a:solidFill>
                  <a:schemeClr val="bg1">
                    <a:lumMod val="50000"/>
                  </a:schemeClr>
                </a:solidFill>
                <a:latin typeface="+mj-lt"/>
              </a:rPr>
              <a:t>pára</a:t>
            </a:r>
            <a:endParaRPr lang="cs-CZ" sz="2400" dirty="0">
              <a:solidFill>
                <a:schemeClr val="bg1">
                  <a:lumMod val="50000"/>
                </a:schemeClr>
              </a:solidFill>
              <a:latin typeface="+mj-lt"/>
            </a:endParaRPr>
          </a:p>
        </p:txBody>
      </p:sp>
      <p:pic>
        <p:nvPicPr>
          <p:cNvPr id="8196" name="Picture 4" descr="C:\Users\Veru\AppData\Local\Microsoft\Windows\Temporary Internet Files\Content.IE5\3TEZKGIY\MP900407523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31164" y="4603457"/>
            <a:ext cx="2304256" cy="184340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107504" y="4509120"/>
            <a:ext cx="132366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>
              <a:buFont typeface="Arial" pitchFamily="34" charset="0"/>
              <a:buChar char="•"/>
            </a:pPr>
            <a:r>
              <a:rPr lang="cs-CZ" sz="2800" dirty="0" smtClean="0">
                <a:solidFill>
                  <a:schemeClr val="bg1">
                    <a:lumMod val="50000"/>
                  </a:schemeClr>
                </a:solidFill>
                <a:latin typeface="+mj-lt"/>
              </a:rPr>
              <a:t>sníh</a:t>
            </a:r>
            <a:endParaRPr lang="cs-CZ" sz="2800" dirty="0">
              <a:solidFill>
                <a:schemeClr val="bg1">
                  <a:lumMod val="50000"/>
                </a:schemeClr>
              </a:solidFill>
              <a:latin typeface="+mj-lt"/>
            </a:endParaRPr>
          </a:p>
        </p:txBody>
      </p:sp>
      <p:pic>
        <p:nvPicPr>
          <p:cNvPr id="8197" name="Picture 5" descr="C:\Users\Veru\AppData\Local\Microsoft\Windows\Temporary Internet Files\Content.IE5\YGQJZ4II\MP900145180[1].jpg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12160" y="4615831"/>
            <a:ext cx="2808312" cy="185348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TextovéPole 5"/>
          <p:cNvSpPr txBox="1"/>
          <p:nvPr/>
        </p:nvSpPr>
        <p:spPr>
          <a:xfrm>
            <a:off x="3791677" y="4603457"/>
            <a:ext cx="233593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>
              <a:buFont typeface="Arial" pitchFamily="34" charset="0"/>
              <a:buChar char="•"/>
            </a:pPr>
            <a:r>
              <a:rPr lang="cs-CZ" sz="2800" dirty="0" smtClean="0">
                <a:solidFill>
                  <a:schemeClr val="bg1">
                    <a:lumMod val="50000"/>
                  </a:schemeClr>
                </a:solidFill>
                <a:latin typeface="+mj-lt"/>
              </a:rPr>
              <a:t>jinovatka</a:t>
            </a:r>
            <a:endParaRPr lang="cs-CZ" sz="2800" dirty="0">
              <a:solidFill>
                <a:schemeClr val="bg1">
                  <a:lumMod val="50000"/>
                </a:schemeClr>
              </a:solidFill>
              <a:latin typeface="+mj-lt"/>
            </a:endParaRPr>
          </a:p>
        </p:txBody>
      </p:sp>
    </p:spTree>
    <p:extLst>
      <p:ext uri="{BB962C8B-B14F-4D97-AF65-F5344CB8AC3E}">
        <p14:creationId xmlns:p14="http://schemas.microsoft.com/office/powerpoint/2010/main" val="72542131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819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500"/>
                                        <p:tgtEl>
                                          <p:spTgt spid="819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4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500"/>
                                        <p:tgtEl>
                                          <p:spTgt spid="819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2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4" dur="500"/>
                                        <p:tgtEl>
                                          <p:spTgt spid="819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4" grpId="0"/>
      <p:bldP spid="5" grpId="0"/>
      <p:bldP spid="6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Voda má </a:t>
            </a:r>
            <a:r>
              <a:rPr lang="cs-CZ" dirty="0" smtClean="0"/>
              <a:t>různé další </a:t>
            </a:r>
            <a:r>
              <a:rPr lang="cs-CZ" dirty="0"/>
              <a:t>podoby.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778075" y="1558554"/>
            <a:ext cx="1809619" cy="461482"/>
          </a:xfrm>
        </p:spPr>
        <p:txBody>
          <a:bodyPr/>
          <a:lstStyle/>
          <a:p>
            <a:r>
              <a:rPr lang="cs-CZ" dirty="0" smtClean="0"/>
              <a:t>rosa</a:t>
            </a:r>
            <a:endParaRPr lang="cs-CZ" dirty="0"/>
          </a:p>
        </p:txBody>
      </p:sp>
      <p:pic>
        <p:nvPicPr>
          <p:cNvPr id="9220" name="Picture 4" descr="C:\Users\Veru\AppData\Local\Microsoft\Windows\Temporary Internet Files\Content.IE5\YGQJZ4II\MP900422988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16015" y="2066674"/>
            <a:ext cx="3240360" cy="24226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222" name="Picture 6" descr="C:\Users\Veru\AppData\Local\Microsoft\Windows\Temporary Internet Files\Content.IE5\YGQJZ4II\MP900425157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9512" y="2020036"/>
            <a:ext cx="4174615" cy="279503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334368" y="1558371"/>
            <a:ext cx="194421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itchFamily="34" charset="0"/>
              <a:buChar char="•"/>
            </a:pPr>
            <a:r>
              <a:rPr lang="cs-CZ" sz="2400" dirty="0" smtClean="0">
                <a:solidFill>
                  <a:schemeClr val="bg1">
                    <a:lumMod val="50000"/>
                  </a:schemeClr>
                </a:solidFill>
                <a:latin typeface="+mj-lt"/>
              </a:rPr>
              <a:t>led</a:t>
            </a:r>
            <a:endParaRPr lang="cs-CZ" sz="2400" dirty="0">
              <a:solidFill>
                <a:schemeClr val="bg1">
                  <a:lumMod val="50000"/>
                </a:schemeClr>
              </a:solidFill>
              <a:latin typeface="+mj-lt"/>
            </a:endParaRPr>
          </a:p>
        </p:txBody>
      </p:sp>
      <p:pic>
        <p:nvPicPr>
          <p:cNvPr id="9224" name="Picture 8" descr="Soubor:Granizo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92558" y="4725144"/>
            <a:ext cx="3087274" cy="199901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2843808" y="5085184"/>
            <a:ext cx="172819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 typeface="Arial" pitchFamily="34" charset="0"/>
              <a:buChar char="•"/>
            </a:pPr>
            <a:r>
              <a:rPr lang="cs-CZ" sz="2400" dirty="0" smtClean="0">
                <a:solidFill>
                  <a:schemeClr val="bg1">
                    <a:lumMod val="50000"/>
                  </a:schemeClr>
                </a:solidFill>
                <a:latin typeface="+mj-lt"/>
              </a:rPr>
              <a:t>kroupy</a:t>
            </a:r>
            <a:endParaRPr lang="cs-CZ" sz="2400" dirty="0">
              <a:solidFill>
                <a:schemeClr val="bg1">
                  <a:lumMod val="50000"/>
                </a:schemeClr>
              </a:solidFill>
              <a:latin typeface="+mj-lt"/>
            </a:endParaRPr>
          </a:p>
        </p:txBody>
      </p:sp>
    </p:spTree>
    <p:extLst>
      <p:ext uri="{BB962C8B-B14F-4D97-AF65-F5344CB8AC3E}">
        <p14:creationId xmlns:p14="http://schemas.microsoft.com/office/powerpoint/2010/main" val="278296588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92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500"/>
                                        <p:tgtEl>
                                          <p:spTgt spid="92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4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500"/>
                                        <p:tgtEl>
                                          <p:spTgt spid="92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4" grpId="0"/>
      <p:bldP spid="5" grpId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O</a:t>
            </a:r>
            <a:r>
              <a:rPr lang="cs-CZ" dirty="0" smtClean="0"/>
              <a:t>pakování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28801"/>
            <a:ext cx="8229600" cy="576064"/>
          </a:xfrm>
        </p:spPr>
        <p:txBody>
          <a:bodyPr/>
          <a:lstStyle/>
          <a:p>
            <a:r>
              <a:rPr lang="cs-CZ" dirty="0" smtClean="0">
                <a:solidFill>
                  <a:schemeClr val="tx1">
                    <a:lumMod val="75000"/>
                    <a:lumOff val="25000"/>
                  </a:schemeClr>
                </a:solidFill>
              </a:rPr>
              <a:t>Proč je voda základní podmínkou života?</a:t>
            </a:r>
            <a:endParaRPr lang="cs-CZ" dirty="0">
              <a:solidFill>
                <a:schemeClr val="tx1">
                  <a:lumMod val="75000"/>
                  <a:lumOff val="25000"/>
                </a:schemeClr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495257" y="5789766"/>
            <a:ext cx="820891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 typeface="Arial" pitchFamily="34" charset="0"/>
              <a:buChar char="•"/>
            </a:pPr>
            <a:r>
              <a:rPr lang="cs-CZ" sz="2400" dirty="0" smtClean="0">
                <a:solidFill>
                  <a:schemeClr val="tx1">
                    <a:lumMod val="75000"/>
                    <a:lumOff val="25000"/>
                  </a:schemeClr>
                </a:solidFill>
                <a:latin typeface="+mj-lt"/>
              </a:rPr>
              <a:t>Kde se na Zemi vyskytuje nejvíce vody?</a:t>
            </a:r>
            <a:endParaRPr lang="cs-CZ" sz="2400" dirty="0">
              <a:solidFill>
                <a:schemeClr val="tx1">
                  <a:lumMod val="75000"/>
                  <a:lumOff val="25000"/>
                </a:schemeClr>
              </a:solidFill>
              <a:latin typeface="+mj-lt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478746" y="4325102"/>
            <a:ext cx="727280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 typeface="Arial" pitchFamily="34" charset="0"/>
              <a:buChar char="•"/>
            </a:pPr>
            <a:r>
              <a:rPr lang="cs-CZ" sz="2400" dirty="0" smtClean="0">
                <a:solidFill>
                  <a:schemeClr val="tx1">
                    <a:lumMod val="75000"/>
                    <a:lumOff val="25000"/>
                  </a:schemeClr>
                </a:solidFill>
                <a:latin typeface="+mj-lt"/>
              </a:rPr>
              <a:t>Jaká voda je v řekách a potocích?</a:t>
            </a:r>
            <a:endParaRPr lang="cs-CZ" sz="2400" dirty="0">
              <a:solidFill>
                <a:schemeClr val="tx1">
                  <a:lumMod val="75000"/>
                  <a:lumOff val="25000"/>
                </a:schemeClr>
              </a:solidFill>
              <a:latin typeface="+mj-lt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476272" y="3291539"/>
            <a:ext cx="640871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 typeface="Arial" pitchFamily="34" charset="0"/>
              <a:buChar char="•"/>
            </a:pPr>
            <a:r>
              <a:rPr lang="cs-CZ" sz="2400" dirty="0" smtClean="0">
                <a:solidFill>
                  <a:schemeClr val="tx1">
                    <a:lumMod val="75000"/>
                    <a:lumOff val="25000"/>
                  </a:schemeClr>
                </a:solidFill>
                <a:latin typeface="+mj-lt"/>
              </a:rPr>
              <a:t>Kde se vyskytuje nejvíce sladké vody?</a:t>
            </a:r>
            <a:endParaRPr lang="cs-CZ" sz="2400" dirty="0">
              <a:solidFill>
                <a:schemeClr val="tx1">
                  <a:lumMod val="75000"/>
                  <a:lumOff val="25000"/>
                </a:schemeClr>
              </a:solidFill>
              <a:latin typeface="+mj-lt"/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474527" y="3830837"/>
            <a:ext cx="676875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 typeface="Arial" pitchFamily="34" charset="0"/>
              <a:buChar char="•"/>
            </a:pPr>
            <a:r>
              <a:rPr lang="cs-CZ" sz="2400" dirty="0" smtClean="0">
                <a:solidFill>
                  <a:schemeClr val="tx1">
                    <a:lumMod val="75000"/>
                    <a:lumOff val="25000"/>
                  </a:schemeClr>
                </a:solidFill>
                <a:latin typeface="+mj-lt"/>
              </a:rPr>
              <a:t>Čím se liší rybník od jezera?</a:t>
            </a:r>
            <a:endParaRPr lang="cs-CZ" sz="2400" dirty="0">
              <a:solidFill>
                <a:schemeClr val="tx1">
                  <a:lumMod val="75000"/>
                  <a:lumOff val="25000"/>
                </a:schemeClr>
              </a:solidFill>
              <a:latin typeface="+mj-lt"/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495257" y="4806844"/>
            <a:ext cx="6768752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 typeface="Arial" pitchFamily="34" charset="0"/>
              <a:buChar char="•"/>
            </a:pPr>
            <a:r>
              <a:rPr lang="cs-CZ" sz="2400" dirty="0" smtClean="0">
                <a:solidFill>
                  <a:schemeClr val="tx1">
                    <a:lumMod val="75000"/>
                    <a:lumOff val="25000"/>
                  </a:schemeClr>
                </a:solidFill>
                <a:latin typeface="+mj-lt"/>
              </a:rPr>
              <a:t>Vyjmenuj, v jaký podobách se také voda vyskytuje.</a:t>
            </a:r>
            <a:endParaRPr lang="cs-CZ" sz="2400" dirty="0">
              <a:solidFill>
                <a:schemeClr val="tx1">
                  <a:lumMod val="75000"/>
                  <a:lumOff val="25000"/>
                </a:schemeClr>
              </a:solidFill>
              <a:latin typeface="+mj-lt"/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899592" y="2183544"/>
            <a:ext cx="5760640" cy="203132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rgbClr val="FF0000"/>
                </a:solidFill>
              </a:rPr>
              <a:t>Rostliny</a:t>
            </a:r>
            <a:r>
              <a:rPr lang="cs-CZ" dirty="0">
                <a:solidFill>
                  <a:srgbClr val="FF0000"/>
                </a:solidFill>
              </a:rPr>
              <a:t>, živočichové a lidé potřebují přijímat </a:t>
            </a:r>
            <a:r>
              <a:rPr lang="cs-CZ" dirty="0" smtClean="0">
                <a:solidFill>
                  <a:srgbClr val="FF0000"/>
                </a:solidFill>
              </a:rPr>
              <a:t>vodu</a:t>
            </a:r>
          </a:p>
          <a:p>
            <a:r>
              <a:rPr lang="cs-CZ" dirty="0">
                <a:solidFill>
                  <a:srgbClr val="FF0000"/>
                </a:solidFill>
              </a:rPr>
              <a:t>Lidské tělo je tvořeno ze 70% vodou a rostliny až 90</a:t>
            </a:r>
            <a:r>
              <a:rPr lang="cs-CZ" dirty="0" smtClean="0">
                <a:solidFill>
                  <a:srgbClr val="FF0000"/>
                </a:solidFill>
              </a:rPr>
              <a:t>%</a:t>
            </a:r>
          </a:p>
          <a:p>
            <a:r>
              <a:rPr lang="cs-CZ" dirty="0">
                <a:solidFill>
                  <a:srgbClr val="FF0000"/>
                </a:solidFill>
              </a:rPr>
              <a:t>Voda zabezpečuje vše, co se v tělech živých organismů děje – rozvod živin, odvod škodlivých látek</a:t>
            </a:r>
          </a:p>
          <a:p>
            <a:endParaRPr lang="cs-CZ" dirty="0">
              <a:solidFill>
                <a:srgbClr val="FF0000"/>
              </a:solidFill>
            </a:endParaRPr>
          </a:p>
          <a:p>
            <a:endParaRPr lang="cs-CZ" dirty="0">
              <a:solidFill>
                <a:srgbClr val="FF0000"/>
              </a:solidFill>
            </a:endParaRPr>
          </a:p>
          <a:p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6678813" y="3379272"/>
            <a:ext cx="139172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rgbClr val="FF0000"/>
                </a:solidFill>
              </a:rPr>
              <a:t>V ledovcích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5076056" y="3877003"/>
            <a:ext cx="299960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rgbClr val="FF0000"/>
                </a:solidFill>
              </a:rPr>
              <a:t>Rybník je uměle vytvořený.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6251634" y="4371268"/>
            <a:ext cx="185499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rgbClr val="FF0000"/>
                </a:solidFill>
              </a:rPr>
              <a:t>Sladká a tekoucí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2555776" y="5268509"/>
            <a:ext cx="538743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rgbClr val="FF0000"/>
                </a:solidFill>
              </a:rPr>
              <a:t>Déšť, vodní pára, kroupa, sníh, jinovatka, rosa, led 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6791295" y="5882099"/>
            <a:ext cx="230383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rgbClr val="FF0000"/>
                </a:solidFill>
              </a:rPr>
              <a:t>V mořích a oceánech</a:t>
            </a:r>
            <a:endParaRPr lang="cs-CZ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8612840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500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2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2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4" grpId="0"/>
      <p:bldP spid="5" grpId="0"/>
      <p:bldP spid="9" grpId="0"/>
      <p:bldP spid="10" grpId="0"/>
      <p:bldP spid="11" grpId="0"/>
      <p:bldP spid="12" grpId="0"/>
      <p:bldP spid="13" grpId="0"/>
      <p:bldP spid="14" grpId="0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Poznej, co je na obrázku</a:t>
            </a:r>
            <a:endParaRPr lang="cs-CZ" dirty="0"/>
          </a:p>
        </p:txBody>
      </p:sp>
      <p:pic>
        <p:nvPicPr>
          <p:cNvPr id="10242" name="Picture 2" descr="C:\Users\Veru\AppData\Local\Microsoft\Windows\Temporary Internet Files\Content.IE5\YGQJZ4II\MP900401917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27584" y="1772816"/>
            <a:ext cx="2880320" cy="43183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43" name="Picture 3" descr="C:\Users\Veru\AppData\Local\Microsoft\Windows\Temporary Internet Files\Content.IE5\7FH084KO\MP900400492[1].jpg"/>
          <p:cNvPicPr>
            <a:picLocks noGrp="1" noChangeAspect="1" noChangeArrowheads="1"/>
          </p:cNvPicPr>
          <p:nvPr>
            <p:ph idx="1"/>
          </p:nvPr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95936" y="2826926"/>
            <a:ext cx="4866602" cy="324313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971600" y="2490786"/>
            <a:ext cx="259228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solidFill>
                  <a:schemeClr val="bg1"/>
                </a:solidFill>
              </a:rPr>
              <a:t>PŘEHRADA</a:t>
            </a:r>
            <a:endParaRPr lang="cs-CZ" sz="3200" dirty="0">
              <a:solidFill>
                <a:schemeClr val="bg1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5076056" y="4725144"/>
            <a:ext cx="216024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solidFill>
                  <a:schemeClr val="bg1"/>
                </a:solidFill>
              </a:rPr>
              <a:t>LEDOVEC</a:t>
            </a:r>
            <a:endParaRPr lang="cs-CZ" sz="3200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80721674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024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1024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2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Poznej, co je na obrázku</a:t>
            </a:r>
            <a:endParaRPr lang="cs-CZ" dirty="0"/>
          </a:p>
        </p:txBody>
      </p:sp>
      <p:pic>
        <p:nvPicPr>
          <p:cNvPr id="11266" name="Picture 2" descr="C:\Users\Veru\AppData\Local\Microsoft\Windows\Temporary Internet Files\Content.IE5\YGQJZ4II\MP900425336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560" y="2204864"/>
            <a:ext cx="4716016" cy="315752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1268" name="Picture 4" descr="C:\Users\Veru\AppData\Local\Microsoft\Windows\Temporary Internet Files\Content.IE5\YGQJZ4II\MP900442490[1]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80112" y="1772816"/>
            <a:ext cx="2927349" cy="44039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1777278" y="3429400"/>
            <a:ext cx="230425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200" dirty="0" smtClean="0">
                <a:solidFill>
                  <a:srgbClr val="FF0000"/>
                </a:solidFill>
              </a:rPr>
              <a:t>LED</a:t>
            </a:r>
            <a:endParaRPr lang="cs-CZ" sz="3200" dirty="0">
              <a:solidFill>
                <a:srgbClr val="FF0000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6228184" y="3429000"/>
            <a:ext cx="151216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200" dirty="0" smtClean="0">
                <a:solidFill>
                  <a:srgbClr val="FF0000"/>
                </a:solidFill>
              </a:rPr>
              <a:t>ROSA</a:t>
            </a:r>
            <a:endParaRPr lang="cs-CZ" sz="3200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84433419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6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126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6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1126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VODA</a:t>
            </a:r>
            <a:endParaRPr lang="cs-CZ" dirty="0">
              <a:solidFill>
                <a:schemeClr val="tx2">
                  <a:lumMod val="60000"/>
                  <a:lumOff val="40000"/>
                </a:schemeClr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502109" y="1716777"/>
            <a:ext cx="4827412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/>
              <a:t>Většina povrchu Země je pokryta </a:t>
            </a:r>
            <a:r>
              <a:rPr lang="cs-CZ" sz="2000" dirty="0" smtClean="0"/>
              <a:t>vodou.</a:t>
            </a:r>
            <a:endParaRPr lang="cs-CZ" sz="20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570987" y="2540365"/>
            <a:ext cx="5253811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 smtClean="0"/>
              <a:t>Nejvíce vody je v mořích a oceánech (slaná). </a:t>
            </a:r>
            <a:endParaRPr lang="cs-CZ" sz="20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519060" y="2116887"/>
            <a:ext cx="5735737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 smtClean="0"/>
              <a:t>Podle obsahu soli ji dělíme na </a:t>
            </a:r>
            <a:r>
              <a:rPr lang="cs-CZ" sz="2000" b="1" dirty="0" smtClean="0">
                <a:solidFill>
                  <a:schemeClr val="accent2">
                    <a:lumMod val="75000"/>
                  </a:schemeClr>
                </a:solidFill>
              </a:rPr>
              <a:t>slanou</a:t>
            </a:r>
            <a:r>
              <a:rPr lang="cs-CZ" sz="2000" dirty="0" smtClean="0">
                <a:solidFill>
                  <a:schemeClr val="accent2">
                    <a:lumMod val="75000"/>
                  </a:schemeClr>
                </a:solidFill>
              </a:rPr>
              <a:t> </a:t>
            </a:r>
            <a:r>
              <a:rPr lang="cs-CZ" sz="2000" dirty="0" smtClean="0"/>
              <a:t>a </a:t>
            </a:r>
            <a:r>
              <a:rPr lang="cs-CZ" sz="2000" b="1" dirty="0" smtClean="0">
                <a:solidFill>
                  <a:schemeClr val="accent6">
                    <a:lumMod val="75000"/>
                  </a:schemeClr>
                </a:solidFill>
              </a:rPr>
              <a:t>sladkou</a:t>
            </a:r>
            <a:r>
              <a:rPr lang="cs-CZ" sz="2000" dirty="0" smtClean="0">
                <a:solidFill>
                  <a:schemeClr val="accent6">
                    <a:lumMod val="60000"/>
                    <a:lumOff val="40000"/>
                  </a:schemeClr>
                </a:solidFill>
              </a:rPr>
              <a:t>.</a:t>
            </a:r>
            <a:r>
              <a:rPr lang="cs-CZ" sz="2000" dirty="0" smtClean="0"/>
              <a:t> </a:t>
            </a:r>
            <a:endParaRPr lang="cs-CZ" sz="20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899592" y="3560765"/>
            <a:ext cx="2204450" cy="249299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>
                <a:solidFill>
                  <a:schemeClr val="accent6">
                    <a:lumMod val="75000"/>
                  </a:schemeClr>
                </a:solidFill>
              </a:rPr>
              <a:t>SLADKÁ</a:t>
            </a:r>
          </a:p>
          <a:p>
            <a:pPr algn="ctr"/>
            <a:r>
              <a:rPr lang="cs-CZ" sz="2000" dirty="0" smtClean="0"/>
              <a:t>přehrady</a:t>
            </a:r>
          </a:p>
          <a:p>
            <a:pPr algn="ctr"/>
            <a:r>
              <a:rPr lang="cs-CZ" sz="2000" dirty="0" smtClean="0"/>
              <a:t>rybníky</a:t>
            </a:r>
          </a:p>
          <a:p>
            <a:pPr algn="ctr"/>
            <a:r>
              <a:rPr lang="cs-CZ" sz="2000" dirty="0" smtClean="0"/>
              <a:t>jezera</a:t>
            </a:r>
          </a:p>
          <a:p>
            <a:pPr algn="ctr"/>
            <a:r>
              <a:rPr lang="cs-CZ" sz="2000" dirty="0" smtClean="0"/>
              <a:t>potoky</a:t>
            </a:r>
          </a:p>
          <a:p>
            <a:pPr algn="ctr"/>
            <a:r>
              <a:rPr lang="cs-CZ" sz="2000" dirty="0" smtClean="0"/>
              <a:t>řeky</a:t>
            </a:r>
          </a:p>
          <a:p>
            <a:pPr algn="ctr"/>
            <a:r>
              <a:rPr lang="cs-CZ" sz="2000" dirty="0" smtClean="0"/>
              <a:t>ledovce</a:t>
            </a:r>
            <a:endParaRPr lang="cs-CZ" sz="20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3561986" y="3581496"/>
            <a:ext cx="1850186" cy="126188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>
                <a:solidFill>
                  <a:schemeClr val="bg2">
                    <a:lumMod val="75000"/>
                  </a:schemeClr>
                </a:solidFill>
              </a:rPr>
              <a:t>SLANÁ</a:t>
            </a:r>
          </a:p>
          <a:p>
            <a:pPr algn="ctr"/>
            <a:r>
              <a:rPr lang="cs-CZ" sz="2000" dirty="0" smtClean="0"/>
              <a:t>moře</a:t>
            </a:r>
          </a:p>
          <a:p>
            <a:pPr algn="ctr"/>
            <a:r>
              <a:rPr lang="cs-CZ" sz="2000" dirty="0" smtClean="0"/>
              <a:t>oceány</a:t>
            </a:r>
            <a:endParaRPr lang="cs-CZ" sz="20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603684" y="2969560"/>
            <a:ext cx="4155753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 smtClean="0"/>
              <a:t>Nejvíce sladké vody je v ledovcích.</a:t>
            </a:r>
            <a:endParaRPr lang="cs-CZ" sz="20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323528" y="332656"/>
            <a:ext cx="81624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Zápis:</a:t>
            </a:r>
            <a:endParaRPr lang="cs-CZ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2889040" y="6097121"/>
            <a:ext cx="538743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>
                <a:solidFill>
                  <a:schemeClr val="tx2"/>
                </a:solidFill>
              </a:rPr>
              <a:t>d</a:t>
            </a:r>
            <a:r>
              <a:rPr lang="cs-CZ" dirty="0" smtClean="0">
                <a:solidFill>
                  <a:schemeClr val="tx2"/>
                </a:solidFill>
              </a:rPr>
              <a:t>éšť, vodní pára, kroupa, sníh, jinovatka, rosa, led </a:t>
            </a:r>
            <a:endParaRPr lang="cs-CZ" dirty="0">
              <a:solidFill>
                <a:schemeClr val="tx2"/>
              </a:solidFill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459900" y="6091496"/>
            <a:ext cx="2486578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u="sng" dirty="0" smtClean="0">
                <a:solidFill>
                  <a:schemeClr val="accent1">
                    <a:lumMod val="75000"/>
                  </a:schemeClr>
                </a:solidFill>
              </a:rPr>
              <a:t>Další podoby vody:</a:t>
            </a:r>
            <a:endParaRPr lang="cs-CZ" sz="2000" b="1" u="sng" dirty="0">
              <a:solidFill>
                <a:schemeClr val="accent1">
                  <a:lumMod val="7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07862448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Použitý materiál a literatura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/>
              <a:t>Použity obrázky z galerie programu MICROSOFT POWER POINT 2010 [cit. </a:t>
            </a:r>
            <a:r>
              <a:rPr lang="cs-CZ" dirty="0" smtClean="0"/>
              <a:t>2012-1-5]. </a:t>
            </a:r>
            <a:endParaRPr lang="cs-CZ" dirty="0"/>
          </a:p>
          <a:p>
            <a:r>
              <a:rPr lang="cs-CZ" dirty="0"/>
              <a:t>Použity obrázky z vlastního archivu autora</a:t>
            </a:r>
          </a:p>
          <a:p>
            <a:endParaRPr lang="cs-CZ" dirty="0"/>
          </a:p>
          <a:p>
            <a:r>
              <a:rPr lang="cs-CZ" dirty="0"/>
              <a:t>LITERATURA:</a:t>
            </a:r>
          </a:p>
          <a:p>
            <a:r>
              <a:rPr lang="cs-CZ" dirty="0"/>
              <a:t>ŠTIKOVÁ, Věra. </a:t>
            </a:r>
            <a:r>
              <a:rPr lang="cs-CZ" i="1" dirty="0"/>
              <a:t>Já a můj svět prvouka pro 3.ročník</a:t>
            </a:r>
            <a:r>
              <a:rPr lang="cs-CZ" dirty="0"/>
              <a:t>. Brno: NOVÁ ŠKOLA, s.r.o., 2011, ISBN 978-80-7289-266-2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917582601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Exekutivní">
  <a:themeElements>
    <a:clrScheme name="Aerodynamika">
      <a:dk1>
        <a:sysClr val="windowText" lastClr="000000"/>
      </a:dk1>
      <a:lt1>
        <a:sysClr val="window" lastClr="FFFFFF"/>
      </a:lt1>
      <a:dk2>
        <a:srgbClr val="212745"/>
      </a:dk2>
      <a:lt2>
        <a:srgbClr val="B4DCFA"/>
      </a:lt2>
      <a:accent1>
        <a:srgbClr val="4E67C8"/>
      </a:accent1>
      <a:accent2>
        <a:srgbClr val="5ECCF3"/>
      </a:accent2>
      <a:accent3>
        <a:srgbClr val="A7EA52"/>
      </a:accent3>
      <a:accent4>
        <a:srgbClr val="5DCEAF"/>
      </a:accent4>
      <a:accent5>
        <a:srgbClr val="FF8021"/>
      </a:accent5>
      <a:accent6>
        <a:srgbClr val="F14124"/>
      </a:accent6>
      <a:hlink>
        <a:srgbClr val="56C7AA"/>
      </a:hlink>
      <a:folHlink>
        <a:srgbClr val="59A8D1"/>
      </a:folHlink>
    </a:clrScheme>
    <a:fontScheme name="Exekutivní">
      <a:majorFont>
        <a:latin typeface="Century Gothic"/>
        <a:ea typeface=""/>
        <a:cs typeface=""/>
        <a:font script="Jpan" typeface="HGｺﾞｼｯｸM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Palatino Linotype"/>
        <a:ea typeface=""/>
        <a:cs typeface=""/>
        <a:font script="Jpan" typeface="HGS明朝E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Cesta">
      <a:fillStyleLst>
        <a:solidFill>
          <a:schemeClr val="phClr"/>
        </a:solidFill>
        <a:gradFill rotWithShape="1">
          <a:gsLst>
            <a:gs pos="0">
              <a:schemeClr val="phClr">
                <a:tint val="30000"/>
                <a:satMod val="250000"/>
              </a:schemeClr>
            </a:gs>
            <a:gs pos="72000">
              <a:schemeClr val="phClr">
                <a:tint val="75000"/>
                <a:satMod val="210000"/>
              </a:schemeClr>
            </a:gs>
            <a:gs pos="100000">
              <a:schemeClr val="phClr">
                <a:tint val="85000"/>
                <a:satMod val="21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5000"/>
                <a:shade val="85000"/>
                <a:satMod val="230000"/>
              </a:schemeClr>
            </a:gs>
            <a:gs pos="25000">
              <a:schemeClr val="phClr">
                <a:tint val="90000"/>
                <a:shade val="70000"/>
                <a:satMod val="220000"/>
              </a:schemeClr>
            </a:gs>
            <a:gs pos="50000">
              <a:schemeClr val="phClr">
                <a:tint val="90000"/>
                <a:shade val="58000"/>
                <a:satMod val="225000"/>
              </a:schemeClr>
            </a:gs>
            <a:gs pos="65000">
              <a:schemeClr val="phClr">
                <a:tint val="90000"/>
                <a:shade val="58000"/>
                <a:satMod val="225000"/>
              </a:schemeClr>
            </a:gs>
            <a:gs pos="80000">
              <a:schemeClr val="phClr">
                <a:tint val="90000"/>
                <a:shade val="69000"/>
                <a:satMod val="220000"/>
              </a:schemeClr>
            </a:gs>
            <a:gs pos="100000">
              <a:schemeClr val="phClr">
                <a:tint val="77000"/>
                <a:shade val="80000"/>
                <a:satMod val="230000"/>
              </a:schemeClr>
            </a:gs>
          </a:gsLst>
          <a:lin ang="5400000" scaled="1"/>
        </a:gradFill>
      </a:fillStyleLst>
      <a:lnStyleLst>
        <a:ln w="100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0"/>
            </a:lightRig>
          </a:scene3d>
          <a:sp3d prstMaterial="metal">
            <a:bevelT w="10000" h="10000"/>
          </a:sp3d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bliqueTopLeft" fov="600000">
              <a:rot lat="0" lon="0" rev="0"/>
            </a:camera>
            <a:lightRig rig="balanced" dir="t">
              <a:rot lat="0" lon="0" rev="19200000"/>
            </a:lightRig>
          </a:scene3d>
          <a:sp3d contourW="12700" prstMaterial="matte">
            <a:bevelT w="60000" h="50800"/>
            <a:contourClr>
              <a:schemeClr val="phClr">
                <a:shade val="60000"/>
                <a:satMod val="11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50000">
              <a:schemeClr val="phClr">
                <a:tint val="80000"/>
                <a:satMod val="250000"/>
              </a:schemeClr>
            </a:gs>
            <a:gs pos="76000">
              <a:schemeClr val="phClr">
                <a:tint val="90000"/>
                <a:shade val="90000"/>
                <a:satMod val="200000"/>
              </a:schemeClr>
            </a:gs>
            <a:gs pos="92000">
              <a:schemeClr val="phClr">
                <a:tint val="90000"/>
                <a:shade val="70000"/>
                <a:satMod val="250000"/>
              </a:schemeClr>
            </a:gs>
          </a:gsLst>
          <a:path path="circle">
            <a:fillToRect l="50000" t="50000" r="50000" b="50000"/>
          </a:path>
        </a:gradFill>
        <a:blipFill>
          <a:blip xmlns:r="http://schemas.openxmlformats.org/officeDocument/2006/relationships" r:embed="rId1">
            <a:duotone>
              <a:schemeClr val="phClr">
                <a:tint val="95000"/>
              </a:schemeClr>
              <a:schemeClr val="phClr">
                <a:shade val="9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Executive</Template>
  <TotalTime>352</TotalTime>
  <Words>444</Words>
  <Application>Microsoft Office PowerPoint</Application>
  <PresentationFormat>Předvádění na obrazovce (4:3)</PresentationFormat>
  <Paragraphs>127</Paragraphs>
  <Slides>18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18</vt:i4>
      </vt:variant>
    </vt:vector>
  </HeadingPairs>
  <TitlesOfParts>
    <vt:vector size="19" baseType="lpstr">
      <vt:lpstr>Exekutivní</vt:lpstr>
      <vt:lpstr>Prezentace aplikace PowerPoint</vt:lpstr>
      <vt:lpstr>Podmínky života na Zemi</vt:lpstr>
      <vt:lpstr>Prezentace aplikace PowerPoint</vt:lpstr>
      <vt:lpstr>Proč voda?</vt:lpstr>
      <vt:lpstr>Kde se vyskytuje?</vt:lpstr>
      <vt:lpstr>Moře a oceány</vt:lpstr>
      <vt:lpstr>Ledovce</vt:lpstr>
      <vt:lpstr>Řeky, potoky</vt:lpstr>
      <vt:lpstr>Rybníky</vt:lpstr>
      <vt:lpstr>Přehrady</vt:lpstr>
      <vt:lpstr>Jezera</vt:lpstr>
      <vt:lpstr>Voda má různé další podoby.</vt:lpstr>
      <vt:lpstr>Voda má různé další podoby.</vt:lpstr>
      <vt:lpstr>Opakování</vt:lpstr>
      <vt:lpstr>Poznej, co je na obrázku</vt:lpstr>
      <vt:lpstr>Poznej, co je na obrázku</vt:lpstr>
      <vt:lpstr>VODA</vt:lpstr>
      <vt:lpstr>Použitý materiál a literatura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Podmínky života na Zemi</dc:title>
  <dc:creator>Veru</dc:creator>
  <cp:lastModifiedBy>Veronika Gábelová</cp:lastModifiedBy>
  <cp:revision>30</cp:revision>
  <dcterms:created xsi:type="dcterms:W3CDTF">2012-07-19T12:23:25Z</dcterms:created>
  <dcterms:modified xsi:type="dcterms:W3CDTF">2013-03-05T11:55:35Z</dcterms:modified>
</cp:coreProperties>
</file>