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56" r:id="rId3"/>
    <p:sldId id="257" r:id="rId4"/>
    <p:sldId id="258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0" r:id="rId15"/>
    <p:sldId id="27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>
        <p:scale>
          <a:sx n="90" d="100"/>
          <a:sy n="90" d="100"/>
        </p:scale>
        <p:origin x="-73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948868-86A1-4C50-A01E-810FDD5D54F9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6A7EA3-CCAD-4809-BF2C-CD6D6BF7A0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948868-86A1-4C50-A01E-810FDD5D54F9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6A7EA3-CCAD-4809-BF2C-CD6D6BF7A0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948868-86A1-4C50-A01E-810FDD5D54F9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6A7EA3-CCAD-4809-BF2C-CD6D6BF7A0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948868-86A1-4C50-A01E-810FDD5D54F9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6A7EA3-CCAD-4809-BF2C-CD6D6BF7A0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948868-86A1-4C50-A01E-810FDD5D54F9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6A7EA3-CCAD-4809-BF2C-CD6D6BF7A0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948868-86A1-4C50-A01E-810FDD5D54F9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6A7EA3-CCAD-4809-BF2C-CD6D6BF7A0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948868-86A1-4C50-A01E-810FDD5D54F9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6A7EA3-CCAD-4809-BF2C-CD6D6BF7A0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948868-86A1-4C50-A01E-810FDD5D54F9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6A7EA3-CCAD-4809-BF2C-CD6D6BF7A0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948868-86A1-4C50-A01E-810FDD5D54F9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6A7EA3-CCAD-4809-BF2C-CD6D6BF7A0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948868-86A1-4C50-A01E-810FDD5D54F9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6A7EA3-CCAD-4809-BF2C-CD6D6BF7A0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948868-86A1-4C50-A01E-810FDD5D54F9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6A7EA3-CCAD-4809-BF2C-CD6D6BF7A0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4D948868-86A1-4C50-A01E-810FDD5D54F9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6F6A7EA3-CCAD-4809-BF2C-CD6D6BF7A0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457200" y="274638"/>
            <a:ext cx="8229600" cy="1930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pPr algn="l">
              <a:lnSpc>
                <a:spcPct val="100000"/>
              </a:lnSpc>
            </a:pPr>
            <a:r>
              <a:rPr lang="cs-CZ" sz="1200" dirty="0" smtClean="0">
                <a:solidFill>
                  <a:schemeClr val="tx1"/>
                </a:solidFill>
              </a:rPr>
              <a:t>		</a:t>
            </a:r>
            <a:br>
              <a:rPr lang="cs-CZ" sz="1200" dirty="0" smtClean="0">
                <a:solidFill>
                  <a:schemeClr val="tx1"/>
                </a:solidFill>
              </a:rPr>
            </a:br>
            <a:r>
              <a:rPr lang="cs-CZ" sz="1200" dirty="0" smtClean="0">
                <a:solidFill>
                  <a:schemeClr val="tx1"/>
                </a:solidFill>
              </a:rPr>
              <a:t>		Základní škola Ústí nad Labem, Anežky České 702/17, příspěvková organizace</a:t>
            </a:r>
            <a:br>
              <a:rPr lang="cs-CZ" sz="1200" dirty="0" smtClean="0">
                <a:solidFill>
                  <a:schemeClr val="tx1"/>
                </a:solidFill>
              </a:rPr>
            </a:br>
            <a:r>
              <a:rPr lang="cs-CZ" sz="1200" dirty="0" smtClean="0">
                <a:solidFill>
                  <a:schemeClr val="tx1"/>
                </a:solidFill>
              </a:rPr>
              <a:t> </a:t>
            </a:r>
            <a:br>
              <a:rPr lang="cs-CZ" sz="1200" dirty="0" smtClean="0">
                <a:solidFill>
                  <a:schemeClr val="tx1"/>
                </a:solidFill>
              </a:rPr>
            </a:br>
            <a:r>
              <a:rPr lang="cs-CZ" sz="1200" dirty="0" smtClean="0">
                <a:solidFill>
                  <a:schemeClr val="tx1"/>
                </a:solidFill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>
                <a:solidFill>
                  <a:schemeClr val="tx1"/>
                </a:solidFill>
              </a:rPr>
              <a:t>			</a:t>
            </a:r>
            <a:br>
              <a:rPr lang="cs-CZ" sz="1200" dirty="0" smtClean="0">
                <a:solidFill>
                  <a:schemeClr val="tx1"/>
                </a:solidFill>
              </a:rPr>
            </a:br>
            <a:r>
              <a:rPr lang="cs-CZ" sz="1200" dirty="0" smtClean="0">
                <a:solidFill>
                  <a:schemeClr val="tx1"/>
                </a:solidFill>
                <a:cs typeface="Calibri" pitchFamily="34" charset="0"/>
              </a:rPr>
              <a:t>Název projektu: „Učíme lépe a moderněji“ </a:t>
            </a:r>
          </a:p>
          <a:p>
            <a:pPr algn="l">
              <a:lnSpc>
                <a:spcPct val="100000"/>
              </a:lnSpc>
            </a:pPr>
            <a:r>
              <a:rPr lang="cs-CZ" sz="1200" dirty="0" smtClean="0">
                <a:solidFill>
                  <a:schemeClr val="tx1"/>
                </a:solidFill>
                <a:cs typeface="Calibri" pitchFamily="34" charset="0"/>
              </a:rPr>
              <a:t>OP VK 1.4 </a:t>
            </a:r>
            <a:r>
              <a:rPr lang="cs-CZ" sz="1200" dirty="0" smtClean="0">
                <a:solidFill>
                  <a:schemeClr val="tx1"/>
                </a:solidFill>
              </a:rPr>
              <a:t/>
            </a:r>
            <a:br>
              <a:rPr lang="cs-CZ" sz="1200" dirty="0" smtClean="0">
                <a:solidFill>
                  <a:schemeClr val="tx1"/>
                </a:solidFill>
              </a:rPr>
            </a:br>
            <a:r>
              <a:rPr lang="cs-CZ" sz="1200" dirty="0" smtClean="0">
                <a:solidFill>
                  <a:schemeClr val="tx1"/>
                </a:solidFill>
              </a:rPr>
              <a:t>		               </a:t>
            </a:r>
            <a:r>
              <a:rPr lang="cs-CZ" sz="3600" dirty="0" smtClean="0">
                <a:solidFill>
                  <a:schemeClr val="tx1"/>
                </a:solidFill>
              </a:rPr>
              <a:t>Výukový materiál</a:t>
            </a:r>
          </a:p>
        </p:txBody>
      </p:sp>
      <p:sp>
        <p:nvSpPr>
          <p:cNvPr id="5" name="Zástupný symbol pro obsah 4"/>
          <p:cNvSpPr txBox="1">
            <a:spLocks/>
          </p:cNvSpPr>
          <p:nvPr/>
        </p:nvSpPr>
        <p:spPr>
          <a:xfrm>
            <a:off x="457200" y="2349500"/>
            <a:ext cx="8229600" cy="3959225"/>
          </a:xfrm>
          <a:prstGeom prst="rect">
            <a:avLst/>
          </a:prstGeom>
        </p:spPr>
        <p:txBody>
          <a:bodyPr vert="horz" lIns="91440" tIns="45720" rIns="91440" bIns="45720" rtlCol="0">
            <a:normAutofit fontScale="5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Název </a:t>
            </a:r>
            <a:r>
              <a:rPr lang="cs-CZ" sz="1700" dirty="0" err="1" smtClean="0">
                <a:solidFill>
                  <a:schemeClr val="tx1"/>
                </a:solidFill>
              </a:rPr>
              <a:t>DUMu</a:t>
            </a:r>
            <a:r>
              <a:rPr lang="cs-CZ" sz="1700" dirty="0" smtClean="0">
                <a:solidFill>
                  <a:schemeClr val="tx1"/>
                </a:solidFill>
              </a:rPr>
              <a:t>: </a:t>
            </a:r>
            <a:r>
              <a:rPr lang="cs-CZ" sz="1700" dirty="0" smtClean="0">
                <a:solidFill>
                  <a:schemeClr val="tx1"/>
                </a:solidFill>
              </a:rPr>
              <a:t>VY_32_INOVACE_10_19_Voda - opakování</a:t>
            </a:r>
          </a:p>
          <a:p>
            <a:pPr>
              <a:buFont typeface="Arial" pitchFamily="34" charset="0"/>
              <a:buNone/>
              <a:defRPr/>
            </a:pPr>
            <a:endParaRPr lang="cs-CZ" sz="17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Číslo skupiny:  3 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Autor: Mgr. Veronika </a:t>
            </a:r>
            <a:r>
              <a:rPr lang="cs-CZ" sz="1700" dirty="0" err="1" smtClean="0">
                <a:solidFill>
                  <a:schemeClr val="tx1"/>
                </a:solidFill>
              </a:rPr>
              <a:t>Gábelová</a:t>
            </a:r>
            <a:endParaRPr lang="cs-CZ" sz="17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Vzdělávací obor/Předmět/Téma: Člověk a jeho svět/Prvouka/Rozmanitost přírody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Druh učebního materiálu: prezentace</a:t>
            </a:r>
          </a:p>
          <a:p>
            <a:pPr>
              <a:buFont typeface="Arial" pitchFamily="34" charset="0"/>
              <a:buNone/>
              <a:defRPr/>
            </a:pPr>
            <a:endParaRPr lang="cs-CZ" sz="17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Metodický list:		ne	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 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Anotace: Prezentace </a:t>
            </a:r>
            <a:r>
              <a:rPr lang="cs-CZ" sz="1700" dirty="0">
                <a:solidFill>
                  <a:schemeClr val="tx1"/>
                </a:solidFill>
              </a:rPr>
              <a:t> </a:t>
            </a:r>
            <a:r>
              <a:rPr lang="cs-CZ" sz="1700" dirty="0" smtClean="0">
                <a:solidFill>
                  <a:schemeClr val="tx1"/>
                </a:solidFill>
              </a:rPr>
              <a:t>je určena k opakování znalostí o vodě. Podoby vody, výskyt vody a její koloběh.		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Ověřeno ve třídě: III.C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Datum ověření: 14.1.2013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endParaRPr lang="cs-CZ" sz="14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endParaRPr lang="cs-CZ" sz="14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práva duševního vlastnictví (např. práva k obchodní firmě, autorská práva k software, k filmovým, hudebníma fotografickým dílům nebo práva k ochranným známkám)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dle zákona 121/2000 Sb. (autorský zákon). Nesu veškerou právní odpovědnost za obsah a původ svého díla. Prohlašuji dále, že výše uvedený materiál jsem ověřil(a) 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ve výuce a provedl(a) o tom zápis do TK.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zveřejňováno, používáno, upravováno a uchováváno.</a:t>
            </a:r>
          </a:p>
          <a:p>
            <a:pPr>
              <a:buFont typeface="Arial" pitchFamily="34" charset="0"/>
              <a:buNone/>
              <a:defRPr/>
            </a:pPr>
            <a:endParaRPr lang="cs-CZ" sz="17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endParaRPr lang="cs-CZ" sz="14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400" dirty="0" smtClean="0">
                <a:solidFill>
                  <a:schemeClr val="tx1"/>
                </a:solidFill>
              </a:rPr>
              <a:t>Datum:	14.1.2013		Podpis: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200" dirty="0" smtClean="0">
                <a:solidFill>
                  <a:schemeClr val="tx1"/>
                </a:solidFill>
              </a:rPr>
              <a:t> </a:t>
            </a:r>
          </a:p>
          <a:p>
            <a:pPr>
              <a:buFont typeface="Arial" pitchFamily="34" charset="0"/>
              <a:buNone/>
              <a:defRPr/>
            </a:pPr>
            <a:endParaRPr lang="cs-CZ" sz="1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95741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Základní podmínky života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Voda - 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0543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Urči, zda je věta správně.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>
                <a:solidFill>
                  <a:schemeClr val="bg1">
                    <a:lumMod val="50000"/>
                  </a:schemeClr>
                </a:solidFill>
              </a:rPr>
              <a:t>Rostliny, živočichové a lidé </a:t>
            </a:r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nepotřebují </a:t>
            </a:r>
            <a:r>
              <a:rPr lang="cs-CZ" sz="2800" dirty="0">
                <a:solidFill>
                  <a:schemeClr val="bg1">
                    <a:lumMod val="50000"/>
                  </a:schemeClr>
                </a:solidFill>
              </a:rPr>
              <a:t>přijímat vodu</a:t>
            </a:r>
          </a:p>
          <a:p>
            <a:pPr marL="82296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Ne</a:t>
            </a:r>
          </a:p>
          <a:p>
            <a:r>
              <a:rPr lang="cs-CZ" sz="2800" dirty="0">
                <a:solidFill>
                  <a:schemeClr val="bg1">
                    <a:lumMod val="50000"/>
                  </a:schemeClr>
                </a:solidFill>
              </a:rPr>
              <a:t>Lidské tělo je tvořeno ze </a:t>
            </a:r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90% </a:t>
            </a:r>
            <a:r>
              <a:rPr lang="cs-CZ" sz="2800" dirty="0">
                <a:solidFill>
                  <a:schemeClr val="bg1">
                    <a:lumMod val="50000"/>
                  </a:schemeClr>
                </a:solidFill>
              </a:rPr>
              <a:t>vodou a rostliny až </a:t>
            </a:r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70%</a:t>
            </a:r>
          </a:p>
          <a:p>
            <a:pPr marL="82296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Ne</a:t>
            </a:r>
          </a:p>
          <a:p>
            <a:r>
              <a:rPr lang="cs-CZ" sz="2800" dirty="0">
                <a:solidFill>
                  <a:schemeClr val="bg1">
                    <a:lumMod val="50000"/>
                  </a:schemeClr>
                </a:solidFill>
              </a:rPr>
              <a:t>Voda zabezpečuje vše, co se v tělech živých organismů děje – rozvod živin, odvod škodlivých </a:t>
            </a:r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látek</a:t>
            </a:r>
          </a:p>
          <a:p>
            <a:pPr marL="82296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Ano</a:t>
            </a:r>
            <a:endParaRPr lang="cs-CZ" sz="2800" dirty="0">
              <a:solidFill>
                <a:srgbClr val="FF0000"/>
              </a:solidFill>
            </a:endParaRPr>
          </a:p>
          <a:p>
            <a:pPr marL="82296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4893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 větu.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71800" y="1669450"/>
            <a:ext cx="8643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Většina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04248" y="1669450"/>
            <a:ext cx="9428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povrchu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16016" y="1669450"/>
            <a:ext cx="7328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Země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95936" y="1669450"/>
            <a:ext cx="3465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39933" y="1669450"/>
            <a:ext cx="911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pokryta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619672" y="1669450"/>
            <a:ext cx="7667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vodou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39933" y="3632898"/>
            <a:ext cx="7296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Menší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619672" y="3653017"/>
            <a:ext cx="5485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část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582381" y="3653179"/>
            <a:ext cx="9428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povrchu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76681" y="3653017"/>
            <a:ext cx="6272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tvoří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845859" y="3648596"/>
            <a:ext cx="6030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souš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608830" y="5536787"/>
            <a:ext cx="8899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Nejvíce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377362" y="5536787"/>
            <a:ext cx="6256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vody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195570" y="5515368"/>
            <a:ext cx="3465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939634" y="5517232"/>
            <a:ext cx="2856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355660" y="5517232"/>
            <a:ext cx="8483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mořích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482261" y="5515368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948264" y="5515368"/>
            <a:ext cx="10631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oceánech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2023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3.33333E-6 C -0.01354 0.01805 -0.02448 0.03125 -0.04288 0.04004 C -0.04983 0.04352 -0.06024 0.04583 -0.0658 0.04768 C -0.06771 0.04838 -0.07153 0.04953 -0.07153 0.04953 C -0.07691 0.05324 -0.08125 0.05532 -0.08715 0.05717 C -0.09896 0.06782 -0.10816 0.07176 -0.11719 0.08773 C -0.1184 0.09004 -0.12066 0.09583 -0.12292 0.09722 C -0.12552 0.09907 -0.13142 0.10092 -0.13142 0.10092 C -0.1375 0.10648 -0.13906 0.1074 -0.14149 0.09722 C -0.14722 0.09791 -0.15868 0.09907 -0.15868 0.09907 " pathEditMode="relative" ptsTypes="fffffffffA">
                                      <p:cBhvr>
                                        <p:cTn id="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0.0287 C -0.03576 0.03171 -0.07101 0.03657 -0.10712 0.03819 C -0.11615 0.04421 -0.12726 0.05394 -0.13715 0.05718 C -0.14444 0.06227 -0.14149 0.06088 -0.15 0.06296 C -0.15573 0.06435 -0.16701 0.06667 -0.16701 0.06667 C -0.1724 0.06921 -0.17726 0.07107 -0.18281 0.07245 C -0.1842 0.07431 -0.18507 0.07801 -0.18715 0.07824 C -0.20799 0.08032 -0.23941 0.07153 -0.26146 0.06875 C -0.28264 0.06991 -0.30243 0.06921 -0.32274 0.07639 C -0.33524 0.08079 -0.34531 0.09097 -0.35712 0.09722 C -0.35799 0.09861 -0.35851 0.10139 -0.3599 0.10116 C -0.36684 0.1 -0.37986 0.09352 -0.37986 0.09352 C -0.39774 0.07662 -0.40712 0.07384 -0.42708 0.06667 C -0.44375 0.06806 -0.45191 0.0581 -0.45417 0.07431 C -0.45486 0.0794 -0.45208 0.08773 -0.45573 0.08958 C -0.46649 0.09468 -0.47847 0.09074 -0.48993 0.09144 C -0.49236 0.09213 -0.49705 0.09352 -0.49705 0.09352 " pathEditMode="relative" ptsTypes="ffffffffffffffffA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3.7037E-7 C -0.00938 0.01667 -0.0309 0.02037 -0.04427 0.02708 C -0.04757 0.0287 -0.05104 0.03032 -0.05434 0.03241 C -0.05573 0.0331 -0.05712 0.03472 -0.05851 0.03542 C -0.06233 0.03727 -0.06997 0.04051 -0.06997 0.04097 C -0.08264 0.0588 -0.0684 0.04097 -0.09427 0.05417 C -0.09722 0.05579 -0.09861 0.0625 -0.10139 0.06505 C -0.11493 0.07778 -0.12604 0.07963 -0.14149 0.08171 C -0.14288 0.08264 -0.14462 0.08241 -0.14566 0.08426 C -0.15017 0.09306 -0.14479 0.09236 -0.14861 0.09236 " pathEditMode="relative" rAng="0" ptsTypes="fffffffffA">
                                      <p:cBhvr>
                                        <p:cTn id="1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517" y="4653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878 0.09236 C -0.03871 0.09051 -0.02552 0.08959 -0.01232 0.0882 C -0.00347 0.08727 0.00313 0.08588 0.01077 0.08496 C 0.01545 0.08426 0.02309 0.08334 0.02934 0.08311 C 0.0441 0.08218 0.03125 0.08311 0.03854 0.08241 " pathEditMode="relative" rAng="0" ptsTypes="ffffA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35" y="-509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3.7037E-7 C -0.01197 0.00718 -0.01892 0.01991 -0.02899 0.03565 C -0.03559 0.04583 -0.04097 0.05949 -0.04913 0.06319 C -0.06579 0.08264 -0.06493 0.07685 -0.09097 0.07685 " pathEditMode="relative" rAng="0" ptsTypes="fffA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549" y="4120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43 -3.7037E-7 C 0.00834 0.00463 0.02084 0.00463 0.03212 0.00579 C 0.05799 0.01505 0.05191 0.01065 0.1 0.01227 C 0.10764 0.01898 0.11511 0.025 0.12327 0.03056 C 0.12848 0.03449 0.13473 0.03218 0.14063 0.03264 C 0.14514 0.03426 0.14879 0.04028 0.15348 0.04097 C 0.1625 0.04329 0.17188 0.04213 0.18091 0.04306 C 0.19792 0.04583 0.21459 0.04745 0.23143 0.05139 C 0.25365 0.06366 0.27448 0.0662 0.29827 0.06782 C 0.34601 0.05926 0.34705 0.05764 0.40209 0.05972 C 0.41025 0.06181 0.41858 0.06343 0.42674 0.06574 C 0.43143 0.06736 0.44028 0.07222 0.4441 0.07222 C 0.45712 0.07222 0.47014 0.07222 0.48334 0.07222 " pathEditMode="relative" rAng="0" ptsTypes="ffffffffffffA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288" y="36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687 0.00949 C -0.05815 0.01435 -0.04236 0.00648 -0.05694 0.01898 C -0.06076 0.02222 -0.06579 0.02176 -0.06979 0.02477 C -0.07343 0.02755 -0.07621 0.03171 -0.07986 0.03426 C -0.09114 0.0419 -0.11267 0.0419 -0.12552 0.04375 C -0.13125 0.04537 -0.13715 0.0456 -0.1427 0.04769 C -0.15711 0.05278 -0.17135 0.06343 -0.18559 0.06852 C -0.23246 0.08496 -0.28697 0.08056 -0.33402 0.08195 C -0.34878 0.08519 -0.36145 0.0882 -0.3769 0.08958 C -0.39409 0.09398 -0.41197 0.0875 -0.4269 0.10093 C -0.45121 0.09931 -0.45451 0.09769 -0.4769 0.10093 C -0.48385 0.10185 -0.49131 0.10533 -0.49843 0.10671 C -0.50121 0.10857 -0.51406 0.11343 -0.51406 0.11621 " pathEditMode="relative" rAng="0" ptsTypes="ffffffffffffA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142" y="5185"/>
                                    </p:animMotion>
                                  </p:childTnLst>
                                </p:cTn>
                              </p:par>
                              <p:par>
                                <p:cTn id="21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5.18519E-6 C 0.00989 0.02038 -0.00486 -0.00833 0.00712 0.00973 C 0.0092 0.01274 0.01337 0.02223 0.01562 0.02686 C 0.01857 0.03264 0.0243 0.04399 0.0243 0.04399 C 0.02639 0.05556 0.03316 0.0632 0.03993 0.07061 C 0.04462 0.0757 0.04687 0.08126 0.05278 0.0838 C 0.05417 0.08519 0.05555 0.08681 0.05712 0.08774 C 0.05937 0.08889 0.06423 0.08959 0.06423 0.08959 " pathEditMode="relative" ptsTypes="fffffffA">
                                      <p:cBhvr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3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5.18519E-6 C -0.00399 0.01667 -0.01475 0.02246 -0.0243 0.03241 C -0.02639 0.0345 -0.02778 0.03797 -0.03003 0.04005 C -0.03212 0.0419 -0.03489 0.04237 -0.03715 0.04399 C -0.04618 0.05001 -0.05451 0.05556 -0.06423 0.05926 C -0.07274 0.06644 -0.08021 0.0801 -0.08854 0.08589 C -0.11111 0.10186 -0.09548 0.08172 -0.10139 0.08959 " pathEditMode="relative" ptsTypes="ffffffA">
                                      <p:cBhvr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5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858 0.02454 C 0.02917 0.02917 0.03889 0.03357 0.05 0.03588 C 0.05643 0.0419 0.06389 0.04607 0.07136 0.04931 C 0.08021 0.05833 0.0908 0.06204 0.10139 0.06644 C 0.10226 0.06829 0.10278 0.07083 0.10417 0.07222 C 0.10573 0.07361 0.10799 0.07338 0.1099 0.07407 C 0.11841 0.07732 0.12535 0.08171 0.1342 0.08171 " pathEditMode="relative" rAng="0" ptsTypes="ffffffA">
                                      <p:cBhvr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781" y="2847"/>
                                    </p:animMotion>
                                  </p:childTnLst>
                                </p:cTn>
                              </p:par>
                              <p:par>
                                <p:cTn id="27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434 0.02777 C -0.00486 0.03796 -0.00504 0.04814 -0.00573 0.05833 C -0.00591 0.06041 -0.00608 0.06273 -0.00712 0.06412 C -0.01875 0.07824 -0.02674 0.08402 -0.0415 0.0868 C -0.04341 0.08773 -0.04809 0.09027 -0.05 0.09074 C -0.05278 0.09143 -0.05851 0.09259 -0.05851 0.09259 " pathEditMode="relative" ptsTypes="fffffA">
                                      <p:cBhvr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35 7.40741E-7 C -0.0257 0.01273 -0.04826 0.04213 -0.07604 0.04375 C -0.09653 0.04491 -0.11701 0.04514 -0.1375 0.04583 C -0.15347 0.0493 -0.16997 0.04954 -0.18611 0.05139 C -0.19219 0.05347 -0.19896 0.05347 -0.20469 0.05718 C -0.21146 0.06157 -0.21875 0.06574 -0.22604 0.06852 C -0.23681 0.07245 -0.24809 0.07315 -0.25903 0.0743 C -0.26354 0.07523 -0.27309 0.08009 -0.27743 0.08009 " pathEditMode="relative" ptsTypes="fffffffA">
                                      <p:cBhvr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3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86 7.40741E-7 C 0.00746 0.00162 0.01423 0.00185 0.02083 0.00393 C 0.02257 0.0044 0.02361 0.00671 0.02517 0.00764 C 0.02795 0.00926 0.03368 0.01134 0.03368 0.01134 C 0.03593 0.01435 0.03941 0.02106 0.04218 0.02292 C 0.04531 0.025 0.04895 0.02523 0.05225 0.02662 C 0.05503 0.03055 0.0625 0.03634 0.06649 0.03819 C 0.06944 0.03958 0.07222 0.04074 0.07517 0.0419 C 0.07656 0.04259 0.07934 0.04375 0.07934 0.04375 C 0.08732 0.05116 0.09722 0.05694 0.10659 0.06088 C 0.10798 0.06227 0.1092 0.06389 0.11076 0.06481 C 0.11215 0.06574 0.11388 0.06551 0.1151 0.06667 C 0.12482 0.07454 0.10989 0.06713 0.12222 0.07245 C 0.12326 0.07361 0.1243 0.07477 0.12517 0.07616 C 0.12621 0.07801 0.12673 0.08032 0.12795 0.08194 C 0.12916 0.08356 0.1309 0.08426 0.13229 0.08565 C 0.13645 0.09005 0.13333 0.08958 0.13645 0.08958 " pathEditMode="relative" ptsTypes="ffffffffffffffffA">
                                      <p:cBhvr>
                                        <p:cTn id="3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5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5.92593E-6 C -0.00694 0.01388 -0.01372 0.01435 -0.02569 0.01712 C -0.03038 0.01828 -0.03993 0.02083 -0.03993 0.02083 C -0.05399 0.0287 -0.06753 0.03194 -0.08281 0.03425 C -0.0934 0.03773 -0.1033 0.03865 -0.11424 0.03981 C -0.12049 0.04212 -0.12656 0.04351 -0.13281 0.0456 C -0.13438 0.04606 -0.13576 0.04675 -0.13715 0.04745 C -0.13906 0.04861 -0.1408 0.05069 -0.14288 0.05138 C -0.14757 0.05324 -0.15243 0.05393 -0.15712 0.05509 C -0.15955 0.05578 -0.16424 0.05694 -0.16424 0.05694 C -0.17049 0.05624 -0.17656 0.05509 -0.18281 0.05509 C -0.18785 0.05509 -0.19705 0.06087 -0.19705 0.06087 C -0.20573 0.07175 -0.19705 0.06273 -0.22274 0.06273 C -0.2276 0.06273 -0.23229 0.06388 -0.23715 0.06458 C -0.24549 0.06874 -0.25122 0.07708 -0.2599 0.07986 C -0.2651 0.08425 -0.26927 0.08865 -0.27431 0.09328 C -0.29392 0.09143 -0.29288 0.09976 -0.29288 0.08749 " pathEditMode="relative" ptsTypes="ffffffffffffffffA">
                                      <p:cBhvr>
                                        <p:cTn id="3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7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4.44444E-6 C -0.00104 0.00439 -0.00122 0.00902 -0.00278 0.01319 C -0.00764 0.02638 -0.01736 0.03842 -0.0257 0.04745 C -0.03073 0.05277 -0.03334 0.06111 -0.03854 0.06666 C -0.04167 0.07013 -0.04531 0.07291 -0.04861 0.07615 C -0.05295 0.08032 -0.05452 0.08703 -0.05851 0.09143 C -0.0599 0.09282 -0.06129 0.09421 -0.06285 0.09513 C -0.06459 0.09606 -0.06858 0.09699 -0.06858 0.09699 " pathEditMode="relative" ptsTypes="fffffffA">
                                      <p:cBhvr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9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2.59259E-6 C 0.01129 0.00995 0.00122 0.00231 0.02847 0.00578 C 0.0375 0.00694 0.04549 0.01296 0.05417 0.01528 C 0.06684 0.01875 0.08004 0.01898 0.09288 0.02083 C 0.10382 0.02407 0.1151 0.02199 0.12569 0.02662 C 0.13403 0.03842 0.1467 0.04074 0.15712 0.04768 C 0.16736 0.05463 0.1559 0.04884 0.16563 0.05324 C 0.17066 0.05995 0.16736 0.05671 0.17708 0.06088 C 0.17847 0.06157 0.18142 0.06273 0.18142 0.06273 C 0.19201 0.07268 0.20365 0.07453 0.21563 0.07986 C 0.22257 0.08611 0.23056 0.08657 0.23854 0.08958 C 0.25608 0.0868 0.27309 0.08958 0.29132 0.08958 " pathEditMode="relative" ptsTypes="fffffffffffA">
                                      <p:cBhvr>
                                        <p:cTn id="4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41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2.59259E-6 C 0.00364 0.00139 0.00642 0.00116 0.00851 0.00579 C 0.00937 0.00741 0.00903 0.00995 0.00989 0.01158 C 0.01094 0.01343 0.01285 0.01389 0.01423 0.01528 C 0.02031 0.02176 0.02361 0.03102 0.03142 0.03426 C 0.03646 0.03889 0.04253 0.04329 0.04844 0.04583 C 0.04948 0.04699 0.05017 0.04861 0.05139 0.04954 C 0.0526 0.05046 0.05434 0.05046 0.05555 0.05162 C 0.06094 0.05741 0.06233 0.0669 0.06562 0.07431 C 0.06719 0.07801 0.07048 0.08079 0.07274 0.0838 " pathEditMode="relative" ptsTypes="fffffffffA">
                                      <p:cBhvr>
                                        <p:cTn id="4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43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2.96296E-6 C -0.00174 0.00856 -0.00243 0.01643 -0.00729 0.02268 C -0.01007 0.03402 -0.01684 0.04305 -0.02292 0.05138 C -0.0342 0.06666 -0.02431 0.05856 -0.0316 0.06666 C -0.03524 0.07083 -0.04011 0.07708 -0.04445 0.07986 C -0.04913 0.08287 -0.04861 0.07939 -0.04861 0.08379 " pathEditMode="relative" ptsTypes="fffffA">
                                      <p:cBhvr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Poznej, co je na obrázku.</a:t>
            </a:r>
            <a:endParaRPr lang="cs-CZ" dirty="0"/>
          </a:p>
        </p:txBody>
      </p:sp>
      <p:pic>
        <p:nvPicPr>
          <p:cNvPr id="1026" name="Picture 2" descr="C:\Users\Veru\AppData\Local\Microsoft\Windows\Temporary Internet Files\Content.IE5\YD7VSWO3\MP90020169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285069"/>
            <a:ext cx="6120680" cy="4029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053859" y="2767280"/>
            <a:ext cx="296427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MOŘE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27786" y="5661248"/>
            <a:ext cx="38521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Jaká voda je v mořích?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86117" y="5658571"/>
            <a:ext cx="9877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slaná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1891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Veru\AppData\Local\Microsoft\Windows\Temporary Internet Files\Content.IE5\QM7CXKI1\MP9004012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575654"/>
            <a:ext cx="6120680" cy="4078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Poznej, co je na obrázku.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363224" y="2765233"/>
            <a:ext cx="463357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LEDOVEC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27786" y="5661248"/>
            <a:ext cx="42264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Jaká voda je v ledovcích?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86117" y="5658571"/>
            <a:ext cx="11897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sladká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1937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Veru\AppData\Local\Microsoft\Windows\Temporary Internet Files\Content.IE5\PY7554J6\MP90040210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9322" y="2520773"/>
            <a:ext cx="3914488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Veru\AppData\Local\Microsoft\Windows\Temporary Internet Files\Content.IE5\YD7VSWO3\MP90014524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916832"/>
            <a:ext cx="3657600" cy="2414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Poznej, co je na obrázku.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77617" y="2767280"/>
            <a:ext cx="645529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ŘEKA, POTOK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27786" y="5661248"/>
            <a:ext cx="37896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Jaká voda je v řekách?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86117" y="5658571"/>
            <a:ext cx="28109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s</a:t>
            </a:r>
            <a:r>
              <a:rPr lang="cs-CZ" sz="3200" dirty="0" smtClean="0">
                <a:solidFill>
                  <a:srgbClr val="FF0000"/>
                </a:solidFill>
              </a:rPr>
              <a:t>ladká a tekoucí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5004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Veru\AppData\Local\Microsoft\Windows\Temporary Internet Files\Content.IE5\PY7554J6\MP90043839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1292352"/>
            <a:ext cx="6400800" cy="4273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Poznej, co je na obrázku.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55776" y="2767280"/>
            <a:ext cx="363099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RYBNÍK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27786" y="5565648"/>
            <a:ext cx="41817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Jaká voda je v rybnících?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86117" y="5565648"/>
            <a:ext cx="11897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sladká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3" y="6162269"/>
            <a:ext cx="30069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Jak rybník vznikl?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93626" y="6162269"/>
            <a:ext cx="33014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Vytvořil ho člověk.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6032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3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Veru\AppData\Local\Microsoft\Windows\Temporary Internet Files\Content.IE5\QM7CXKI1\MP90014581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484784"/>
            <a:ext cx="6408712" cy="4229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Poznej, co je na obrázku.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23728" y="2765232"/>
            <a:ext cx="529132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PŘEHRADA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27786" y="5661248"/>
            <a:ext cx="45494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Jaká voda je v přehradách?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77237" y="5658570"/>
            <a:ext cx="11897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sladká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3223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 descr="C:\Users\Veru\AppData\Local\Microsoft\Windows\Temporary Internet Files\Content.IE5\PY7554J6\MP90017509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454295"/>
            <a:ext cx="6338103" cy="4204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Poznej, co je na obrázku.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05683" y="2765232"/>
            <a:ext cx="353263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JEZERO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27786" y="5661248"/>
            <a:ext cx="40651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Jaká voda je v jezerech?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86117" y="5658571"/>
            <a:ext cx="23102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s</a:t>
            </a:r>
            <a:r>
              <a:rPr lang="cs-CZ" sz="3200" dirty="0" smtClean="0">
                <a:solidFill>
                  <a:srgbClr val="FF0000"/>
                </a:solidFill>
              </a:rPr>
              <a:t>ladká i slaná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4415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Poznej, o jakou podobu vody jde.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47665" y="1700808"/>
            <a:ext cx="388843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Vodní pára se srazí do podoby kapek na povrchu chladného povrchu.</a:t>
            </a:r>
            <a:endParaRPr lang="cs-CZ" sz="4000" dirty="0"/>
          </a:p>
        </p:txBody>
      </p:sp>
      <p:pic>
        <p:nvPicPr>
          <p:cNvPr id="7170" name="Picture 2" descr="C:\Users\Veru\AppData\Local\Microsoft\Windows\Temporary Internet Files\Content.IE5\RCUVC5JS\MP90040687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097726"/>
            <a:ext cx="2863180" cy="4292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979712" y="5301208"/>
            <a:ext cx="2294667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ROSA</a:t>
            </a:r>
            <a:endParaRPr lang="cs-CZ" sz="6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6267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Poznej, o jakou podobu vody jde.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47665" y="1700808"/>
            <a:ext cx="388843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Kapky vody, vzniklé z vodní páry, padající z oblohy.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79712" y="5013176"/>
            <a:ext cx="2141933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DÉŠŤ</a:t>
            </a:r>
            <a:endParaRPr lang="cs-CZ" sz="6600" dirty="0">
              <a:solidFill>
                <a:srgbClr val="FF0000"/>
              </a:solidFill>
            </a:endParaRPr>
          </a:p>
        </p:txBody>
      </p:sp>
      <p:pic>
        <p:nvPicPr>
          <p:cNvPr id="8194" name="Picture 2" descr="C:\Users\Veru\AppData\Local\Microsoft\Windows\Temporary Internet Files\Content.IE5\YD7VSWO3\MP9004031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4272" y="1484784"/>
            <a:ext cx="3240360" cy="5065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6318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další podoby vody znáš?</a:t>
            </a:r>
            <a:endParaRPr lang="cs-CZ" dirty="0"/>
          </a:p>
        </p:txBody>
      </p:sp>
      <p:pic>
        <p:nvPicPr>
          <p:cNvPr id="9218" name="Picture 2" descr="C:\Users\Veru\AppData\Local\Microsoft\Windows\Temporary Internet Files\Content.IE5\QM7CXKI1\MP900145180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412776"/>
            <a:ext cx="3657600" cy="2414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Veru\AppData\Local\Microsoft\Windows\Temporary Internet Files\Content.IE5\YD7VSWO3\MP9004075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412776"/>
            <a:ext cx="3319264" cy="2655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Users\Veru\AppData\Local\Microsoft\Windows\Temporary Internet Files\Content.IE5\PY7554J6\MP9001753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055936"/>
            <a:ext cx="3657600" cy="2450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1" name="Picture 5" descr="C:\Users\Veru\AppData\Local\Microsoft\Windows\Temporary Internet Files\Content.IE5\RCUVC5JS\MP90040690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1006" y="4211936"/>
            <a:ext cx="3443233" cy="2294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Soubor:Granizo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5453" y="3068682"/>
            <a:ext cx="3087274" cy="1999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4372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5323" y="868574"/>
            <a:ext cx="7504066" cy="5427479"/>
          </a:xfrm>
          <a:prstGeom prst="rect">
            <a:avLst/>
          </a:prstGeom>
        </p:spPr>
      </p:pic>
      <p:cxnSp>
        <p:nvCxnSpPr>
          <p:cNvPr id="14" name="Zakřivená spojnice 13"/>
          <p:cNvCxnSpPr/>
          <p:nvPr/>
        </p:nvCxnSpPr>
        <p:spPr>
          <a:xfrm rot="5400000">
            <a:off x="1516306" y="1318374"/>
            <a:ext cx="1430868" cy="1080120"/>
          </a:xfrm>
          <a:prstGeom prst="curvedConnector3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Zakřivená spojnice 16"/>
          <p:cNvCxnSpPr/>
          <p:nvPr/>
        </p:nvCxnSpPr>
        <p:spPr>
          <a:xfrm rot="16200000" flipH="1">
            <a:off x="2416406" y="1687259"/>
            <a:ext cx="2294964" cy="864096"/>
          </a:xfrm>
          <a:prstGeom prst="curvedConnector3">
            <a:avLst/>
          </a:prstGeom>
          <a:ln w="730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Zakřivená spojnice 19"/>
          <p:cNvCxnSpPr/>
          <p:nvPr/>
        </p:nvCxnSpPr>
        <p:spPr>
          <a:xfrm rot="16200000" flipH="1">
            <a:off x="517817" y="3949070"/>
            <a:ext cx="2882064" cy="545781"/>
          </a:xfrm>
          <a:prstGeom prst="curvedConnector3">
            <a:avLst>
              <a:gd name="adj1" fmla="val 50000"/>
            </a:avLst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Zakřivená spojnice 24"/>
          <p:cNvCxnSpPr/>
          <p:nvPr/>
        </p:nvCxnSpPr>
        <p:spPr>
          <a:xfrm>
            <a:off x="4487578" y="3861046"/>
            <a:ext cx="1584176" cy="539189"/>
          </a:xfrm>
          <a:prstGeom prst="curvedConnector3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Zakřivená spojnice 27"/>
          <p:cNvCxnSpPr/>
          <p:nvPr/>
        </p:nvCxnSpPr>
        <p:spPr>
          <a:xfrm rot="5400000" flipH="1" flipV="1">
            <a:off x="6287340" y="2820091"/>
            <a:ext cx="2601040" cy="677727"/>
          </a:xfrm>
          <a:prstGeom prst="curvedConnector3">
            <a:avLst>
              <a:gd name="adj1" fmla="val 50000"/>
            </a:avLst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Nadpis 1"/>
          <p:cNvSpPr txBox="1">
            <a:spLocks/>
          </p:cNvSpPr>
          <p:nvPr/>
        </p:nvSpPr>
        <p:spPr>
          <a:xfrm>
            <a:off x="1323000" y="0"/>
            <a:ext cx="7498080" cy="11430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4300" kern="120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smtClean="0"/>
              <a:t>Popiš koloběh vody.</a:t>
            </a: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6804248" y="2272042"/>
            <a:ext cx="144016" cy="1858598"/>
          </a:xfrm>
          <a:prstGeom prst="straightConnector1">
            <a:avLst/>
          </a:prstGeom>
          <a:ln w="762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02694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/>
          </p:cNvSpPr>
          <p:nvPr/>
        </p:nvSpPr>
        <p:spPr>
          <a:xfrm>
            <a:off x="1095598" y="332656"/>
            <a:ext cx="7571184" cy="1052736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Použitý materiál a literatura</a:t>
            </a:r>
            <a:endParaRPr lang="cs-CZ" dirty="0"/>
          </a:p>
        </p:txBody>
      </p:sp>
      <p:sp>
        <p:nvSpPr>
          <p:cNvPr id="3" name="Zástupný symbol pro obsah 4"/>
          <p:cNvSpPr txBox="1">
            <a:spLocks/>
          </p:cNvSpPr>
          <p:nvPr/>
        </p:nvSpPr>
        <p:spPr>
          <a:xfrm>
            <a:off x="1115616" y="1600200"/>
            <a:ext cx="7571184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 smtClean="0"/>
              <a:t>Použity obrázky z galerie programu MICROSOFT POWER POINT 2010 [cit. 2012-1-7]. </a:t>
            </a:r>
          </a:p>
          <a:p>
            <a:r>
              <a:rPr lang="cs-CZ" sz="1600" dirty="0" smtClean="0"/>
              <a:t>Použity obrázky z vlastního archivu autora</a:t>
            </a:r>
          </a:p>
          <a:p>
            <a:endParaRPr lang="cs-CZ" sz="1600" dirty="0" smtClean="0"/>
          </a:p>
          <a:p>
            <a:r>
              <a:rPr lang="cs-CZ" sz="1600" dirty="0" smtClean="0"/>
              <a:t>LITERATURA:</a:t>
            </a:r>
          </a:p>
          <a:p>
            <a:r>
              <a:rPr lang="cs-CZ" sz="1600" dirty="0" smtClean="0"/>
              <a:t>ŠTIKOVÁ, Věra. </a:t>
            </a:r>
            <a:r>
              <a:rPr lang="cs-CZ" sz="1600" i="1" dirty="0" smtClean="0"/>
              <a:t>Já a můj svět prvouka pro 3.ročník</a:t>
            </a:r>
            <a:r>
              <a:rPr lang="cs-CZ" sz="1600" dirty="0" smtClean="0"/>
              <a:t>. Brno: NOVÁ ŠKOLA, s.r.o., 2011, ISBN 978-80-7289-266-2</a:t>
            </a:r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64015548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132</TotalTime>
  <Words>294</Words>
  <Application>Microsoft Office PowerPoint</Application>
  <PresentationFormat>Předvádění na obrazovce (4:3)</PresentationFormat>
  <Paragraphs>100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Slunovrat</vt:lpstr>
      <vt:lpstr>Prezentace aplikace PowerPoint</vt:lpstr>
      <vt:lpstr>Základní podmínky života</vt:lpstr>
      <vt:lpstr>Urči, zda je věta správně. </vt:lpstr>
      <vt:lpstr>Slož větu.</vt:lpstr>
      <vt:lpstr>Poznej, co je na obrázku.</vt:lpstr>
      <vt:lpstr>Poznej, co je na obrázku.</vt:lpstr>
      <vt:lpstr>Poznej, co je na obrázku.</vt:lpstr>
      <vt:lpstr>Poznej, co je na obrázku.</vt:lpstr>
      <vt:lpstr>Poznej, co je na obrázku.</vt:lpstr>
      <vt:lpstr>Poznej, co je na obrázku.</vt:lpstr>
      <vt:lpstr>Poznej, o jakou podobu vody jde.</vt:lpstr>
      <vt:lpstr>Poznej, o jakou podobu vody jde.</vt:lpstr>
      <vt:lpstr>Jaké další podoby vody znáš?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podmínky život</dc:title>
  <dc:creator>Veru</dc:creator>
  <cp:lastModifiedBy>Veronika Gábelová</cp:lastModifiedBy>
  <cp:revision>16</cp:revision>
  <dcterms:created xsi:type="dcterms:W3CDTF">2013-01-20T18:19:08Z</dcterms:created>
  <dcterms:modified xsi:type="dcterms:W3CDTF">2013-03-05T12:01:45Z</dcterms:modified>
</cp:coreProperties>
</file>