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7" r:id="rId3"/>
    <p:sldId id="256" r:id="rId4"/>
    <p:sldId id="259" r:id="rId5"/>
    <p:sldId id="258" r:id="rId6"/>
    <p:sldId id="260" r:id="rId7"/>
    <p:sldId id="261" r:id="rId8"/>
    <p:sldId id="271" r:id="rId9"/>
    <p:sldId id="272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2" autoAdjust="0"/>
    <p:restoredTop sz="94613" autoAdjust="0"/>
  </p:normalViewPr>
  <p:slideViewPr>
    <p:cSldViewPr showGuides="1">
      <p:cViewPr>
        <p:scale>
          <a:sx n="80" d="100"/>
          <a:sy n="80" d="100"/>
        </p:scale>
        <p:origin x="-100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sz="3200" dirty="0" err="1" smtClean="0"/>
              <a:t>Vzduc</a:t>
            </a:r>
            <a:r>
              <a:rPr lang="cs-CZ" sz="3200" dirty="0" smtClean="0"/>
              <a:t>h</a:t>
            </a:r>
            <a:endParaRPr lang="en-US" sz="3200" dirty="0"/>
          </a:p>
        </c:rich>
      </c:tx>
      <c:layout>
        <c:manualLayout>
          <c:xMode val="edge"/>
          <c:yMode val="edge"/>
          <c:x val="0.42518115271142715"/>
          <c:y val="0.11338025933626422"/>
        </c:manualLayout>
      </c:layout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Vzduch</c:v>
                </c:pt>
              </c:strCache>
            </c:strRef>
          </c:tx>
          <c:dPt>
            <c:idx val="1"/>
            <c:bubble3D val="0"/>
            <c:spPr>
              <a:solidFill>
                <a:schemeClr val="accent6">
                  <a:lumMod val="75000"/>
                </a:schemeClr>
              </a:solidFill>
            </c:spPr>
          </c:dPt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List1!$A$2:$A$4</c:f>
              <c:strCache>
                <c:ptCount val="3"/>
                <c:pt idx="0">
                  <c:v>kyslík</c:v>
                </c:pt>
                <c:pt idx="1">
                  <c:v>dusík</c:v>
                </c:pt>
                <c:pt idx="2">
                  <c:v>ostatní plyny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0.21000000000000002</c:v>
                </c:pt>
                <c:pt idx="1">
                  <c:v>0.78</c:v>
                </c:pt>
                <c:pt idx="2">
                  <c:v>1.0000000000000002E-2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</c:plotArea>
    <c:legend>
      <c:legendPos val="r"/>
      <c:layout/>
      <c:overlay val="0"/>
    </c:legend>
    <c:plotVisOnly val="1"/>
    <c:dispBlanksAs val="zero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>
                <a:solidFill>
                  <a:srgbClr val="FF0000"/>
                </a:solidFill>
              </a:defRPr>
            </a:pPr>
            <a:r>
              <a:rPr lang="cs-CZ" sz="5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VZDUCH</a:t>
            </a:r>
            <a:endParaRPr lang="en-US" sz="5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c:rich>
      </c:tx>
      <c:layout>
        <c:manualLayout>
          <c:xMode val="edge"/>
          <c:yMode val="edge"/>
          <c:x val="0.27389058398950145"/>
          <c:y val="0"/>
        </c:manualLayout>
      </c:layout>
      <c:overlay val="0"/>
    </c:title>
    <c:autoTitleDeleted val="0"/>
    <c:view3D>
      <c:rotX val="15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dLbls>
            <c:dLbl>
              <c:idx val="0"/>
              <c:layout/>
              <c:tx>
                <c:rich>
                  <a:bodyPr/>
                  <a:lstStyle/>
                  <a:p>
                    <a:r>
                      <a:rPr lang="cs-CZ" smtClean="0"/>
                      <a:t>A</a:t>
                    </a:r>
                    <a:r>
                      <a:rPr lang="en-US"/>
                      <a:t>
78%</a:t>
                    </a:r>
                  </a:p>
                </c:rich>
              </c:tx>
              <c:showLegendKey val="0"/>
              <c:showVal val="0"/>
              <c:showCatName val="1"/>
              <c:showSerName val="0"/>
              <c:showPercent val="1"/>
              <c:showBubbleSize val="0"/>
            </c:dLbl>
            <c:dLbl>
              <c:idx val="1"/>
              <c:layout/>
              <c:tx>
                <c:rich>
                  <a:bodyPr/>
                  <a:lstStyle/>
                  <a:p>
                    <a:r>
                      <a:rPr lang="cs-CZ" smtClean="0"/>
                      <a:t>B</a:t>
                    </a:r>
                    <a:r>
                      <a:rPr lang="en-US"/>
                      <a:t>
21%</a:t>
                    </a:r>
                  </a:p>
                </c:rich>
              </c:tx>
              <c:showLegendKey val="0"/>
              <c:showVal val="0"/>
              <c:showCatName val="1"/>
              <c:showSerName val="0"/>
              <c:showPercent val="1"/>
              <c:showBubbleSize val="0"/>
            </c:dLbl>
            <c:dLbl>
              <c:idx val="2"/>
              <c:layout/>
              <c:tx>
                <c:rich>
                  <a:bodyPr/>
                  <a:lstStyle/>
                  <a:p>
                    <a:r>
                      <a:rPr lang="cs-CZ" smtClean="0"/>
                      <a:t>C</a:t>
                    </a:r>
                    <a:r>
                      <a:rPr lang="en-US"/>
                      <a:t>
1%</a:t>
                    </a:r>
                  </a:p>
                </c:rich>
              </c:tx>
              <c:showLegendKey val="0"/>
              <c:showVal val="0"/>
              <c:showCatName val="1"/>
              <c:showSerName val="0"/>
              <c:showPercent val="1"/>
              <c:showBubbleSize val="0"/>
            </c:dLbl>
            <c:showLegendKey val="0"/>
            <c:showVal val="0"/>
            <c:showCatName val="1"/>
            <c:showSerName val="0"/>
            <c:showPercent val="1"/>
            <c:showBubbleSize val="0"/>
            <c:showLeaderLines val="1"/>
          </c:dLbls>
          <c:cat>
            <c:numRef>
              <c:f>List1!$A$2:$A$4</c:f>
              <c:numCache>
                <c:formatCode>General</c:formatCode>
                <c:ptCount val="3"/>
                <c:pt idx="0">
                  <c:v>78</c:v>
                </c:pt>
                <c:pt idx="1">
                  <c:v>21</c:v>
                </c:pt>
                <c:pt idx="2">
                  <c:v>1</c:v>
                </c:pt>
              </c:numCache>
            </c:numRef>
          </c:cat>
          <c:val>
            <c:numRef>
              <c:f>List1!$B$2:$B$4</c:f>
              <c:numCache>
                <c:formatCode>General</c:formatCode>
                <c:ptCount val="3"/>
                <c:pt idx="0">
                  <c:v>78</c:v>
                </c:pt>
                <c:pt idx="1">
                  <c:v>21</c:v>
                </c:pt>
                <c:pt idx="2">
                  <c:v>1</c:v>
                </c:pt>
              </c:numCache>
            </c:numRef>
          </c:val>
        </c:ser>
        <c:dLbls>
          <c:showLegendKey val="0"/>
          <c:showVal val="0"/>
          <c:showCatName val="1"/>
          <c:showSerName val="0"/>
          <c:showPercent val="1"/>
          <c:showBubbleSize val="0"/>
          <c:showLeaderLines val="1"/>
        </c:dLbls>
      </c:pie3DChart>
    </c:plotArea>
    <c:plotVisOnly val="1"/>
    <c:dispBlanksAs val="zero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Vzduch</c:v>
                </c:pt>
              </c:strCache>
            </c:strRef>
          </c:tx>
          <c:dPt>
            <c:idx val="1"/>
            <c:bubble3D val="0"/>
            <c:spPr>
              <a:solidFill>
                <a:schemeClr val="accent6">
                  <a:lumMod val="75000"/>
                </a:schemeClr>
              </a:solidFill>
            </c:spPr>
          </c:dPt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List1!$A$2:$A$4</c:f>
              <c:strCache>
                <c:ptCount val="3"/>
                <c:pt idx="0">
                  <c:v>kyslík</c:v>
                </c:pt>
                <c:pt idx="1">
                  <c:v>dusík</c:v>
                </c:pt>
                <c:pt idx="2">
                  <c:v>ostatní plyny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0.21000000000000002</c:v>
                </c:pt>
                <c:pt idx="1">
                  <c:v>0.78</c:v>
                </c:pt>
                <c:pt idx="2">
                  <c:v>1.0000000000000002E-2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</c:plotArea>
    <c:legend>
      <c:legendPos val="r"/>
      <c:layout/>
      <c:overlay val="0"/>
    </c:legend>
    <c:plotVisOnly val="1"/>
    <c:dispBlanksAs val="zero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5C5E211-E851-49A8-8F3E-9358B39C6F2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B66C9A4-0CB0-43E3-9779-4B10BA96AD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%C3%B1oca066eue.jpg" TargetMode="External"/><Relationship Id="rId2" Type="http://schemas.openxmlformats.org/officeDocument/2006/relationships/hyperlink" Target="http://cs.wikipedia.org/wiki/Soubor:Talpa_europaea_MHNT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930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</a:rPr>
              <a:t>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 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</a:rPr>
              <a:t>	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Název projektu: „Učíme lépe a moderněji“ </a:t>
            </a:r>
          </a:p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</a:rPr>
              <a:t/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</a:rPr>
              <a:t>Výukový materiál</a:t>
            </a: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Název </a:t>
            </a:r>
            <a:r>
              <a:rPr lang="cs-CZ" sz="1700" dirty="0" err="1" smtClean="0">
                <a:solidFill>
                  <a:schemeClr val="tx1"/>
                </a:solidFill>
              </a:rPr>
              <a:t>DUMu</a:t>
            </a:r>
            <a:r>
              <a:rPr lang="cs-CZ" sz="1700" dirty="0" smtClean="0">
                <a:solidFill>
                  <a:schemeClr val="tx1"/>
                </a:solidFill>
              </a:rPr>
              <a:t>: </a:t>
            </a:r>
            <a:r>
              <a:rPr lang="cs-CZ" sz="1700" dirty="0" smtClean="0">
                <a:solidFill>
                  <a:schemeClr val="tx1"/>
                </a:solidFill>
              </a:rPr>
              <a:t>VY_32_INOVACE_11_19_Vzduch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Číslo skupiny:  3 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Autor: Mgr. Veronika </a:t>
            </a:r>
            <a:r>
              <a:rPr lang="cs-CZ" sz="1700" dirty="0" err="1" smtClean="0">
                <a:solidFill>
                  <a:schemeClr val="tx1"/>
                </a:solidFill>
              </a:rPr>
              <a:t>Gábelová</a:t>
            </a: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Metodický list:		ne	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Anotace: Prezentace </a:t>
            </a:r>
            <a:r>
              <a:rPr lang="cs-CZ" sz="1700" dirty="0">
                <a:solidFill>
                  <a:schemeClr val="tx1"/>
                </a:solidFill>
              </a:rPr>
              <a:t> </a:t>
            </a:r>
            <a:r>
              <a:rPr lang="cs-CZ" sz="1700" dirty="0" smtClean="0">
                <a:solidFill>
                  <a:schemeClr val="tx1"/>
                </a:solidFill>
              </a:rPr>
              <a:t>vyvozuje, proč je vzduch základní  životní podmínkou. Ukazuje vlastnosti, složení a výskyt vzduchu.		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Datum ověření: 15.1.2013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Datum:	15.1.2013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318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84324" y="1630153"/>
            <a:ext cx="7175351" cy="1793167"/>
          </a:xfrm>
        </p:spPr>
        <p:txBody>
          <a:bodyPr/>
          <a:lstStyle/>
          <a:p>
            <a:pPr algn="ctr"/>
            <a:r>
              <a:rPr lang="cs-CZ" dirty="0" smtClean="0"/>
              <a:t>Podmínky života na Zemi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53495" y="3933056"/>
            <a:ext cx="5637010" cy="882119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VZDUCH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683183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Proč vzduch?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smtClean="0">
                <a:solidFill>
                  <a:srgbClr val="FF0000"/>
                </a:solidFill>
              </a:rPr>
              <a:t>Základní podmínkou života</a:t>
            </a:r>
          </a:p>
          <a:p>
            <a:endParaRPr lang="cs-CZ" sz="2800" smtClean="0">
              <a:solidFill>
                <a:srgbClr val="FF0000"/>
              </a:solidFill>
            </a:endParaRPr>
          </a:p>
          <a:p>
            <a:endParaRPr lang="cs-CZ" smtClean="0"/>
          </a:p>
          <a:p>
            <a:pPr>
              <a:buFontTx/>
              <a:buChar char="-"/>
            </a:pPr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9268" y="2531521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Rostliny, živočichové a lidé potřebují přijímat </a:t>
            </a:r>
            <a:r>
              <a:rPr lang="cs-CZ" sz="2400" b="1" u="sng" dirty="0" smtClean="0">
                <a:solidFill>
                  <a:schemeClr val="accent6"/>
                </a:solidFill>
                <a:latin typeface="+mj-lt"/>
              </a:rPr>
              <a:t>kyslík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 ze vzduchu.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4481" y="3731850"/>
            <a:ext cx="8236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Podílí se na </a:t>
            </a:r>
            <a:r>
              <a:rPr lang="cs-CZ" sz="2400" b="1" u="sng" dirty="0" smtClean="0">
                <a:solidFill>
                  <a:srgbClr val="FF0000"/>
                </a:solidFill>
                <a:latin typeface="+mj-lt"/>
              </a:rPr>
              <a:t>koloběhu vody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 v přírodě.</a:t>
            </a:r>
          </a:p>
          <a:p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9633" y="4581128"/>
            <a:ext cx="8215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FF0000"/>
                </a:solidFill>
                <a:latin typeface="+mj-lt"/>
              </a:rPr>
              <a:t>Udržuje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 na Zemi </a:t>
            </a:r>
            <a:r>
              <a:rPr lang="cs-CZ" sz="2400" b="1" u="sng" dirty="0" smtClean="0">
                <a:solidFill>
                  <a:srgbClr val="FF0000"/>
                </a:solidFill>
                <a:latin typeface="+mj-lt"/>
              </a:rPr>
              <a:t>teplotu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 přijatelnou pro život.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89025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eteotek08 atmosfera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836" y="1484784"/>
            <a:ext cx="6762328" cy="507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971600" y="548680"/>
            <a:ext cx="6512511" cy="1143000"/>
          </a:xfrm>
          <a:prstGeom prst="rect">
            <a:avLst/>
          </a:prstGeom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mtClean="0"/>
              <a:t>ATMOSFÉRA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623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ATMOSFÉRA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916832"/>
            <a:ext cx="42114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= vzdušný obal Země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721387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chrání Zemi před nebezpečným slunečním zářením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798605"/>
            <a:ext cx="69127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snižuje teplotní rozdíly mezi dnem a nocí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04140" y="2553955"/>
            <a:ext cx="3919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směs plynů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36794" y="3136612"/>
            <a:ext cx="52581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sahá do výše 10 kilometrů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86974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Složení vzduchu</a:t>
            </a:r>
            <a:endParaRPr lang="cs-CZ" dirty="0"/>
          </a:p>
        </p:txBody>
      </p:sp>
      <p:graphicFrame>
        <p:nvGraphicFramePr>
          <p:cNvPr id="3" name="Graf 2"/>
          <p:cNvGraphicFramePr/>
          <p:nvPr>
            <p:extLst>
              <p:ext uri="{D42A27DB-BD31-4B8C-83A1-F6EECF244321}">
                <p14:modId xmlns:p14="http://schemas.microsoft.com/office/powerpoint/2010/main" val="1365190338"/>
              </p:ext>
            </p:extLst>
          </p:nvPr>
        </p:nvGraphicFramePr>
        <p:xfrm>
          <a:off x="1115616" y="1412776"/>
          <a:ext cx="7128792" cy="50405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38514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6512511" cy="1143000"/>
          </a:xfrm>
        </p:spPr>
        <p:txBody>
          <a:bodyPr/>
          <a:lstStyle/>
          <a:p>
            <a:r>
              <a:rPr lang="cs-CZ" dirty="0" smtClean="0"/>
              <a:t>Proudění vzduchu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552436"/>
            <a:ext cx="52886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Vzduch je všude kolem nás.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57123" y="2192931"/>
            <a:ext cx="26180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Nevidíme ho.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6404" y="2636912"/>
            <a:ext cx="71288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Pohyb vzduchu vnímáme jako </a:t>
            </a:r>
            <a:r>
              <a:rPr lang="cs-CZ" sz="5400" dirty="0" smtClean="0">
                <a:solidFill>
                  <a:srgbClr val="FF0000"/>
                </a:solidFill>
              </a:rPr>
              <a:t>VÍTR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7123" y="3610889"/>
            <a:ext cx="32768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- rychlost a směr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4293096"/>
            <a:ext cx="78537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SMĚR</a:t>
            </a:r>
            <a:r>
              <a:rPr lang="cs-CZ" sz="2400" dirty="0" smtClean="0"/>
              <a:t> je ovlivněn otáčením Země a dalšími překážkami (hory, lesy, apod.).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430415"/>
            <a:ext cx="73260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RYCHLOST </a:t>
            </a:r>
            <a:r>
              <a:rPr lang="cs-CZ" sz="2400" dirty="0" smtClean="0"/>
              <a:t>je vyjádřena v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BEAUFORTOVĚ STUPNICI 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090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45672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Stupnice rychlosti větru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5660945"/>
              </p:ext>
            </p:extLst>
          </p:nvPr>
        </p:nvGraphicFramePr>
        <p:xfrm>
          <a:off x="323528" y="891433"/>
          <a:ext cx="8496943" cy="56799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3849"/>
                <a:gridCol w="1213849"/>
                <a:gridCol w="1213849"/>
                <a:gridCol w="1213849"/>
                <a:gridCol w="1213849"/>
                <a:gridCol w="1213849"/>
                <a:gridCol w="1213849"/>
              </a:tblGrid>
              <a:tr h="824584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/>
                </a:tc>
              </a:tr>
              <a:tr h="1085084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bezvětří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vánek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slabý vítr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mírný vítr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dosti čerstvý</a:t>
                      </a:r>
                      <a:r>
                        <a:rPr lang="cs-CZ" b="1" baseline="0" dirty="0" smtClean="0"/>
                        <a:t> vítr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čerstvý vítr</a:t>
                      </a:r>
                      <a:endParaRPr lang="cs-CZ" b="1" dirty="0"/>
                    </a:p>
                  </a:txBody>
                  <a:tcPr/>
                </a:tc>
              </a:tr>
              <a:tr h="20636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066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Kouř stoupá kolmo vzhůru.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Dým se pohybuje, korouhev se nehýbe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Listí mírně šelestí, voda se mírně čeří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Praporek se napíná, na vodě vlnky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Slabší stromky se ohýbají, vlnky se pění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Výří se prach, papíry se zvedají</a:t>
                      </a:r>
                      <a:r>
                        <a:rPr lang="cs-CZ" sz="1600" b="1" baseline="0" dirty="0" smtClean="0"/>
                        <a:t> ze země.</a:t>
                      </a:r>
                      <a:endParaRPr lang="cs-CZ" sz="16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257" y="2852936"/>
            <a:ext cx="959943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04835"/>
            <a:ext cx="958523" cy="1676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925141"/>
            <a:ext cx="1084111" cy="1955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0844" y="3277654"/>
            <a:ext cx="1000735" cy="145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25141"/>
            <a:ext cx="1079696" cy="191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896" y="3068961"/>
            <a:ext cx="1341992" cy="1800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9234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45672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Stupnice rychlosti větru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9371648"/>
              </p:ext>
            </p:extLst>
          </p:nvPr>
        </p:nvGraphicFramePr>
        <p:xfrm>
          <a:off x="323528" y="891433"/>
          <a:ext cx="8568952" cy="5771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224136"/>
                <a:gridCol w="1224136"/>
              </a:tblGrid>
              <a:tr h="82458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</a:t>
                      </a:r>
                      <a:endParaRPr lang="cs-CZ" sz="3200" dirty="0"/>
                    </a:p>
                  </a:txBody>
                  <a:tcPr/>
                </a:tc>
              </a:tr>
              <a:tr h="1085084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silný</a:t>
                      </a:r>
                      <a:r>
                        <a:rPr lang="cs-CZ" b="1" baseline="0" dirty="0" smtClean="0"/>
                        <a:t> vítr</a:t>
                      </a:r>
                      <a:endParaRPr lang="cs-CZ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prudký</a:t>
                      </a:r>
                      <a:r>
                        <a:rPr lang="cs-CZ" b="1" baseline="0" dirty="0" smtClean="0"/>
                        <a:t> vítr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bouřlivý</a:t>
                      </a:r>
                      <a:r>
                        <a:rPr lang="cs-CZ" b="1" baseline="0" dirty="0" smtClean="0"/>
                        <a:t> vítr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vichřice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silná vichřice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mohutná vichřice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orkán</a:t>
                      </a:r>
                      <a:endParaRPr lang="cs-CZ" b="1" dirty="0"/>
                    </a:p>
                  </a:txBody>
                  <a:tcPr/>
                </a:tc>
              </a:tr>
              <a:tr h="20636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706633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Sviští telegrafní dráty, velké větve se ohýbají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Máme potíže</a:t>
                      </a:r>
                      <a:r>
                        <a:rPr lang="cs-CZ" sz="1600" b="1" baseline="0" dirty="0" smtClean="0"/>
                        <a:t> jít proti větru, stromy se ohýbají i s kmínky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Větve stromů se lámou, těžká chůze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Padají tašky ze střech, vznikají menší škody 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Vyvrací a láme stromy, špatná jízda autem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Boří</a:t>
                      </a:r>
                      <a:r>
                        <a:rPr lang="cs-CZ" sz="1600" b="1" baseline="0" dirty="0" smtClean="0"/>
                        <a:t> stavení odnáší střechy, velké škody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Ničivé škody, zabíjí</a:t>
                      </a:r>
                      <a:r>
                        <a:rPr lang="cs-CZ" sz="1600" b="1" baseline="0" dirty="0" smtClean="0"/>
                        <a:t> lidi a zvířata, u nás se nevyskytuje</a:t>
                      </a:r>
                      <a:endParaRPr lang="cs-CZ" sz="16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932" y="3026256"/>
            <a:ext cx="1224136" cy="166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96" y="2852936"/>
            <a:ext cx="1232768" cy="1839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027496"/>
            <a:ext cx="1182282" cy="1780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946" y="2897240"/>
            <a:ext cx="1191291" cy="1924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53840">
            <a:off x="5133918" y="3657924"/>
            <a:ext cx="1436248" cy="772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240" y="2852936"/>
            <a:ext cx="1290699" cy="1879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3147101"/>
            <a:ext cx="987790" cy="1585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9226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6977" y="482769"/>
            <a:ext cx="66351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Vzduch je obsažený ve vodě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098" name="Picture 2" descr="C:\Users\Veru\AppData\Local\Microsoft\Windows\Temporary Internet Files\Content.IE5\QM7CXKI1\MP9001825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0808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5" y="1916832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Dýchají ho vodní živočichové a rostliny.</a:t>
            </a:r>
            <a:endParaRPr lang="cs-CZ" sz="2400" dirty="0"/>
          </a:p>
        </p:txBody>
      </p:sp>
      <p:pic>
        <p:nvPicPr>
          <p:cNvPr id="4099" name="Picture 3" descr="C:\Users\Veru\AppData\Local\Microsoft\Windows\Temporary Internet Files\Content.IE5\PY7554J6\MP9002625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77" y="3068960"/>
            <a:ext cx="3657600" cy="24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eru\AppData\Local\Microsoft\Windows\Temporary Internet Files\Content.IE5\QM7CXKI1\MP9004050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931" y="4305689"/>
            <a:ext cx="3763762" cy="215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9688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Talpa europaea MHN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62002"/>
            <a:ext cx="6165481" cy="380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4021" y="482769"/>
            <a:ext cx="63930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Vzduch je obsažený v půdě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2773" y="1484784"/>
            <a:ext cx="529974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Dýchají ho živočichové, kteří zde žijí.</a:t>
            </a:r>
            <a:endParaRPr lang="cs-CZ" sz="3200" dirty="0"/>
          </a:p>
        </p:txBody>
      </p:sp>
      <p:pic>
        <p:nvPicPr>
          <p:cNvPr id="3076" name="Picture 4" descr="http://upload.wikimedia.org/wikipedia/commons/3/3f/Mi%C3%B1oca066eu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6496" y="1568715"/>
            <a:ext cx="2268296" cy="3847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219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1343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5880" y="1037927"/>
            <a:ext cx="6543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Proč je vzduch základní podmínkou života?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9268" y="1547966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/>
                </a:solidFill>
                <a:latin typeface="+mj-lt"/>
              </a:rPr>
              <a:t>Rostliny, živočichové a lidé potřebují přijímat </a:t>
            </a:r>
            <a:r>
              <a:rPr lang="cs-CZ" b="1" u="sng" dirty="0" smtClean="0">
                <a:solidFill>
                  <a:schemeClr val="accent6"/>
                </a:solidFill>
                <a:latin typeface="+mj-lt"/>
              </a:rPr>
              <a:t>kyslík</a:t>
            </a:r>
            <a:r>
              <a:rPr lang="cs-CZ" dirty="0" smtClean="0">
                <a:solidFill>
                  <a:schemeClr val="accent6"/>
                </a:solidFill>
                <a:latin typeface="+mj-lt"/>
              </a:rPr>
              <a:t> ze vzduchu.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accent6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9268" y="1884238"/>
            <a:ext cx="8236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/>
                </a:solidFill>
                <a:latin typeface="+mj-lt"/>
              </a:rPr>
              <a:t>Podílí se na </a:t>
            </a:r>
            <a:r>
              <a:rPr lang="cs-CZ" b="1" u="sng" dirty="0" smtClean="0">
                <a:solidFill>
                  <a:schemeClr val="accent6"/>
                </a:solidFill>
                <a:latin typeface="+mj-lt"/>
              </a:rPr>
              <a:t>koloběhu vody</a:t>
            </a:r>
            <a:r>
              <a:rPr lang="cs-CZ" dirty="0" smtClean="0">
                <a:solidFill>
                  <a:schemeClr val="accent6"/>
                </a:solidFill>
                <a:latin typeface="+mj-lt"/>
              </a:rPr>
              <a:t> v přírodě.</a:t>
            </a:r>
          </a:p>
          <a:p>
            <a:endParaRPr lang="cs-CZ" dirty="0">
              <a:solidFill>
                <a:schemeClr val="accent6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9998" y="2214676"/>
            <a:ext cx="8215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u="sng" dirty="0" smtClean="0">
                <a:solidFill>
                  <a:schemeClr val="accent6"/>
                </a:solidFill>
                <a:latin typeface="+mj-lt"/>
              </a:rPr>
              <a:t>Udržuje</a:t>
            </a:r>
            <a:r>
              <a:rPr lang="cs-CZ" dirty="0" smtClean="0">
                <a:solidFill>
                  <a:schemeClr val="accent6"/>
                </a:solidFill>
                <a:latin typeface="+mj-lt"/>
              </a:rPr>
              <a:t> na Zemi </a:t>
            </a:r>
            <a:r>
              <a:rPr lang="cs-CZ" b="1" u="sng" dirty="0" smtClean="0">
                <a:solidFill>
                  <a:schemeClr val="accent6"/>
                </a:solidFill>
                <a:latin typeface="+mj-lt"/>
              </a:rPr>
              <a:t>teplotu</a:t>
            </a:r>
            <a:r>
              <a:rPr lang="cs-CZ" dirty="0" smtClean="0">
                <a:solidFill>
                  <a:schemeClr val="accent6"/>
                </a:solidFill>
                <a:latin typeface="+mj-lt"/>
              </a:rPr>
              <a:t> přijatelnou pro život.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>
              <a:solidFill>
                <a:schemeClr val="accent6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5880" y="2630174"/>
            <a:ext cx="6787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cs-CZ" sz="2400" dirty="0" smtClean="0"/>
              <a:t>Jak nazýváme pohyb nebo proudění vzduchu?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059668"/>
            <a:ext cx="545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vítr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4788" y="3451813"/>
            <a:ext cx="36663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cs-CZ" sz="2400" dirty="0" smtClean="0"/>
              <a:t>Jak poznáme bezvětří?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12857" y="3908558"/>
            <a:ext cx="294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Kouř stoupá kolmo vzhůru.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4294573"/>
            <a:ext cx="36551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 startAt="4"/>
            </a:pPr>
            <a:r>
              <a:rPr lang="cs-CZ" sz="2400" dirty="0" smtClean="0"/>
              <a:t>Jak poznáme vichřici?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12857" y="4756238"/>
            <a:ext cx="7119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Padají tašky ze střech na menších stavbách, vznikají drobné škody. 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5356" y="5166021"/>
            <a:ext cx="47532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 startAt="5"/>
            </a:pPr>
            <a:r>
              <a:rPr lang="cs-CZ" sz="2400" dirty="0" smtClean="0"/>
              <a:t>Kde je také obsažený vzduch?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5671689"/>
            <a:ext cx="1848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Ve vodě a půdě.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5002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299060658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7584" y="5013176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A: dusík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23890" y="4998369"/>
            <a:ext cx="1334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B: kyslík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66625" y="5020831"/>
            <a:ext cx="2356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C: ostatní plyny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48680"/>
            <a:ext cx="47532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 čeho se skládá vzduch?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84181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Veru\AppData\Local\Microsoft\Windows\Temporary Internet Files\Content.IE5\YD7VSWO3\MP9004004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236" y="0"/>
            <a:ext cx="9156236" cy="7227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-12236" y="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A1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883428" y="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B1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779092" y="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C1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674756" y="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D1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536899" y="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E1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-12236" y="1196752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863841" y="1196752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B2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779092" y="1196752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C2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674756" y="1196752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D2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570420" y="1196752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E2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-31823" y="2393504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A3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863841" y="2393504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B3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779092" y="2393504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C3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-12236" y="3590256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A4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-31823" y="4787008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A5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-31823" y="598376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A6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5680927" y="2410184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D3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1883428" y="3590256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B4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883428" y="4787008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B5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785263" y="3590256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C4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7579359" y="2393504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E3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5663927" y="3590256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D4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7559591" y="3581808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E4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1883428" y="598376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B6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785263" y="4787008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C5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5683695" y="4787008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D5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7579359" y="4787008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E5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3788031" y="598376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C6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5687187" y="598376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D6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7582851" y="5978080"/>
            <a:ext cx="1895664" cy="1196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680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2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05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196752"/>
            <a:ext cx="717632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Základní životní podmínkou</a:t>
            </a:r>
          </a:p>
          <a:p>
            <a:pPr marL="285750" indent="-285750">
              <a:buFontTx/>
              <a:buChar char="-"/>
            </a:pPr>
            <a:r>
              <a:rPr lang="cs-CZ" dirty="0"/>
              <a:t>Rostliny, živočichové a lidé potřebují přijímat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b="1" u="sng" dirty="0">
                <a:solidFill>
                  <a:schemeClr val="accent6"/>
                </a:solidFill>
              </a:rPr>
              <a:t>kyslík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 ze vzduchu.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Podílí se na </a:t>
            </a:r>
            <a:r>
              <a:rPr lang="cs-CZ" b="1" u="sng" dirty="0">
                <a:solidFill>
                  <a:srgbClr val="FF0000"/>
                </a:solidFill>
              </a:rPr>
              <a:t>koloběhu vody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dirty="0"/>
              <a:t>v přírodě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u="sng" dirty="0">
                <a:solidFill>
                  <a:srgbClr val="FF0000"/>
                </a:solidFill>
              </a:rPr>
              <a:t>Udržuje</a:t>
            </a:r>
            <a:r>
              <a:rPr lang="cs-CZ" dirty="0"/>
              <a:t> na Zemi </a:t>
            </a:r>
            <a:r>
              <a:rPr lang="cs-CZ" b="1" u="sng" dirty="0">
                <a:solidFill>
                  <a:srgbClr val="FF0000"/>
                </a:solidFill>
              </a:rPr>
              <a:t>teplotu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dirty="0"/>
              <a:t>přijatelnou pro život.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Je obsažený ve vodě a půdě</a:t>
            </a:r>
          </a:p>
          <a:p>
            <a:endParaRPr lang="cs-CZ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/>
                </a:solidFill>
              </a:rPr>
              <a:t>Atmosféra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dirty="0" smtClean="0"/>
              <a:t>= vzdušný obal Země</a:t>
            </a:r>
            <a:endParaRPr lang="cs-CZ" dirty="0"/>
          </a:p>
          <a:p>
            <a:endParaRPr lang="cs-CZ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dirty="0" smtClean="0"/>
              <a:t>Složení vzduchu:</a:t>
            </a:r>
            <a:endParaRPr lang="cs-CZ" dirty="0"/>
          </a:p>
        </p:txBody>
      </p:sp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val="3679930570"/>
              </p:ext>
            </p:extLst>
          </p:nvPr>
        </p:nvGraphicFramePr>
        <p:xfrm>
          <a:off x="2771800" y="3645024"/>
          <a:ext cx="3888432" cy="22322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511509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 txBox="1">
            <a:spLocks/>
          </p:cNvSpPr>
          <p:nvPr/>
        </p:nvSpPr>
        <p:spPr>
          <a:xfrm>
            <a:off x="437182" y="332656"/>
            <a:ext cx="8229600" cy="105273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Použitý materiál a literatura</a:t>
            </a:r>
            <a:endParaRPr lang="cs-CZ" dirty="0"/>
          </a:p>
        </p:txBody>
      </p:sp>
      <p:sp>
        <p:nvSpPr>
          <p:cNvPr id="4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Použity obrázky z galerie programu MICROSOFT POWER POINT 2010 [cit. 2012-1-10]. </a:t>
            </a:r>
          </a:p>
          <a:p>
            <a:r>
              <a:rPr lang="cs-CZ" sz="1400" dirty="0" err="1" smtClean="0"/>
              <a:t>Krtek:</a:t>
            </a:r>
            <a:r>
              <a:rPr lang="cs-CZ" sz="1400" dirty="0" err="1"/>
              <a:t>DESCOUENS</a:t>
            </a:r>
            <a:r>
              <a:rPr lang="cs-CZ" sz="1400" dirty="0"/>
              <a:t>, </a:t>
            </a:r>
            <a:r>
              <a:rPr lang="cs-CZ" sz="1400" dirty="0" err="1"/>
              <a:t>Didier</a:t>
            </a:r>
            <a:r>
              <a:rPr lang="cs-CZ" sz="1400" dirty="0"/>
              <a:t>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12.1.2013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cs.wikipedia.org/wiki/Soubor:Talpa_europaea_MHNT.jpg</a:t>
            </a:r>
            <a:endParaRPr lang="cs-CZ" sz="1400" dirty="0" smtClean="0"/>
          </a:p>
          <a:p>
            <a:r>
              <a:rPr lang="cs-CZ" sz="1400" dirty="0" smtClean="0"/>
              <a:t>Žížala: </a:t>
            </a:r>
            <a:r>
              <a:rPr lang="cs-CZ" sz="1400" dirty="0"/>
              <a:t>BUGALLO SÁNCHEZ.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12.1.2013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cs.wikipedia.org/wiki/Soubor:Mi%C3%B1oca066eue.jpg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Použity obrázky z vlastního archivu autora</a:t>
            </a:r>
          </a:p>
          <a:p>
            <a:endParaRPr lang="cs-CZ" sz="1400" dirty="0" smtClean="0"/>
          </a:p>
          <a:p>
            <a:r>
              <a:rPr lang="cs-CZ" sz="1400" dirty="0" smtClean="0"/>
              <a:t>LITERATURA:</a:t>
            </a:r>
          </a:p>
          <a:p>
            <a:r>
              <a:rPr lang="cs-CZ" sz="1400" dirty="0" smtClean="0"/>
              <a:t>ŠTIKOVÁ, Věra. </a:t>
            </a:r>
            <a:r>
              <a:rPr lang="cs-CZ" sz="1400" i="1" dirty="0" smtClean="0"/>
              <a:t>Já a můj svět prvouka pro 3.ročník</a:t>
            </a:r>
            <a:r>
              <a:rPr lang="cs-CZ" sz="1400" dirty="0" smtClean="0"/>
              <a:t>. Brno: NOVÁ ŠKOLA, s.r.o., 2011, ISBN 978-80-7289-266-2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88612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385</TotalTime>
  <Words>517</Words>
  <Application>Microsoft Office PowerPoint</Application>
  <PresentationFormat>Předvádění na obrazovce (4:3)</PresentationFormat>
  <Paragraphs>187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Prezentace aplikace PowerPoint</vt:lpstr>
      <vt:lpstr>Podmínky života na Zemi</vt:lpstr>
      <vt:lpstr>Prezentace aplikace PowerPoint</vt:lpstr>
      <vt:lpstr>Prezentace aplikace PowerPoint</vt:lpstr>
      <vt:lpstr>ATMOSFÉRA</vt:lpstr>
      <vt:lpstr>Složení vzduchu</vt:lpstr>
      <vt:lpstr>Proudění vzduchu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Podmínky života na Zemi</dc:title>
  <dc:creator>Veru</dc:creator>
  <cp:lastModifiedBy>Veronika Gábelová</cp:lastModifiedBy>
  <cp:revision>34</cp:revision>
  <dcterms:created xsi:type="dcterms:W3CDTF">2013-01-12T15:39:17Z</dcterms:created>
  <dcterms:modified xsi:type="dcterms:W3CDTF">2013-03-05T12:03:34Z</dcterms:modified>
</cp:coreProperties>
</file>