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6" r:id="rId2"/>
    <p:sldId id="257" r:id="rId3"/>
    <p:sldId id="256" r:id="rId4"/>
    <p:sldId id="258" r:id="rId5"/>
    <p:sldId id="270" r:id="rId6"/>
    <p:sldId id="267" r:id="rId7"/>
    <p:sldId id="271" r:id="rId8"/>
    <p:sldId id="272" r:id="rId9"/>
    <p:sldId id="274" r:id="rId10"/>
    <p:sldId id="275" r:id="rId11"/>
    <p:sldId id="264" r:id="rId12"/>
    <p:sldId id="265" r:id="rId13"/>
    <p:sldId id="268" r:id="rId14"/>
    <p:sldId id="266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2" autoAdjust="0"/>
    <p:restoredTop sz="94613" autoAdjust="0"/>
  </p:normalViewPr>
  <p:slideViewPr>
    <p:cSldViewPr showGuides="1">
      <p:cViewPr>
        <p:scale>
          <a:sx n="90" d="100"/>
          <a:sy n="90" d="100"/>
        </p:scale>
        <p:origin x="-73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>
                <a:solidFill>
                  <a:srgbClr val="FF0000"/>
                </a:solidFill>
              </a:defRPr>
            </a:pPr>
            <a:r>
              <a:rPr lang="cs-CZ" sz="5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</a:t>
            </a:r>
            <a:endParaRPr lang="en-US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c:rich>
      </c:tx>
      <c:layout>
        <c:manualLayout>
          <c:xMode val="edge"/>
          <c:yMode val="edge"/>
          <c:x val="0.27389058398950145"/>
          <c:y val="0"/>
        </c:manualLayout>
      </c:layout>
      <c:overlay val="0"/>
    </c:title>
    <c:autoTitleDeleted val="0"/>
    <c:view3D>
      <c:rotX val="15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cs-CZ" smtClean="0"/>
                      <a:t>A</a:t>
                    </a:r>
                    <a:r>
                      <a:rPr lang="en-US"/>
                      <a:t>
78%</a:t>
                    </a:r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1"/>
              <c:layout/>
              <c:tx>
                <c:rich>
                  <a:bodyPr/>
                  <a:lstStyle/>
                  <a:p>
                    <a:r>
                      <a:rPr lang="cs-CZ" smtClean="0"/>
                      <a:t>B</a:t>
                    </a:r>
                    <a:r>
                      <a:rPr lang="en-US"/>
                      <a:t>
21%</a:t>
                    </a:r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2"/>
              <c:layout/>
              <c:tx>
                <c:rich>
                  <a:bodyPr/>
                  <a:lstStyle/>
                  <a:p>
                    <a:r>
                      <a:rPr lang="cs-CZ" smtClean="0"/>
                      <a:t>C</a:t>
                    </a:r>
                    <a:r>
                      <a:rPr lang="en-US"/>
                      <a:t>
1%</a:t>
                    </a:r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</c:dLbl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numRef>
              <c:f>List1!$A$2:$A$4</c:f>
              <c:numCache>
                <c:formatCode>General</c:formatCode>
                <c:ptCount val="3"/>
                <c:pt idx="0">
                  <c:v>78</c:v>
                </c:pt>
                <c:pt idx="1">
                  <c:v>21</c:v>
                </c:pt>
                <c:pt idx="2">
                  <c:v>1</c:v>
                </c:pt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78</c:v>
                </c:pt>
                <c:pt idx="1">
                  <c:v>21</c:v>
                </c:pt>
                <c:pt idx="2">
                  <c:v>1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</c:pie3DChart>
    </c:plotArea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2F334A-4C2E-4C30-920E-1B45F5FEF60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EB6C36-14AC-41CF-B40A-BC573FAAA2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870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B6C36-14AC-41CF-B40A-BC573FAAA2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92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B6C36-14AC-41CF-B40A-BC573FAAA2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92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B6C36-14AC-41CF-B40A-BC573FAAA2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92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%C3%B1oca066eue.jpg" TargetMode="External"/><Relationship Id="rId2" Type="http://schemas.openxmlformats.org/officeDocument/2006/relationships/hyperlink" Target="http://cs.wikipedia.org/wiki/Soubor:Talpa_europaea_MHN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VY_32_INOVACE_12_19_Vzduch - opakování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3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je určena k zopakování, proč je vzduch základní  životní podmínkou. Formou různých  cvičení žáci opakují vlastnosti, složení a výskyt vzduchu.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21.1.2013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21.1.2013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83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4324" y="1630153"/>
            <a:ext cx="7175351" cy="1793167"/>
          </a:xfrm>
        </p:spPr>
        <p:txBody>
          <a:bodyPr/>
          <a:lstStyle/>
          <a:p>
            <a:pPr algn="ctr"/>
            <a:r>
              <a:rPr lang="cs-CZ" dirty="0" smtClean="0"/>
              <a:t>Podmínky života na Zemi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53495" y="3933056"/>
            <a:ext cx="5637010" cy="882119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VZDUCH - opakování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8318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Proč je vzduch </a:t>
            </a:r>
            <a:r>
              <a:rPr lang="cs-CZ" dirty="0" smtClean="0">
                <a:solidFill>
                  <a:srgbClr val="FF0000"/>
                </a:solidFill>
              </a:rPr>
              <a:t>základní </a:t>
            </a:r>
            <a:r>
              <a:rPr lang="cs-CZ" dirty="0">
                <a:solidFill>
                  <a:srgbClr val="FF0000"/>
                </a:solidFill>
              </a:rPr>
              <a:t>podmínkou </a:t>
            </a:r>
            <a:r>
              <a:rPr lang="cs-CZ" dirty="0" smtClean="0">
                <a:solidFill>
                  <a:srgbClr val="FF0000"/>
                </a:solidFill>
              </a:rPr>
              <a:t>života?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579" y="1899485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Rostliny, živočichové a lidé potřebují přijímat 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  <a:latin typeface="+mj-lt"/>
              </a:rPr>
              <a:t>dusík/ kyslík/ páru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ze vzduchu.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4481" y="3316351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  <a:latin typeface="+mj-lt"/>
              </a:rPr>
              <a:t>Podílí se na / zabraňuje  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koloběhu vody v přírodě.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9633" y="4581128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Udržuje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na Zemi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  <a:latin typeface="+mj-lt"/>
              </a:rPr>
              <a:t>vlhkost/teplotu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přijatelnou pro život.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7164288" y="2132856"/>
            <a:ext cx="1008112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63688" y="2499649"/>
            <a:ext cx="648072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71800" y="3552012"/>
            <a:ext cx="1368152" cy="1"/>
          </a:xfrm>
          <a:prstGeom prst="line">
            <a:avLst/>
          </a:prstGeom>
          <a:ln w="762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239852" y="4797152"/>
            <a:ext cx="1044116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902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580112" y="1626345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zdušný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7582" y="1626345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sahá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42599" y="1628800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o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8076" y="1658371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262" y="1626345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70649" y="1626345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ilometrů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1628800"/>
            <a:ext cx="625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obal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20756" y="620688"/>
            <a:ext cx="30684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/>
                </a:solidFill>
              </a:rPr>
              <a:t>SLOŽ VĚTU</a:t>
            </a:r>
            <a:endParaRPr lang="cs-CZ" sz="4400" b="1" dirty="0">
              <a:solidFill>
                <a:schemeClr val="accent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3045" y="3244334"/>
            <a:ext cx="85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hrání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3244334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3244334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3244334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nebezpečným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83526" y="3244334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slunečním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77655" y="3244334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zářením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4954732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nižuje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68317" y="4941168"/>
            <a:ext cx="88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rozdíly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0408" y="4941168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72306" y="4941168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teplotní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48648" y="4954732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dnem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341033" y="49547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55532" y="4941168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97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2581E-6 C -0.01597 0.00185 -0.03195 0.00439 -0.04774 0.00739 C -0.05729 0.01178 -0.06545 0.01987 -0.07465 0.02426 C -0.0783 0.02611 -0.08577 0.02819 -0.08577 0.02842 C -0.08993 0.03189 -0.08976 0.03235 -0.09445 0.03374 C -0.09913 0.03513 -0.10833 0.03744 -0.10833 0.03767 C -0.12274 0.04691 -0.11198 0.0446 -0.13663 0.04691 C -0.17674 0.04437 -0.20608 0.04391 -0.24913 0.04506 C -0.26354 0.04992 -0.2783 0.0513 -0.29271 0.05616 C -0.29774 0.06055 -0.30243 0.06193 -0.30851 0.06378 C -0.3342 0.06078 -0.32917 0.06055 -0.36597 0.06378 C -0.37274 0.06448 -0.37917 0.06632 -0.38577 0.06748 C -0.38924 0.06817 -0.39566 0.06933 -0.39566 0.06956 C -0.40452 0.07372 -0.4132 0.07765 -0.4224 0.08065 C -0.4566 0.07765 -0.49115 0.07349 -0.52518 0.06933 C -0.53507 0.07002 -0.54479 0.07002 -0.55469 0.07118 C -0.56024 0.07187 -0.55833 0.07395 -0.5632 0.07696 C -0.57031 0.08135 -0.57813 0.08181 -0.58577 0.08435 C -0.58715 0.08551 -0.58993 0.08805 -0.58993 0.08828 " pathEditMode="relative" rAng="0" ptsTypes="ffffffffffffffffffA">
                                      <p:cBhvr>
                                        <p:cTn id="6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97" y="441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7 0.01503 C -0.021 0.0185 -0.0394 0.02243 -0.05781 0.02451 C -0.06649 0.02844 -0.07239 0.03191 -0.08177 0.03376 C -0.09045 0.03723 -0.10572 0.05203 -0.11267 0.05273 C -0.12621 0.05388 -0.13993 0.05388 -0.15347 0.05458 C -0.16458 0.05828 -0.17604 0.06313 -0.18732 0.06568 C -0.21006 0.071 -0.19097 0.06498 -0.2085 0.06961 C -0.21597 0.07146 -0.22343 0.07701 -0.23107 0.07701 " pathEditMode="relative" rAng="0" ptsTypes="fffffffA">
                                      <p:cBhvr>
                                        <p:cTn id="8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309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79186E-6 C 0.01371 0.00208 0.02569 0.00879 0.0394 0.01133 C 0.04427 0.01341 0.04913 0.01503 0.05347 0.01873 C 0.06111 0.02544 0.05121 0.02012 0.06058 0.02428 C 0.06423 0.02937 0.06718 0.03099 0.07187 0.03377 C 0.07569 0.03608 0.08315 0.04117 0.08315 0.04117 C 0.08888 0.04926 0.09045 0.05828 0.09861 0.06198 C 0.10486 0.07031 0.1151 0.07308 0.12395 0.07308 " pathEditMode="relative" ptsTypes="fffffffA">
                                      <p:cBhvr>
                                        <p:cTn id="10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2.39593E-6 C 0.00695 0.00601 0.01581 0.01688 0.02396 0.02058 C 0.03126 0.03053 0.03959 0.03561 0.04653 0.04487 C 0.04896 0.0481 0.05105 0.05111 0.05348 0.05435 C 0.05487 0.0562 0.05782 0.0599 0.05782 0.0599 C 0.06025 0.06961 0.06199 0.06522 0.06754 0.07123 C 0.0691 0.07285 0.07015 0.07562 0.07188 0.07678 C 0.07396 0.07817 0.07883 0.07886 0.07883 0.07886 " pathEditMode="relative" ptsTypes="fffffffA">
                                      <p:cBhvr>
                                        <p:cTn id="12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3876E-6 C -0.01996 0.00208 -0.02673 0.00231 -0.04357 0.01249 C -0.0493 0.02845 -0.04288 0.01318 -0.05069 0.02521 C -0.06076 0.0414 -0.05347 0.03562 -0.06197 0.0407 C -0.06944 0.04972 -0.06493 0.04348 -0.07465 0.06106 C -0.07638 0.06429 -0.07934 0.06429 -0.08159 0.06614 C -0.08628 0.07031 -0.08593 0.06823 -0.08593 0.07378 " pathEditMode="relative" rAng="0" ptsTypes="ffffffA">
                                      <p:cBhvr>
                                        <p:cTn id="14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23" y="367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0155 C 0.00348 0.02059 0.00434 0.02452 0.00955 0.02683 C 0.02223 0.04279 0.03646 0.04302 0.0533 0.04556 C 0.06216 0.04695 0.08004 0.04926 0.08004 0.0495 C 0.09618 0.05736 0.11493 0.05852 0.13212 0.0606 C 0.1507 0.06545 0.1698 0.06962 0.18855 0.07193 C 0.21094 0.07054 0.22292 0.07424 0.23785 0.05505 C 0.27118 0.05713 0.30469 0.05782 0.33785 0.0606 C 0.3566 0.06222 0.3941 0.0643 0.3941 0.06453 C 0.40261 0.06661 0.40764 0.07124 0.41528 0.07563 C 0.41858 0.07748 0.42848 0.07887 0.43073 0.07933 C 0.46407 0.07725 0.45139 0.07748 0.46875 0.07748 " pathEditMode="relative" rAng="0" ptsTypes="fffffffffffA">
                                      <p:cBhvr>
                                        <p:cTn id="16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38" y="319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4.6531E-6 C -0.00329 0.00648 -0.00572 0.00902 -0.01128 0.01133 C -0.01996 0.0192 -0.02673 0.0222 -0.03663 0.02636 C -0.04357 0.03261 -0.0526 0.034 -0.06059 0.03747 C -0.07812 0.0451 -0.096 0.05042 -0.11406 0.0562 C -0.12829 0.07632 -0.14062 0.06452 -0.16753 0.06568 C -0.17274 0.06637 -0.17795 0.06614 -0.18298 0.06753 C -0.18697 0.06869 -0.19427 0.07331 -0.19427 0.07331 C -0.1993 0.071 -0.19756 0.07262 -0.19999 0.06938 " pathEditMode="relative" ptsTypes="ffffffffA">
                                      <p:cBhvr>
                                        <p:cTn id="18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2.96022E-7 C -0.00122 0.03816 -0.00417 0.07447 -0.00417 0.11262 " pathEditMode="relative" ptsTypes="fA">
                                      <p:cBhvr>
                                        <p:cTn id="2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1.85014E-8 C -0.00886 0.00763 -0.01962 0.00809 -0.02969 0.01133 C -0.0415 0.01503 -0.05261 0.02012 -0.06476 0.02243 C -0.08143 0.0296 -0.07744 0.02983 -0.10001 0.03191 C -0.11303 0.03769 -0.1257 0.03954 -0.13942 0.04116 C -0.15574 0.05018 -0.17414 0.0481 -0.19167 0.05064 C -0.2073 0.05573 -0.22188 0.06175 -0.23803 0.06383 C -0.26702 0.07423 -0.28212 0.07192 -0.31702 0.07308 C -0.33056 0.07447 -0.34306 0.07701 -0.35643 0.07886 C -0.37744 0.08441 -0.39671 0.08996 -0.41841 0.09204 C -0.42917 0.09135 -0.43994 0.09089 -0.4507 0.08996 C -0.46337 0.0888 -0.48872 0.08626 -0.48872 0.08626 C -0.50296 0.08325 -0.51563 0.09135 -0.52969 0.09389 C -0.52778 0.1006 -0.52969 0.09944 -0.52535 0.09944 " pathEditMode="relative" ptsTypes="fffffffffffffA">
                                      <p:cBhvr>
                                        <p:cTn id="24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1.57262E-7 C -0.00782 0.0104 -0.01528 0.01919 -0.02535 0.02613 C -0.03369 0.03191 -0.04254 0.03237 -0.0507 0.03931 C -0.05712 0.04463 -0.06303 0.0518 -0.07049 0.05435 C -0.07431 0.05573 -0.08178 0.05805 -0.08178 0.05805 C -0.0882 0.06475 -0.09497 0.06961 -0.10278 0.07308 C -0.10382 0.07724 -0.10435 0.0814 -0.10712 0.08441 C -0.11146 0.08927 -0.11563 0.08857 -0.11841 0.09574 " pathEditMode="relative" ptsTypes="fffffffA">
                                      <p:cBhvr>
                                        <p:cTn id="26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53469E-6 C -0.00417 0.00786 -0.00712 0.01665 -0.01198 0.02312 C -0.01441 0.02659 -0.01997 0.02983 -0.02257 0.03214 C -0.02865 0.03723 -0.03351 0.04463 -0.0401 0.04833 C -0.04774 0.05296 -0.0559 0.05596 -0.06372 0.05966 C -0.06823 0.06591 -0.07222 0.06706 -0.0776 0.06892 C -0.08889 0.08002 -0.10174 0.08626 -0.11406 0.08973 C -0.12083 0.09389 -0.13507 0.09435 -0.13507 0.09459 " pathEditMode="relative" rAng="0" ptsTypes="fffffffA">
                                      <p:cBhvr>
                                        <p:cTn id="28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53" y="4718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3469E-6 C 0.0151 0.00139 0.02708 0.00532 0.04149 0.00948 C 0.04705 0.01133 0.05851 0.01434 0.05851 0.01457 C 0.06927 0.02544 0.08229 0.02798 0.09445 0.03399 C 0.10642 0.04001 0.11806 0.04602 0.13021 0.05111 C 0.14896 0.04903 0.15504 0.04764 0.17031 0.03885 C 0.17934 0.03978 0.18854 0.04001 0.19757 0.04116 C 0.21545 0.04394 0.23299 0.05504 0.2507 0.06082 C 0.25347 0.06591 0.26094 0.07701 0.26493 0.08048 C 0.26771 0.08256 0.27344 0.08534 0.27344 0.08557 C 0.27656 0.0888 0.27899 0.09412 0.28212 0.09759 C 0.28333 0.09921 0.28524 0.09829 0.28629 0.10014 C 0.28715 0.10129 0.28629 0.10337 0.28629 0.10499 " pathEditMode="relative" rAng="0" ptsTypes="ffffffffffffA">
                                      <p:cBhvr>
                                        <p:cTn id="30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58" y="525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6022E-7 C -0.00312 0.02081 -0.01215 0.03769 -0.02812 0.04301 C -0.04236 0.06198 -0.06475 0.06059 -0.08316 0.06175 C -0.10607 0.0703 -0.12968 0.07146 -0.15347 0.07308 C -0.16527 0.07817 -0.17239 0.07909 -0.18593 0.08071 C -0.19201 0.08348 -0.19791 0.08487 -0.20416 0.08626 C -0.20729 0.09019 -0.21076 0.09227 -0.21267 0.09759 " pathEditMode="relative" ptsTypes="ffffffA">
                                      <p:cBhvr>
                                        <p:cTn id="32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5.55042E-7 C -0.02379 0.02868 -0.05643 0.05597 -0.08872 0.06198 C -0.10486 0.071 -0.12032 0.07054 -0.13802 0.07331 C -0.17032 0.07863 -0.20278 0.08187 -0.23525 0.08442 C -0.24705 0.08812 -0.25834 0.0902 -0.27049 0.09205 C -0.2816 0.09829 -0.29063 0.1013 -0.30278 0.10338 C -0.32778 0.11425 -0.35434 0.11564 -0.38039 0.11841 C -0.39809 0.12026 -0.41476 0.12604 -0.43247 0.12766 C -0.454 0.12489 -0.45695 0.12651 -0.47327 0.12026 C -0.48473 0.11587 -0.49393 0.10824 -0.50573 0.10523 C -0.52622 0.1161 -0.54723 0.12327 -0.56771 0.13529 C -0.5717 0.13761 -0.57622 0.13738 -0.58039 0.13899 C -0.59393 0.14385 -0.60816 0.14686 -0.62118 0.15403 C -0.63247 0.15333 -0.64427 0.1568 -0.65504 0.15218 C -0.65782 0.15102 -0.65209 0.14084 -0.65209 0.14084 " pathEditMode="relative" ptsTypes="ffffffffffffffA">
                                      <p:cBhvr>
                                        <p:cTn id="36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25717E-6 C -0.0092 0.01966 -0.02222 0.03539 -0.03455 0.05227 C -0.03854 0.05713 -0.04028 0.06453 -0.04375 0.07031 C -0.04601 0.07401 -0.04879 0.07701 -0.05104 0.08048 C -0.05261 0.08256 -0.05295 0.0858 -0.05434 0.08812 C -0.06129 0.10292 -0.06007 0.10037 -0.06788 0.11032 C -0.07032 0.12026 -0.07309 0.12396 -0.07986 0.12836 C -0.08299 0.13298 -0.08472 0.13784 -0.08872 0.14084 " pathEditMode="relative" rAng="0" ptsTypes="fffffffA">
                                      <p:cBhvr>
                                        <p:cTn id="38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44" y="7031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25717E-6 C -0.01944 0.03354 -0.06076 0.08372 -0.09305 0.09066 C -0.1151 0.10199 -0.13732 0.10245 -0.16041 0.10384 C -0.16788 0.10592 -0.17291 0.11194 -0.18021 0.11448 C -0.18611 0.12096 -0.19236 0.12581 -0.19843 0.13182 C -0.19982 0.13321 -0.20086 0.13599 -0.2026 0.13645 C -0.20972 0.13923 -0.20642 0.13761 -0.2125 0.14084 C -0.22621 0.13992 -0.23993 0.14038 -0.25347 0.13853 C -0.25798 0.13807 -0.26163 0.13252 -0.26614 0.13182 C -0.27309 0.13113 -0.28021 0.13067 -0.28715 0.12974 C -0.28854 0.13067 -0.29045 0.13021 -0.29149 0.13182 C -0.29618 0.13946 -0.29045 0.13853 -0.29427 0.13853 " pathEditMode="relative" rAng="0" ptsTypes="fffffffffffA">
                                      <p:cBhvr>
                                        <p:cTn id="40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09" y="7031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5717E-6 C 0.01736 0.01642 0.03784 0.03423 0.05816 0.04001 C 0.06614 0.04487 0.07066 0.04695 0.07934 0.0488 C 0.09479 0.05643 0.1118 0.0599 0.1276 0.06221 C 0.14236 0.07146 0.15607 0.07331 0.17187 0.0754 C 0.18055 0.08025 0.18958 0.08465 0.19861 0.08673 C 0.21909 0.08557 0.24097 0.08118 0.26128 0.08904 C 0.27066 0.10407 0.26545 0.0976 0.27673 0.10893 C 0.27934 0.11147 0.28264 0.11217 0.28541 0.11332 C 0.2868 0.11425 0.28958 0.11564 0.28958 0.11587 C 0.29236 0.12026 0.296 0.12581 0.29948 0.12905 C 0.30087 0.13021 0.30243 0.13044 0.30382 0.13136 C 0.30573 0.13275 0.30764 0.13367 0.30937 0.13576 C 0.31718 0.14385 0.30694 0.13761 0.31649 0.14246 C 0.3184 0.1457 0.32014 0.14824 0.32222 0.15148 " pathEditMode="relative" rAng="0" ptsTypes="ffffffffffffffA">
                                      <p:cBhvr>
                                        <p:cTn id="42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11" y="7562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39593E-6 C 0.0151 0.02082 0.02917 0.03978 0.04097 0.06499 C 0.0559 0.0976 0.03941 0.05944 0.05087 0.08256 C 0.05295 0.0865 0.05642 0.09528 0.05642 0.09552 C 0.05903 0.108 0.05712 0.09991 0.06354 0.11934 C 0.06389 0.12049 0.06701 0.13506 0.06771 0.13876 C 0.06858 0.14293 0.07066 0.1457 0.07222 0.14963 " pathEditMode="relative" rAng="0" ptsTypes="ffffffA">
                                      <p:cBhvr>
                                        <p:cTn id="44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1" y="7470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39593E-6 C -0.00851 0.0074 -0.01615 0.01735 -0.02517 0.02267 C -0.0467 0.03516 -0.07222 0.0303 -0.0934 0.04533 C -0.10104 0.05088 -0.11372 0.05851 -0.12118 0.06591 C -0.13316 0.07771 -0.1467 0.09066 -0.16007 0.09783 C -0.17153 0.10407 -0.18142 0.10546 -0.19358 0.10685 C -0.20885 0.1124 -0.22379 0.12026 -0.23837 0.12997 C -0.24601 0.13483 -0.25417 0.13691 -0.26198 0.14108 C -0.26997 0.14524 -0.26545 0.14269 -0.27726 0.15264 C -0.28056 0.15541 -0.28472 0.15403 -0.28837 0.15495 C -0.30087 0.16004 -0.29792 0.15935 -0.31892 0.15935 C -0.32135 0.15935 -0.32622 0.15611 -0.32882 0.15495 C -0.33073 0.15403 -0.33438 0.15264 -0.33438 0.15287 " pathEditMode="relative" rAng="0" ptsTypes="ffffffffffffA">
                                      <p:cBhvr>
                                        <p:cTn id="46" dur="3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19" y="8002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5717E-6 C -0.0026 0.00139 -0.00503 0.00255 -0.00729 0.0044 C -0.01319 0.00995 -0.01458 0.01712 -0.0217 0.02082 C -0.02447 0.0222 -0.03038 0.02544 -0.03038 0.02567 C -0.03559 0.03469 -0.03888 0.03423 -0.046 0.03955 C -0.05121 0.04325 -0.05503 0.04811 -0.06041 0.05088 C -0.07951 0.07193 -0.09583 0.10569 -0.11927 0.11379 C -0.12656 0.11633 -0.13489 0.11841 -0.14201 0.12327 C -0.14392 0.12466 -0.14583 0.12674 -0.14774 0.12789 C -0.15069 0.12951 -0.15642 0.13252 -0.15642 0.13275 C -0.16128 0.14084 -0.15781 0.13738 -0.1677 0.13738 " pathEditMode="relative" rAng="0" ptsTypes="ffffffffffA">
                                      <p:cBhvr>
                                        <p:cTn id="48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85" y="70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41342" y="548680"/>
            <a:ext cx="6800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Jak se nazývá vzdušný obal Země?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08367" y="1700808"/>
            <a:ext cx="3869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A) ATMISFÉRA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9654" y="2708613"/>
            <a:ext cx="41101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B) ALMOSFÉRA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07800" y="3861048"/>
            <a:ext cx="4117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C) ATMOSFÉRA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17760" y="5085184"/>
            <a:ext cx="3896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D) ALMISFÉRA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9409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299060658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5013176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A: dusík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23890" y="4998369"/>
            <a:ext cx="1334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B: kyslík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6625" y="5020831"/>
            <a:ext cx="2356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C: ostatní plyny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8680"/>
            <a:ext cx="4753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 čeho se skládá vzduch?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4181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3" y="476672"/>
            <a:ext cx="6512511" cy="1143000"/>
          </a:xfrm>
        </p:spPr>
        <p:txBody>
          <a:bodyPr/>
          <a:lstStyle/>
          <a:p>
            <a:pPr algn="ctr"/>
            <a:r>
              <a:rPr lang="cs-CZ" sz="4000" dirty="0" smtClean="0"/>
              <a:t>Jak nazýváme proudění vzduchu?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7550" y="1916832"/>
            <a:ext cx="15888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VÍTR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429000"/>
            <a:ext cx="3663022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_____?___</a:t>
            </a:r>
            <a:r>
              <a:rPr lang="cs-CZ" sz="2400" dirty="0" smtClean="0"/>
              <a:t> je ovlivněn otáčením Země a dalšími překážkami (hory, lesy, apod.).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6447" y="3429000"/>
            <a:ext cx="3384376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_____?_____ </a:t>
            </a:r>
            <a:r>
              <a:rPr lang="cs-CZ" sz="2400" dirty="0" smtClean="0"/>
              <a:t>je vyjádřena v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BEAUFORTOVĚ STUPNICI 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8" name="Přímá spojnice 7"/>
          <p:cNvCxnSpPr>
            <a:stCxn id="5" idx="2"/>
            <a:endCxn id="9" idx="0"/>
          </p:cNvCxnSpPr>
          <p:nvPr/>
        </p:nvCxnSpPr>
        <p:spPr>
          <a:xfrm flipH="1">
            <a:off x="2227047" y="2840162"/>
            <a:ext cx="2344952" cy="588838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5" idx="2"/>
            <a:endCxn id="10" idx="0"/>
          </p:cNvCxnSpPr>
          <p:nvPr/>
        </p:nvCxnSpPr>
        <p:spPr>
          <a:xfrm>
            <a:off x="4571999" y="2840162"/>
            <a:ext cx="2486636" cy="588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5575" y="3429000"/>
            <a:ext cx="894797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SMĚR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52929" y="3428999"/>
            <a:ext cx="1594860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RYCHLOST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73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  <p:bldP spid="10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836712"/>
            <a:ext cx="2657475" cy="558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862055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1) Jaký druh větru je znázorněn na obrázku?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06874" y="1988840"/>
            <a:ext cx="26757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BEZVĚTŘÍ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1800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2) Popiš ho.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797152"/>
            <a:ext cx="5378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Kouř stoupá kolmo vzhůru.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51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862055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1) Jaký druh větru je znázorněn na obrázku?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2110" y="1988839"/>
            <a:ext cx="25907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VICHŘICE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1800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2) Popiš ho.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2282" y="4293096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Padají tašky ze střech, vznikají drobné škody.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0962"/>
            <a:ext cx="4332139" cy="4332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294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862055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1) Jaký druh větru je znázorněn na obrázku?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39"/>
            <a:ext cx="27319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TORNÁDO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1800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2) Popiš ho.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509120"/>
            <a:ext cx="38884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Ničivé účinky, zabíjí lidi a zvířata.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714" y="1392648"/>
            <a:ext cx="4187865" cy="4648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762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6977" y="482769"/>
            <a:ext cx="7175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Kde je také  vzduch obsažený?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Veru\AppData\Local\Microsoft\Windows\Temporary Internet Files\Content.IE5\QM7CXKI1\MP9001825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eru\AppData\Local\Microsoft\Windows\Temporary Internet Files\Content.IE5\PY7554J6\MP9002625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058" y="1700808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eru\AppData\Local\Microsoft\Windows\Temporary Internet Files\Content.IE5\QM7CXKI1\MP900405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119" y="3861048"/>
            <a:ext cx="3763762" cy="215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0046" y="2153466"/>
            <a:ext cx="4903907" cy="1569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VE VODĚ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68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021" y="482769"/>
            <a:ext cx="6995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Kde dále je obsažený vzduch?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7" name="Picture 2" descr="Soubor:Talpa europaea MH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6165481" cy="380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3/3f/Mi%C3%B1oca066eu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72152"/>
            <a:ext cx="263224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9752" y="2892986"/>
            <a:ext cx="4176143" cy="1569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V PŮDĚ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19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eru\AppData\Local\Microsoft\Windows\Temporary Internet Files\Content.IE5\QM7CXKI1\MP9004014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" y="30123"/>
            <a:ext cx="9468685" cy="7075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30123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83428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779092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674756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536899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-12236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863841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779092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687187" y="121976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570420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-48098" y="241651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63841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B3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779092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C3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-12313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A4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-31823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A5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-31823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A6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680927" y="241018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D3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883428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B4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883428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B5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785263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C4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579359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E3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663927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D4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559591" y="35818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E4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883428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B6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785263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C5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683695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D5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579359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E5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788031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C6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5687187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D6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7582851" y="597808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80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1343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5880" y="1037927"/>
            <a:ext cx="6543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Proč je vzduch základní podmínkou života?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9268" y="154796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/>
                </a:solidFill>
                <a:latin typeface="+mj-lt"/>
              </a:rPr>
              <a:t>Rostliny, živočichové a lidé potřebují přijímat </a:t>
            </a: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kyslík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ze vzduchu.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9268" y="1884238"/>
            <a:ext cx="82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/>
                </a:solidFill>
                <a:latin typeface="+mj-lt"/>
              </a:rPr>
              <a:t>Podílí se na </a:t>
            </a: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koloběhu vody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v přírodě.</a:t>
            </a:r>
          </a:p>
          <a:p>
            <a:endParaRPr lang="cs-CZ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9998" y="2214676"/>
            <a:ext cx="8215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Udržuje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na Zemi </a:t>
            </a: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teplotu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přijatelnou pro život.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5880" y="2630174"/>
            <a:ext cx="6787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2400" dirty="0" smtClean="0"/>
              <a:t>Jak nazýváme pohyb nebo proudění vzduchu?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059668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vítr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788" y="3451813"/>
            <a:ext cx="3666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sz="2400" dirty="0" smtClean="0"/>
              <a:t>Jak poznáme bezvětří?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12857" y="3908558"/>
            <a:ext cx="294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Kouř stoupá kolmo vzhůru.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294573"/>
            <a:ext cx="3655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400" dirty="0" smtClean="0"/>
              <a:t>Jak poznáme vichřici?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12857" y="4756238"/>
            <a:ext cx="711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Padají tašky ze střech na menších stavbách, vznikají drobné škody. 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5356" y="5166021"/>
            <a:ext cx="4753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cs-CZ" sz="2400" dirty="0" smtClean="0"/>
              <a:t>Kde je také obsažený vzduch?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671689"/>
            <a:ext cx="1848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Ve vodě a půdě.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00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/>
          </p:cNvSpPr>
          <p:nvPr/>
        </p:nvSpPr>
        <p:spPr>
          <a:xfrm>
            <a:off x="437182" y="332656"/>
            <a:ext cx="8229600" cy="10527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Použity obrázky z galerie programu MICROSOFT POWER POINT 2010 [cit. 2012-1-10]. </a:t>
            </a:r>
          </a:p>
          <a:p>
            <a:r>
              <a:rPr lang="cs-CZ" sz="1400" dirty="0" err="1" smtClean="0"/>
              <a:t>Krtek:</a:t>
            </a:r>
            <a:r>
              <a:rPr lang="cs-CZ" sz="1400" dirty="0" err="1"/>
              <a:t>DESCOUENS</a:t>
            </a:r>
            <a:r>
              <a:rPr lang="cs-CZ" sz="1400" dirty="0"/>
              <a:t>, </a:t>
            </a:r>
            <a:r>
              <a:rPr lang="cs-CZ" sz="1400" dirty="0" err="1"/>
              <a:t>Didier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12.1.2013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cs.wikipedia.org/wiki/Soubor:Talpa_europaea_MHNT.jpg</a:t>
            </a:r>
            <a:endParaRPr lang="cs-CZ" sz="1400" dirty="0" smtClean="0"/>
          </a:p>
          <a:p>
            <a:r>
              <a:rPr lang="cs-CZ" sz="1400" dirty="0" smtClean="0"/>
              <a:t>Žížala: </a:t>
            </a:r>
            <a:r>
              <a:rPr lang="cs-CZ" sz="1400" dirty="0"/>
              <a:t>BUGALLO SÁNCHEZ.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12.1.2013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cs.wikipedia.org/wiki/Soubor:Mi%C3%B1oca066eue.jpg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Použity obrázky z vlastního archivu autora</a:t>
            </a:r>
          </a:p>
          <a:p>
            <a:endParaRPr lang="cs-CZ" sz="1400" dirty="0" smtClean="0"/>
          </a:p>
          <a:p>
            <a:r>
              <a:rPr lang="cs-CZ" sz="1400" dirty="0" smtClean="0"/>
              <a:t>LITERATURA:</a:t>
            </a:r>
          </a:p>
          <a:p>
            <a:r>
              <a:rPr lang="cs-CZ" sz="1400" dirty="0" smtClean="0"/>
              <a:t>ŠTIKOVÁ, Věra. </a:t>
            </a:r>
            <a:r>
              <a:rPr lang="cs-CZ" sz="1400" i="1" dirty="0" smtClean="0"/>
              <a:t>Já a můj svět prvouka pro 3.ročník</a:t>
            </a:r>
            <a:r>
              <a:rPr lang="cs-CZ" sz="1400" dirty="0" smtClean="0"/>
              <a:t>. Brno: NOVÁ ŠKOLA, s.r.o., 2011, ISBN 978-80-7289-266-2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3508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464</TotalTime>
  <Words>390</Words>
  <Application>Microsoft Office PowerPoint</Application>
  <PresentationFormat>Předvádění na obrazovce (4:3)</PresentationFormat>
  <Paragraphs>149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Podmínky života na Zemi</vt:lpstr>
      <vt:lpstr>Prezentace aplikace PowerPoint</vt:lpstr>
      <vt:lpstr>Prezentace aplikace PowerPoint</vt:lpstr>
      <vt:lpstr>Prezentace aplikace PowerPoint</vt:lpstr>
      <vt:lpstr>Prezentace aplikace PowerPoint</vt:lpstr>
      <vt:lpstr>Jak nazýváme proudění vzduchu?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35</cp:revision>
  <dcterms:created xsi:type="dcterms:W3CDTF">2013-01-12T15:39:17Z</dcterms:created>
  <dcterms:modified xsi:type="dcterms:W3CDTF">2013-03-05T12:05:05Z</dcterms:modified>
</cp:coreProperties>
</file>