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7" r:id="rId2"/>
    <p:sldId id="256" r:id="rId3"/>
    <p:sldId id="259" r:id="rId4"/>
    <p:sldId id="257" r:id="rId5"/>
    <p:sldId id="264" r:id="rId6"/>
    <p:sldId id="258" r:id="rId7"/>
    <p:sldId id="260" r:id="rId8"/>
    <p:sldId id="261" r:id="rId9"/>
    <p:sldId id="262" r:id="rId10"/>
    <p:sldId id="263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00" d="100"/>
          <a:sy n="100" d="100"/>
        </p:scale>
        <p:origin x="-43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14907-2320-4E2C-9CB3-23B4B98EED77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39C020-D781-46E6-B6D4-DDB333266F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4736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39C020-D781-46E6-B6D4-DDB333266F9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749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4ECFDC-66A8-4BEA-988C-B4ADA243C06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A433F5F-0776-4EA2-8E5E-6F00828A06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genwurm1.jpg" TargetMode="External"/><Relationship Id="rId2" Type="http://schemas.openxmlformats.org/officeDocument/2006/relationships/hyperlink" Target="http://cs.wikipedia.org/wiki/Soubor:Talpa_europaea_MHNT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colopendra_fg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</a:rPr>
              <a:t>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 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</a:rPr>
              <a:t>			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Název projektu: „Učíme lépe a moderněji“ </a:t>
            </a:r>
          </a:p>
          <a:p>
            <a:pPr algn="l">
              <a:lnSpc>
                <a:spcPct val="100000"/>
              </a:lnSpc>
            </a:pPr>
            <a:r>
              <a:rPr lang="cs-CZ" sz="1200" dirty="0" smtClean="0">
                <a:solidFill>
                  <a:schemeClr val="tx1"/>
                </a:solidFill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</a:rPr>
              <a:t/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</a:rPr>
              <a:t>Výukový materiál</a:t>
            </a: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Název </a:t>
            </a:r>
            <a:r>
              <a:rPr lang="cs-CZ" sz="1700" smtClean="0">
                <a:solidFill>
                  <a:schemeClr val="tx1"/>
                </a:solidFill>
              </a:rPr>
              <a:t>DUMu: </a:t>
            </a:r>
            <a:r>
              <a:rPr lang="cs-CZ" sz="1700" dirty="0" smtClean="0">
                <a:solidFill>
                  <a:schemeClr val="tx1"/>
                </a:solidFill>
              </a:rPr>
              <a:t>VY_32_INOVACE_13_19_Půda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Číslo skupiny:  3 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Autor: Mgr. Veronika </a:t>
            </a:r>
            <a:r>
              <a:rPr lang="cs-CZ" sz="1700" dirty="0" err="1" smtClean="0">
                <a:solidFill>
                  <a:schemeClr val="tx1"/>
                </a:solidFill>
              </a:rPr>
              <a:t>Gábelová</a:t>
            </a: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Metodický list:		ne	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Anotace: Prezentace </a:t>
            </a:r>
            <a:r>
              <a:rPr lang="cs-CZ" sz="1700" dirty="0">
                <a:solidFill>
                  <a:schemeClr val="tx1"/>
                </a:solidFill>
              </a:rPr>
              <a:t> </a:t>
            </a:r>
            <a:r>
              <a:rPr lang="cs-CZ" sz="1700" dirty="0" smtClean="0">
                <a:solidFill>
                  <a:schemeClr val="tx1"/>
                </a:solidFill>
              </a:rPr>
              <a:t>je určena k vyvození, proč je půda základní  životní podmínkou. Uvádí co je půda, informuje , jak vzniká, jaké jsou druhy.		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Datum ověření: 22.1.2013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>
                <a:solidFill>
                  <a:schemeClr val="tx1"/>
                </a:solidFill>
              </a:rPr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1"/>
                </a:solidFill>
              </a:rPr>
              <a:t>Datum:	22.1.2013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25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2900" y="2420888"/>
            <a:ext cx="8458200" cy="1222375"/>
          </a:xfrm>
        </p:spPr>
        <p:txBody>
          <a:bodyPr>
            <a:normAutofit/>
          </a:bodyPr>
          <a:lstStyle/>
          <a:p>
            <a:r>
              <a:rPr lang="cs-CZ" sz="5400" cap="none" dirty="0" smtClean="0"/>
              <a:t>PODMÍNKY ŽIVOTA NA ZEMI</a:t>
            </a:r>
            <a:endParaRPr lang="cs-CZ" sz="5400" cap="non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2900" y="4581128"/>
            <a:ext cx="8458200" cy="914400"/>
          </a:xfrm>
        </p:spPr>
        <p:txBody>
          <a:bodyPr>
            <a:normAutofit/>
          </a:bodyPr>
          <a:lstStyle/>
          <a:p>
            <a:pPr algn="r"/>
            <a:r>
              <a:rPr lang="cs-CZ" sz="4000" dirty="0" smtClean="0"/>
              <a:t>PŮDA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41950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půda?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Nejsvrchnější část zemského povrchu</a:t>
            </a:r>
          </a:p>
          <a:p>
            <a:r>
              <a:rPr lang="cs-CZ" dirty="0" smtClean="0"/>
              <a:t>Je prostoupena 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odou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zduchem</a:t>
            </a:r>
          </a:p>
          <a:p>
            <a:pPr>
              <a:buFontTx/>
              <a:buChar char="-"/>
            </a:pPr>
            <a:r>
              <a:rPr lang="cs-CZ" dirty="0" smtClean="0"/>
              <a:t>organismy</a:t>
            </a:r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4" name="Picture 4" descr="C:\Users\Veru\AppData\Local\Microsoft\Windows\Temporary Internet Files\Content.IE5\PY7554J6\MP9004333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170" y="2852936"/>
            <a:ext cx="5184648" cy="3441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Veru\AppData\Local\Microsoft\Windows\Temporary Internet Files\Content.IE5\QM7CXKI1\MP9004022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66149"/>
            <a:ext cx="2558058" cy="2046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692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Proč půda?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772816"/>
            <a:ext cx="8686800" cy="468315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ZÁKLADNÍ PODMÍNKOU ŽIVOTA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Poskytuje </a:t>
            </a:r>
            <a:r>
              <a:rPr lang="cs-CZ" sz="4000" u="sng" dirty="0">
                <a:solidFill>
                  <a:schemeClr val="accent6"/>
                </a:solidFill>
              </a:rPr>
              <a:t>životní prostředí </a:t>
            </a:r>
            <a:r>
              <a:rPr lang="cs-CZ" sz="4000" dirty="0">
                <a:solidFill>
                  <a:schemeClr val="bg1">
                    <a:lumMod val="50000"/>
                  </a:schemeClr>
                </a:solidFill>
              </a:rPr>
              <a:t>rostlinám, živočichům i člověku</a:t>
            </a:r>
            <a:r>
              <a:rPr lang="cs-CZ" sz="4400" dirty="0">
                <a:solidFill>
                  <a:schemeClr val="bg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789040"/>
            <a:ext cx="1917430" cy="288691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709552"/>
            <a:ext cx="4445078" cy="2952328"/>
          </a:xfrm>
          <a:prstGeom prst="rect">
            <a:avLst/>
          </a:prstGeom>
        </p:spPr>
      </p:pic>
      <p:pic>
        <p:nvPicPr>
          <p:cNvPr id="1026" name="Picture 2" descr="C:\Users\Veru\AppData\Local\Microsoft\Windows\Temporary Internet Files\Content.IE5\YD7VSWO3\MP9004317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24968"/>
            <a:ext cx="2636912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221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živočichy, kteří žijí v půdě</a:t>
            </a:r>
            <a:endParaRPr lang="cs-CZ" dirty="0"/>
          </a:p>
        </p:txBody>
      </p:sp>
      <p:pic>
        <p:nvPicPr>
          <p:cNvPr id="4098" name="Picture 2" descr="Žížala obecná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245745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Scolopendra fg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772816"/>
            <a:ext cx="4896544" cy="325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Krtek obecný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97152"/>
            <a:ext cx="2457450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0362" y="1372126"/>
            <a:ext cx="1527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Žížala obecná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5127293"/>
            <a:ext cx="1857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Stonožka obecná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2165" y="6340678"/>
            <a:ext cx="1464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Krtek obecný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267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vzniká půda?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Vzniká zvětráváním nerostů a hornin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Co je zvětrávání?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Působením vody, vzduchu, změn teplot vzduchu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e horniny postupně rozpadají až na písek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Na vzniku půdy se podílí i rostliny a živočichové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Ze zbytků jejich těl vzniká v půdě </a:t>
            </a:r>
            <a:r>
              <a:rPr lang="cs-CZ" dirty="0" smtClean="0">
                <a:solidFill>
                  <a:srgbClr val="FF0000"/>
                </a:solidFill>
              </a:rPr>
              <a:t>HUMUS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– čím je ho víc je půda úrodnější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4771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255" y="1204373"/>
            <a:ext cx="8686800" cy="4525963"/>
          </a:xfrm>
        </p:spPr>
        <p:txBody>
          <a:bodyPr/>
          <a:lstStyle/>
          <a:p>
            <a:r>
              <a:rPr lang="cs-CZ" b="1" i="1" u="sng" dirty="0" smtClean="0"/>
              <a:t>Písčitá půda</a:t>
            </a:r>
            <a:endParaRPr lang="cs-CZ" b="1" i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59550"/>
            <a:ext cx="2962275" cy="414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3059832" y="4869160"/>
            <a:ext cx="1512168" cy="0"/>
          </a:xfrm>
          <a:prstGeom prst="straightConnector1">
            <a:avLst/>
          </a:prstGeom>
          <a:ln w="3175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828994" y="4327370"/>
            <a:ext cx="2103046" cy="0"/>
          </a:xfrm>
          <a:prstGeom prst="straightConnector1">
            <a:avLst/>
          </a:prstGeom>
          <a:ln w="3175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059832" y="5517232"/>
            <a:ext cx="1512168" cy="0"/>
          </a:xfrm>
          <a:prstGeom prst="straightConnector1">
            <a:avLst/>
          </a:prstGeom>
          <a:ln w="3175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725659" y="4684494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45184" y="4146571"/>
            <a:ext cx="1451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oda protéká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93164" y="5332566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skála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43158" y="1412776"/>
            <a:ext cx="536556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Obsahuje zrnka a hodně vzduchu. Velmi snadno propouští vláhu, voda rychle proteče, snadno vysychá, výživné látky protečou do spodních vod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567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Jílovitá půda</a:t>
            </a:r>
            <a:endParaRPr lang="cs-CZ" b="1" i="1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94341"/>
            <a:ext cx="2621212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2384866"/>
            <a:ext cx="353988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Obsahuje velmi malé množství vzduchu, těžko se obdělává, zadržuje hodně vody, ale při suchu může ztvrdnout a popraskat. Těžko propouští vodu.</a:t>
            </a:r>
            <a:endParaRPr lang="cs-CZ" sz="28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5868144" y="3789040"/>
            <a:ext cx="181466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868144" y="2924944"/>
            <a:ext cx="260675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682662" y="5589240"/>
            <a:ext cx="1814662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790057" y="2463279"/>
            <a:ext cx="16708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Voda neproniká hluboko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62998" y="3628238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21432" y="5404574"/>
            <a:ext cx="704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skála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8008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14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je půda pro lidi důležitá?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základem pěstování </a:t>
            </a:r>
            <a:r>
              <a:rPr lang="cs-CZ" u="sng" dirty="0" smtClean="0">
                <a:solidFill>
                  <a:srgbClr val="FF0000"/>
                </a:solidFill>
              </a:rPr>
              <a:t>užitkových rostlin</a:t>
            </a:r>
            <a:r>
              <a:rPr lang="cs-CZ" dirty="0" smtClean="0"/>
              <a:t> v zemědělství.</a:t>
            </a:r>
            <a:endParaRPr lang="cs-CZ" dirty="0"/>
          </a:p>
        </p:txBody>
      </p:sp>
      <p:pic>
        <p:nvPicPr>
          <p:cNvPr id="3074" name="Picture 2" descr="C:\Users\Veru\AppData\Local\Microsoft\Windows\Temporary Internet Files\Content.IE5\QM7CXKI1\MP9004485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4369"/>
            <a:ext cx="3995936" cy="262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eru\AppData\Local\Microsoft\Windows\Temporary Internet Files\Content.IE5\RCUVC5JS\MP9004065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017" y="4614871"/>
            <a:ext cx="3077966" cy="2051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eru\AppData\Local\Microsoft\Windows\Temporary Internet Files\Content.IE5\PY7554J6\MP9004486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98567"/>
            <a:ext cx="3384376" cy="201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Veru\AppData\Local\Microsoft\Windows\Temporary Internet Files\Content.IE5\QM7CXKI1\MP9001489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807653"/>
            <a:ext cx="1944216" cy="2909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Veru\AppData\Local\Microsoft\Windows\Temporary Internet Files\Content.IE5\PY7554J6\MP9004385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18075"/>
            <a:ext cx="2768352" cy="184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8842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správnou možnost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 smtClean="0">
                <a:solidFill>
                  <a:srgbClr val="0070C0"/>
                </a:solidFill>
              </a:rPr>
              <a:t>nejspodnější/nejsvrchnější</a:t>
            </a:r>
            <a:r>
              <a:rPr lang="cs-CZ" dirty="0" smtClean="0"/>
              <a:t> část zemského povrchu.</a:t>
            </a:r>
          </a:p>
          <a:p>
            <a:r>
              <a:rPr lang="cs-CZ" dirty="0" smtClean="0"/>
              <a:t>Půda vzniká </a:t>
            </a:r>
            <a:r>
              <a:rPr lang="cs-CZ" dirty="0" smtClean="0">
                <a:solidFill>
                  <a:srgbClr val="0070C0"/>
                </a:solidFill>
              </a:rPr>
              <a:t>desítky/stovky/tisíce</a:t>
            </a:r>
            <a:r>
              <a:rPr lang="cs-CZ" dirty="0" smtClean="0"/>
              <a:t> let.</a:t>
            </a:r>
          </a:p>
          <a:p>
            <a:r>
              <a:rPr lang="cs-CZ" dirty="0" smtClean="0"/>
              <a:t>Vzniká </a:t>
            </a:r>
            <a:r>
              <a:rPr lang="cs-CZ" dirty="0" smtClean="0">
                <a:solidFill>
                  <a:srgbClr val="0070C0"/>
                </a:solidFill>
              </a:rPr>
              <a:t>odtékáním/zvětráváním</a:t>
            </a:r>
            <a:r>
              <a:rPr lang="cs-CZ" dirty="0" smtClean="0"/>
              <a:t> hornin.</a:t>
            </a:r>
          </a:p>
          <a:p>
            <a:r>
              <a:rPr lang="cs-CZ" dirty="0" smtClean="0"/>
              <a:t>Písčitá půda </a:t>
            </a:r>
            <a:r>
              <a:rPr lang="cs-CZ" dirty="0" smtClean="0">
                <a:solidFill>
                  <a:srgbClr val="0070C0"/>
                </a:solidFill>
              </a:rPr>
              <a:t>snadno/těžce</a:t>
            </a:r>
            <a:r>
              <a:rPr lang="cs-CZ" dirty="0" smtClean="0"/>
              <a:t> propouští vodu.</a:t>
            </a:r>
          </a:p>
          <a:p>
            <a:r>
              <a:rPr lang="cs-CZ" dirty="0" smtClean="0"/>
              <a:t>Čím je humusu v půdě </a:t>
            </a:r>
            <a:r>
              <a:rPr lang="cs-CZ" dirty="0" smtClean="0">
                <a:solidFill>
                  <a:srgbClr val="0070C0"/>
                </a:solidFill>
              </a:rPr>
              <a:t>méně/více</a:t>
            </a:r>
            <a:r>
              <a:rPr lang="cs-CZ" dirty="0" smtClean="0"/>
              <a:t>, tím je půda úrodnější</a:t>
            </a:r>
          </a:p>
          <a:p>
            <a:r>
              <a:rPr lang="cs-CZ" dirty="0" smtClean="0"/>
              <a:t>Půda je základem pro pěstování </a:t>
            </a:r>
            <a:r>
              <a:rPr lang="cs-CZ" dirty="0" smtClean="0">
                <a:solidFill>
                  <a:srgbClr val="0070C0"/>
                </a:solidFill>
              </a:rPr>
              <a:t>planých/užitkových</a:t>
            </a:r>
            <a:r>
              <a:rPr lang="cs-CZ" dirty="0" smtClean="0"/>
              <a:t> rostlin. *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259632" y="1844824"/>
            <a:ext cx="2016224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699792" y="2780928"/>
            <a:ext cx="1152128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822768" y="3284984"/>
            <a:ext cx="1741120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067944" y="3789040"/>
            <a:ext cx="1008112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355976" y="4293096"/>
            <a:ext cx="1008112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3568" y="5589240"/>
            <a:ext cx="1296144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875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http://zena-in.cz/media/2009/04/10/Krtin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5" y="332656"/>
            <a:ext cx="9047616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-19556" y="-10425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A1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65683" y="12007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750922" y="12007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C1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636161" y="12007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21400" y="0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-1" y="1146975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A2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-19555" y="2293831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A3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-31125" y="3421618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A4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955" y="4556059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A5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678" y="5689607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A6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865684" y="1130952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B2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861282" y="2293831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B3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885238" y="3425391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B4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890917" y="4573746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B5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880046" y="5698169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B6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750921" y="1141703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C2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636160" y="1130952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D2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7521399" y="1141703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E2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750920" y="2299103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C3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754494" y="3429000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C4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746521" y="4573746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C5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755628" y="5682102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C6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644437" y="2280584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D3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524972" y="2309732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E3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639732" y="3442103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D4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7521398" y="3451231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E4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640867" y="4573746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D5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5631760" y="5689607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D6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7516999" y="4544335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E5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7516998" y="5698169"/>
            <a:ext cx="188523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2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Nejsvrchnější část zemského povrchu.</a:t>
            </a:r>
          </a:p>
          <a:p>
            <a:r>
              <a:rPr lang="cs-CZ" dirty="0" smtClean="0"/>
              <a:t>Poskytuje </a:t>
            </a:r>
            <a:r>
              <a:rPr lang="cs-CZ" u="sng" dirty="0" smtClean="0">
                <a:solidFill>
                  <a:srgbClr val="FF0000"/>
                </a:solidFill>
              </a:rPr>
              <a:t>životní prostředí.</a:t>
            </a:r>
          </a:p>
          <a:p>
            <a:r>
              <a:rPr lang="cs-CZ" dirty="0" smtClean="0"/>
              <a:t>Je prostoupena vodou, vzduchem, organismy.</a:t>
            </a:r>
          </a:p>
          <a:p>
            <a:r>
              <a:rPr lang="cs-CZ" dirty="0" smtClean="0"/>
              <a:t>Vzniká zvětráváním hornin.</a:t>
            </a:r>
          </a:p>
          <a:p>
            <a:r>
              <a:rPr lang="cs-CZ" u="sng" dirty="0" smtClean="0">
                <a:solidFill>
                  <a:srgbClr val="FF0000"/>
                </a:solidFill>
              </a:rPr>
              <a:t>Humus</a:t>
            </a:r>
            <a:r>
              <a:rPr lang="cs-CZ" dirty="0" smtClean="0"/>
              <a:t> vzniká z mrtvých těl rostlin a živočichů – nejúrodnější část půdy.</a:t>
            </a:r>
          </a:p>
          <a:p>
            <a:r>
              <a:rPr lang="cs-CZ" dirty="0" smtClean="0"/>
              <a:t>Je základem pěstování užitkových rostlin </a:t>
            </a:r>
            <a:r>
              <a:rPr lang="cs-CZ" smtClean="0"/>
              <a:t>v zemědělství.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88640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78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Použity obrázky z galerie programu MICROSOFT POWER POINT 2010 [cit. 2012-1-10]. </a:t>
            </a:r>
          </a:p>
          <a:p>
            <a:r>
              <a:rPr lang="cs-CZ" sz="1600" dirty="0" err="1"/>
              <a:t>Krtek:DESCOUENS</a:t>
            </a:r>
            <a:r>
              <a:rPr lang="cs-CZ" sz="1600" dirty="0"/>
              <a:t>, </a:t>
            </a:r>
            <a:r>
              <a:rPr lang="cs-CZ" sz="1600" dirty="0" err="1"/>
              <a:t>Didier</a:t>
            </a:r>
            <a:r>
              <a:rPr lang="cs-CZ" sz="1600" dirty="0"/>
              <a:t>. </a:t>
            </a:r>
            <a:r>
              <a:rPr lang="cs-CZ" sz="1600" i="1" dirty="0"/>
              <a:t>wikipedia.cz</a:t>
            </a:r>
            <a:r>
              <a:rPr lang="cs-CZ" sz="1600" dirty="0"/>
              <a:t> [online]. [cit. 12.1.2013]. Dostupný na WWW: </a:t>
            </a:r>
            <a:r>
              <a:rPr lang="cs-CZ" sz="1600" dirty="0">
                <a:hlinkClick r:id="rId2"/>
              </a:rPr>
              <a:t>http://cs.wikipedia.org/wiki/Soubor:Talpa_europaea_MHNT.jpg</a:t>
            </a:r>
            <a:endParaRPr lang="cs-CZ" sz="1600" dirty="0"/>
          </a:p>
          <a:p>
            <a:r>
              <a:rPr lang="cs-CZ" sz="1600" dirty="0" smtClean="0"/>
              <a:t>Žížala: LINNENBACH</a:t>
            </a:r>
            <a:r>
              <a:rPr lang="cs-CZ" sz="1600" dirty="0"/>
              <a:t>, Michael. </a:t>
            </a:r>
            <a:r>
              <a:rPr lang="cs-CZ" sz="1600" i="1" dirty="0"/>
              <a:t>wikipedia.cz</a:t>
            </a:r>
            <a:r>
              <a:rPr lang="cs-CZ" sz="1600" dirty="0"/>
              <a:t> [online]. [cit. </a:t>
            </a:r>
            <a:r>
              <a:rPr lang="cs-CZ" sz="1600" dirty="0" smtClean="0"/>
              <a:t>12.1.2013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cs.wikipedia.org/wiki/Soubor:Regenwurm1.jpg</a:t>
            </a:r>
            <a:endParaRPr lang="cs-CZ" sz="1600" dirty="0" smtClean="0"/>
          </a:p>
          <a:p>
            <a:r>
              <a:rPr lang="cs-CZ" sz="1600" dirty="0" smtClean="0"/>
              <a:t>Stonožka: </a:t>
            </a:r>
            <a:r>
              <a:rPr lang="cs-CZ" sz="1600" dirty="0"/>
              <a:t>GELLER-GRIMM, Fritz. </a:t>
            </a:r>
            <a:r>
              <a:rPr lang="cs-CZ" sz="1600" i="1" dirty="0"/>
              <a:t>wikipedia.cz</a:t>
            </a:r>
            <a:r>
              <a:rPr lang="cs-CZ" sz="1600" dirty="0"/>
              <a:t> [online]. [cit. </a:t>
            </a:r>
            <a:r>
              <a:rPr lang="cs-CZ" sz="1600" dirty="0" smtClean="0"/>
              <a:t>12.1.2013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cs.wikipedia.org/wiki/Soubor:Scolopendra_fg01.JPG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r>
              <a:rPr lang="cs-CZ" sz="1600" dirty="0"/>
              <a:t>Použity obrázky z vlastního archivu autora</a:t>
            </a:r>
          </a:p>
          <a:p>
            <a:endParaRPr lang="cs-CZ" sz="1600" dirty="0"/>
          </a:p>
          <a:p>
            <a:r>
              <a:rPr lang="cs-CZ" sz="1600" dirty="0"/>
              <a:t>LITERATURA:</a:t>
            </a:r>
          </a:p>
          <a:p>
            <a:r>
              <a:rPr lang="cs-CZ" sz="1600" dirty="0"/>
              <a:t>ŠTIKOVÁ, Věra. </a:t>
            </a:r>
            <a:r>
              <a:rPr lang="cs-CZ" sz="1600" i="1" dirty="0"/>
              <a:t>Já a můj svět prvouka pro 3.ročník</a:t>
            </a:r>
            <a:r>
              <a:rPr lang="cs-CZ" sz="1600" dirty="0"/>
              <a:t>. Brno: NOVÁ ŠKOLA, s.r.o., 2011, ISBN 978-80-7289-266-2</a:t>
            </a:r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58954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556</TotalTime>
  <Words>355</Words>
  <Application>Microsoft Office PowerPoint</Application>
  <PresentationFormat>Předvádění na obrazovce (4:3)</PresentationFormat>
  <Paragraphs>126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PODMÍNKY ŽIVOTA NA ZEMI</vt:lpstr>
      <vt:lpstr>Co je půda?</vt:lpstr>
      <vt:lpstr>Proč půda?</vt:lpstr>
      <vt:lpstr>Poznej živočichy, kteří žijí v půdě</vt:lpstr>
      <vt:lpstr>Jak vzniká půda?</vt:lpstr>
      <vt:lpstr>Druhy půd</vt:lpstr>
      <vt:lpstr>Druhy půd</vt:lpstr>
      <vt:lpstr>Proč je půda pro lidi důležitá?</vt:lpstr>
      <vt:lpstr>Vyber správnou možnost</vt:lpstr>
      <vt:lpstr>Prezentace aplikace PowerPoint</vt:lpstr>
      <vt:lpstr>Půda</vt:lpstr>
      <vt:lpstr>Použitý materiál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PODMÍNKY ŽIVOTA NA ZEMI</dc:title>
  <dc:creator>Veru</dc:creator>
  <cp:lastModifiedBy>Veronika Gábelová</cp:lastModifiedBy>
  <cp:revision>28</cp:revision>
  <dcterms:created xsi:type="dcterms:W3CDTF">2013-01-13T09:59:43Z</dcterms:created>
  <dcterms:modified xsi:type="dcterms:W3CDTF">2013-03-05T12:05:33Z</dcterms:modified>
</cp:coreProperties>
</file>