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71" r:id="rId2"/>
    <p:sldId id="256" r:id="rId3"/>
    <p:sldId id="263" r:id="rId4"/>
    <p:sldId id="268" r:id="rId5"/>
    <p:sldId id="269" r:id="rId6"/>
    <p:sldId id="257" r:id="rId7"/>
    <p:sldId id="260" r:id="rId8"/>
    <p:sldId id="261" r:id="rId9"/>
    <p:sldId id="270" r:id="rId10"/>
    <p:sldId id="259" r:id="rId11"/>
    <p:sldId id="264" r:id="rId12"/>
    <p:sldId id="262" r:id="rId13"/>
    <p:sldId id="265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00" d="100"/>
          <a:sy n="100" d="100"/>
        </p:scale>
        <p:origin x="-43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F14907-2320-4E2C-9CB3-23B4B98EED7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39C020-D781-46E6-B6D4-DDB333266F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4736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39C020-D781-46E6-B6D4-DDB333266F92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7492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egenwurm1.jpg" TargetMode="External"/><Relationship Id="rId2" Type="http://schemas.openxmlformats.org/officeDocument/2006/relationships/hyperlink" Target="http://cs.wikipedia.org/wiki/Soubor:Talpa_europaea_MHNT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Grand-Hamster.jpg" TargetMode="External"/><Relationship Id="rId5" Type="http://schemas.openxmlformats.org/officeDocument/2006/relationships/hyperlink" Target="http://cs.wikipedia.org/wiki/Soubor:Europ%C3%A4ischer_Ziesel_aus_Erdloch_guckend.jpg" TargetMode="External"/><Relationship Id="rId4" Type="http://schemas.openxmlformats.org/officeDocument/2006/relationships/hyperlink" Target="http://cs.wikipedia.org/wiki/Soubor:Scolopendra_fg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57200" y="274638"/>
            <a:ext cx="8229600" cy="1930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tx1"/>
                </a:solidFill>
              </a:rPr>
              <a:t>		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		Základní škola Ústí nad Labem, Anežky České 702/17, příspěvková organizace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 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solidFill>
                  <a:schemeClr val="tx1"/>
                </a:solidFill>
              </a:rPr>
              <a:t>			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  <a:cs typeface="Calibri" pitchFamily="34" charset="0"/>
              </a:rPr>
              <a:t>Název projektu: „Učíme lépe a moderněji“ </a:t>
            </a:r>
          </a:p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tx1"/>
                </a:solidFill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tx1"/>
                </a:solidFill>
              </a:rPr>
              <a:t/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		               </a:t>
            </a:r>
            <a:r>
              <a:rPr lang="cs-CZ" sz="3600" dirty="0" smtClean="0">
                <a:solidFill>
                  <a:schemeClr val="tx1"/>
                </a:solidFill>
              </a:rPr>
              <a:t>Výukový materiál</a:t>
            </a:r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349500"/>
            <a:ext cx="8229600" cy="3959225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Název </a:t>
            </a:r>
            <a:r>
              <a:rPr lang="cs-CZ" sz="1700" dirty="0" err="1" smtClean="0">
                <a:solidFill>
                  <a:schemeClr val="tx1"/>
                </a:solidFill>
              </a:rPr>
              <a:t>DUMu</a:t>
            </a:r>
            <a:r>
              <a:rPr lang="cs-CZ" sz="1700" dirty="0" smtClean="0">
                <a:solidFill>
                  <a:schemeClr val="tx1"/>
                </a:solidFill>
              </a:rPr>
              <a:t>: </a:t>
            </a:r>
            <a:r>
              <a:rPr lang="cs-CZ" sz="1700" dirty="0" smtClean="0">
                <a:solidFill>
                  <a:schemeClr val="tx1"/>
                </a:solidFill>
              </a:rPr>
              <a:t>VY_32_INOVACE_14_19_Půda - opakování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Číslo skupiny:  3 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Autor: Mgr. Veronika </a:t>
            </a:r>
            <a:r>
              <a:rPr lang="cs-CZ" sz="1700" dirty="0" err="1" smtClean="0">
                <a:solidFill>
                  <a:schemeClr val="tx1"/>
                </a:solidFill>
              </a:rPr>
              <a:t>Gábelová</a:t>
            </a: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Vzdělávací obor/Předmět/Téma: Člověk a jeho svět/Prvouka/Rozmanitost přírody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Druh učebního materiálu: prezentace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Metodický list:		ne	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Anotace: Prezentace </a:t>
            </a:r>
            <a:r>
              <a:rPr lang="cs-CZ" sz="1700" dirty="0">
                <a:solidFill>
                  <a:schemeClr val="tx1"/>
                </a:solidFill>
              </a:rPr>
              <a:t> </a:t>
            </a:r>
            <a:r>
              <a:rPr lang="cs-CZ" sz="1700" dirty="0" smtClean="0">
                <a:solidFill>
                  <a:schemeClr val="tx1"/>
                </a:solidFill>
              </a:rPr>
              <a:t>je určena k opakování, proč je půda základní  životní podmínkou. Žáci si formou různých cvičení zopakují, co je půda,  z čeho se skládá, jak vzniká	.	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Ověřeno ve třídě: III.C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Datum ověření:  25.1.2013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ve výuce a provedl(a) o tom zápis do TK.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zveřejňováno, používáno, upravováno a uchováváno.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Datum:	25.1.2013		Podpis: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200" dirty="0" smtClean="0">
                <a:solidFill>
                  <a:schemeClr val="tx1"/>
                </a:solidFill>
              </a:rPr>
              <a:t> </a:t>
            </a:r>
          </a:p>
          <a:p>
            <a:pPr>
              <a:buFont typeface="Arial" pitchFamily="34" charset="0"/>
              <a:buNone/>
              <a:defRPr/>
            </a:pPr>
            <a:endParaRPr lang="cs-CZ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1533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2900" y="2420888"/>
            <a:ext cx="8458200" cy="1222375"/>
          </a:xfrm>
        </p:spPr>
        <p:txBody>
          <a:bodyPr>
            <a:normAutofit/>
          </a:bodyPr>
          <a:lstStyle/>
          <a:p>
            <a:r>
              <a:rPr lang="cs-CZ" sz="5400" cap="none" dirty="0" smtClean="0"/>
              <a:t>PODMÍNKY ŽIVOTA NA ZEMI</a:t>
            </a:r>
            <a:endParaRPr lang="cs-CZ" sz="5400" cap="none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2900" y="4581128"/>
            <a:ext cx="8458200" cy="914400"/>
          </a:xfrm>
        </p:spPr>
        <p:txBody>
          <a:bodyPr>
            <a:normAutofit/>
          </a:bodyPr>
          <a:lstStyle/>
          <a:p>
            <a:pPr algn="r"/>
            <a:r>
              <a:rPr lang="cs-CZ" sz="4000" dirty="0" smtClean="0"/>
              <a:t>PŮDA - OPAKOVÁNÍ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741950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PŮDA?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4690864" cy="417646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800" dirty="0"/>
              <a:t> </a:t>
            </a:r>
            <a:r>
              <a:rPr lang="cs-CZ" sz="4800" dirty="0" smtClean="0"/>
              <a:t>Je 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00B050"/>
                </a:solidFill>
              </a:rPr>
              <a:t>nejspodnější</a:t>
            </a:r>
            <a:r>
              <a:rPr lang="cs-CZ" sz="4800" dirty="0" smtClean="0">
                <a:solidFill>
                  <a:srgbClr val="0070C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0070C0"/>
                </a:solidFill>
              </a:rPr>
              <a:t>nejsvrchnější 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00B0F0"/>
                </a:solidFill>
              </a:rPr>
              <a:t>nejnižší</a:t>
            </a:r>
            <a:endParaRPr lang="cs-CZ" sz="48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4800" dirty="0" smtClean="0">
                <a:solidFill>
                  <a:srgbClr val="7030A0"/>
                </a:solidFill>
              </a:rPr>
              <a:t>nejhlubší</a:t>
            </a:r>
            <a:r>
              <a:rPr lang="cs-CZ" sz="4800" dirty="0" smtClean="0"/>
              <a:t> </a:t>
            </a:r>
          </a:p>
          <a:p>
            <a:pPr marL="0" indent="0">
              <a:buNone/>
            </a:pPr>
            <a:r>
              <a:rPr lang="cs-CZ" sz="4800" dirty="0" smtClean="0"/>
              <a:t>část zemského povrchu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26996" y="2276872"/>
            <a:ext cx="259683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52366" y="3429000"/>
            <a:ext cx="151671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26996" y="4005064"/>
            <a:ext cx="180474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subrt_000\AppData\Local\Microsoft\Windows\Temporary Internet Files\Content.IE5\OHYHC8YR\MP9004330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96752"/>
            <a:ext cx="3338496" cy="50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8756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DLOUHO PŮDA VZNIKÁ?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 smtClean="0"/>
              <a:t>Půda vzniká</a:t>
            </a:r>
          </a:p>
          <a:p>
            <a:r>
              <a:rPr lang="cs-CZ" sz="4400" dirty="0" smtClean="0">
                <a:solidFill>
                  <a:srgbClr val="7030A0"/>
                </a:solidFill>
              </a:rPr>
              <a:t>desítky</a:t>
            </a:r>
          </a:p>
          <a:p>
            <a:r>
              <a:rPr lang="cs-CZ" sz="4400" dirty="0" smtClean="0">
                <a:solidFill>
                  <a:srgbClr val="00B0F0"/>
                </a:solidFill>
              </a:rPr>
              <a:t>stovky</a:t>
            </a:r>
          </a:p>
          <a:p>
            <a:r>
              <a:rPr lang="cs-CZ" sz="4400" dirty="0" smtClean="0">
                <a:solidFill>
                  <a:srgbClr val="0070C0"/>
                </a:solidFill>
              </a:rPr>
              <a:t>tisíce</a:t>
            </a:r>
            <a:r>
              <a:rPr lang="cs-CZ" sz="4400" dirty="0" smtClean="0"/>
              <a:t> </a:t>
            </a:r>
          </a:p>
          <a:p>
            <a:r>
              <a:rPr lang="cs-CZ" sz="4400" dirty="0" smtClean="0">
                <a:solidFill>
                  <a:srgbClr val="00B050"/>
                </a:solidFill>
              </a:rPr>
              <a:t>pár</a:t>
            </a:r>
          </a:p>
          <a:p>
            <a:r>
              <a:rPr lang="cs-CZ" sz="4400" dirty="0" smtClean="0"/>
              <a:t>let.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53547" y="2636912"/>
            <a:ext cx="201622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53547" y="4869160"/>
            <a:ext cx="100811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subrt_000\AppData\Local\Microsoft\Windows\Temporary Internet Files\Content.IE5\FUOOFM5W\MP9004333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613202"/>
            <a:ext cx="5184648" cy="3441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4606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PŮDA VZNIKÁ?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1461" y="1556792"/>
            <a:ext cx="397916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Vzniká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odtékáním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zvětráváním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vyvěráním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drcením</a:t>
            </a:r>
          </a:p>
          <a:p>
            <a:pPr marL="0" indent="0">
              <a:buNone/>
            </a:pPr>
            <a:r>
              <a:rPr lang="cs-CZ" dirty="0" smtClean="0"/>
              <a:t>hornin.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2492896"/>
            <a:ext cx="201622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91118" y="3645024"/>
            <a:ext cx="187220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91118" y="4221088"/>
            <a:ext cx="144016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Users\subrt_000\AppData\Local\Microsoft\Windows\Temporary Internet Files\Content.IE5\1GF6GTDO\MP9004332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340768"/>
            <a:ext cx="3438525" cy="518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9925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dirty="0" smtClean="0"/>
              <a:t>Proč je půda základní podmínkou života? </a:t>
            </a:r>
            <a:r>
              <a:rPr lang="cs-CZ" sz="3100" dirty="0" smtClean="0">
                <a:solidFill>
                  <a:srgbClr val="FF0000"/>
                </a:solidFill>
              </a:rPr>
              <a:t>(slož větu)</a:t>
            </a:r>
            <a:endParaRPr lang="cs-CZ" sz="31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789040"/>
            <a:ext cx="1917430" cy="288691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3709552"/>
            <a:ext cx="4445078" cy="2952328"/>
          </a:xfrm>
          <a:prstGeom prst="rect">
            <a:avLst/>
          </a:prstGeom>
        </p:spPr>
      </p:pic>
      <p:pic>
        <p:nvPicPr>
          <p:cNvPr id="1026" name="Picture 2" descr="C:\Users\Veru\AppData\Local\Microsoft\Windows\Temporary Internet Files\Content.IE5\YD7VSWO3\MP9004317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024968"/>
            <a:ext cx="2636912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9344" y="2419336"/>
            <a:ext cx="93554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  <a:r>
              <a:rPr lang="cs-CZ" sz="2400" dirty="0" smtClean="0"/>
              <a:t> prostředí  živočichům  půda  životní  člověku  rostlinám  poskytuje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9685" y="2419337"/>
            <a:ext cx="8964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Půda poskytuje životní prostředí rostlinám, živočichům i člověku.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56221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JAKÝ Druh </a:t>
            </a:r>
            <a:r>
              <a:rPr lang="cs-CZ" dirty="0" err="1" smtClean="0"/>
              <a:t>půdY</a:t>
            </a:r>
            <a:r>
              <a:rPr lang="cs-CZ" dirty="0" smtClean="0"/>
              <a:t> JE NA OBRÁZKU?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92083" y="2354980"/>
            <a:ext cx="3651917" cy="4525963"/>
          </a:xfrm>
        </p:spPr>
        <p:txBody>
          <a:bodyPr>
            <a:normAutofit/>
          </a:bodyPr>
          <a:lstStyle/>
          <a:p>
            <a:r>
              <a:rPr lang="cs-CZ" sz="2800" dirty="0"/>
              <a:t>Obsahuje zrnka a hodně vzduchu. Velmi snadno propouští vláhu, voda rychle proteče, snadno vysychá, výživné látky protečou do spodních vod.</a:t>
            </a:r>
          </a:p>
          <a:p>
            <a:endParaRPr lang="cs-CZ" b="1" i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76" y="1373857"/>
            <a:ext cx="3683017" cy="5151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2843808" y="4077072"/>
            <a:ext cx="1512168" cy="0"/>
          </a:xfrm>
          <a:prstGeom prst="straightConnector1">
            <a:avLst/>
          </a:prstGeom>
          <a:ln w="31750"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284446" y="3450296"/>
            <a:ext cx="2103046" cy="0"/>
          </a:xfrm>
          <a:prstGeom prst="straightConnector1">
            <a:avLst/>
          </a:prstGeom>
          <a:ln w="31750"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059832" y="5805264"/>
            <a:ext cx="1512168" cy="0"/>
          </a:xfrm>
          <a:prstGeom prst="straightConnector1">
            <a:avLst/>
          </a:prstGeom>
          <a:ln w="31750"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385662" y="3892406"/>
            <a:ext cx="679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půda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39944" y="3260878"/>
            <a:ext cx="1451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oda protéká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5620598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skála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001037"/>
            <a:ext cx="2206053" cy="70788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PÍSČITÁ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8144" y="1772816"/>
            <a:ext cx="17988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POPIŠ JI: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8567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/>
      <p:bldP spid="12" grpId="0"/>
      <p:bldP spid="13" grpId="0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Jaký Druh půdy je na obrázku?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44438" y="2167545"/>
            <a:ext cx="3979168" cy="4107086"/>
          </a:xfrm>
        </p:spPr>
        <p:txBody>
          <a:bodyPr>
            <a:normAutofit lnSpcReduction="10000"/>
          </a:bodyPr>
          <a:lstStyle/>
          <a:p>
            <a:r>
              <a:rPr lang="cs-CZ" dirty="0"/>
              <a:t>Obsahuje velmi malé množství vzduchu, těžko se obdělává, zadržuje hodně vody, ale při suchu může ztvrdnout a popraskat. Těžko propouští vodu.</a:t>
            </a:r>
          </a:p>
          <a:p>
            <a:endParaRPr lang="cs-CZ" b="1" i="1" u="sng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118" y="1844824"/>
            <a:ext cx="2839646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2541054" y="4221088"/>
            <a:ext cx="1814662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2417201" y="2852936"/>
            <a:ext cx="260675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2113881" y="5877272"/>
            <a:ext cx="1814662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298643" y="1927687"/>
            <a:ext cx="16708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Voda neproniká hluboko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80579" y="3812904"/>
            <a:ext cx="679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půda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24504" y="5424348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skála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1660158"/>
            <a:ext cx="17988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POPIŠ JI: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6079" y="1927687"/>
            <a:ext cx="2029723" cy="58477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JÍLOVITÁ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8008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4" grpId="0"/>
      <p:bldP spid="16" grpId="0"/>
      <p:bldP spid="17" grpId="0"/>
      <p:bldP spid="5" grpId="0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humus?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5960" y="2492896"/>
            <a:ext cx="8686800" cy="12987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Čím je humusu v půdě </a:t>
            </a:r>
            <a:r>
              <a:rPr lang="cs-CZ" dirty="0" smtClean="0">
                <a:solidFill>
                  <a:srgbClr val="FF0000"/>
                </a:solidFill>
              </a:rPr>
              <a:t>více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tx1"/>
                </a:solidFill>
              </a:rPr>
              <a:t>tím je půda úrodnější.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561147"/>
            <a:ext cx="73837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Vzniká ze zbytků těl </a:t>
            </a:r>
            <a:r>
              <a:rPr lang="cs-CZ" sz="3200" dirty="0" smtClean="0">
                <a:solidFill>
                  <a:srgbClr val="FF0000"/>
                </a:solidFill>
              </a:rPr>
              <a:t>rostlin a živočichů</a:t>
            </a:r>
            <a:r>
              <a:rPr lang="cs-CZ" sz="3200" dirty="0" smtClean="0"/>
              <a:t>. 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4056559" y="1561147"/>
            <a:ext cx="3292900" cy="5847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10261" y="2617335"/>
            <a:ext cx="792088" cy="4491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ubrt_000\AppData\Local\Microsoft\Windows\Temporary Internet Files\Content.IE5\OHYHC8YR\MP9004266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356992"/>
            <a:ext cx="4463945" cy="297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ubrt_000\AppData\Local\Microsoft\Windows\Temporary Internet Files\Content.IE5\FUOOFM5W\MP9001826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856309"/>
            <a:ext cx="3657600" cy="2462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930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7" grpId="0" animBg="1"/>
      <p:bldP spid="7" grpId="1" animBg="1"/>
      <p:bldP spid="9" grpId="0" animBg="1"/>
      <p:bldP spid="9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je půda prostoupena?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5"/>
            <a:ext cx="8686800" cy="720080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Je prostoupena: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subrt_000\AppData\Local\Microsoft\Windows\Temporary Internet Files\Content.IE5\OHYHC8YR\MP9003996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84784"/>
            <a:ext cx="279031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ubrt_000\AppData\Local\Microsoft\Windows\Temporary Internet Files\Content.IE5\1GF6GTDO\MP9004487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8448" y="4004247"/>
            <a:ext cx="3168352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Žížala obecná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212976"/>
            <a:ext cx="245745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2148" y="2231576"/>
            <a:ext cx="14125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vodou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6267" y="3028309"/>
            <a:ext cx="21884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vzduchem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6268" y="4005064"/>
            <a:ext cx="22573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organismy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6927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Vyjmenuj živočichy žijící v půdě</a:t>
            </a:r>
            <a:endParaRPr lang="cs-CZ" dirty="0"/>
          </a:p>
        </p:txBody>
      </p:sp>
      <p:pic>
        <p:nvPicPr>
          <p:cNvPr id="4098" name="Picture 2" descr="Žížala obecná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72816"/>
            <a:ext cx="245745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Scolopendra fg0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5620" y="1330429"/>
            <a:ext cx="2520111" cy="1675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Krtek obecný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081" y="4437112"/>
            <a:ext cx="2457450" cy="151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00362" y="1372126"/>
            <a:ext cx="1527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Žížala obecná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75620" y="3012145"/>
            <a:ext cx="1857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Stonožka obecná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5987424"/>
            <a:ext cx="1464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Krtek obecný</a:t>
            </a:r>
            <a:endParaRPr lang="cs-CZ" dirty="0"/>
          </a:p>
        </p:txBody>
      </p:sp>
      <p:pic>
        <p:nvPicPr>
          <p:cNvPr id="3074" name="Picture 2" descr="Soubor:Europäischer Ziesel aus Erdloch guckend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925208"/>
            <a:ext cx="3384376" cy="2538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492846" y="3749146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Křeček polní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92846" y="5194349"/>
            <a:ext cx="1556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Sysel obecný</a:t>
            </a:r>
            <a:endParaRPr lang="cs-CZ" dirty="0"/>
          </a:p>
        </p:txBody>
      </p:sp>
      <p:pic>
        <p:nvPicPr>
          <p:cNvPr id="1026" name="Picture 2" descr="Soubor:Grand-Hamster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556792"/>
            <a:ext cx="2830865" cy="2123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267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3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subrt_000\AppData\Local\Microsoft\Windows\Temporary Internet Files\Content.IE5\0E7VJRSK\MP9004007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135260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je půda pro lidi důležitá?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základem pěstování </a:t>
            </a:r>
            <a:r>
              <a:rPr lang="cs-CZ" u="sng" dirty="0" smtClean="0">
                <a:solidFill>
                  <a:srgbClr val="FF0000"/>
                </a:solidFill>
              </a:rPr>
              <a:t>užitkových rostlin</a:t>
            </a:r>
            <a:r>
              <a:rPr lang="cs-CZ" dirty="0" smtClean="0"/>
              <a:t> v zemědělství.</a:t>
            </a:r>
            <a:endParaRPr lang="cs-CZ" dirty="0"/>
          </a:p>
        </p:txBody>
      </p:sp>
      <p:pic>
        <p:nvPicPr>
          <p:cNvPr id="3074" name="Picture 2" descr="C:\Users\Veru\AppData\Local\Microsoft\Windows\Temporary Internet Files\Content.IE5\QM7CXKI1\MP9004485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94369"/>
            <a:ext cx="3995936" cy="2626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Veru\AppData\Local\Microsoft\Windows\Temporary Internet Files\Content.IE5\PY7554J6\MP90044862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98567"/>
            <a:ext cx="3384376" cy="201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716016" y="1700808"/>
            <a:ext cx="33123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9" name="Picture 3" descr="C:\Users\subrt_000\AppData\Local\Microsoft\Windows\Temporary Internet Files\Content.IE5\1GF6GTDO\MP90043738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736453"/>
            <a:ext cx="1848616" cy="276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ubrt_000\AppData\Local\Microsoft\Windows\Temporary Internet Files\Content.IE5\1GF6GTDO\MP90017794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7865" y="4500773"/>
            <a:ext cx="3351647" cy="2234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8842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4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Mravenec přenáší mšic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" y="347743"/>
            <a:ext cx="9348192" cy="6228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A1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865683" y="12007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B1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750922" y="12007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C1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636161" y="12007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D1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21400" y="0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E1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-19556" y="1146975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A2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-19555" y="2293831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A3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8954" y="3461860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A4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8955" y="4556059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A5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678" y="5689607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A6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865684" y="1130952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B2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869255" y="2269490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B3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885238" y="3425391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B4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890917" y="4573746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B5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870389" y="5727620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B6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750921" y="1141703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C2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636160" y="1130952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D2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7521399" y="1141703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E2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750920" y="2299103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C3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3754494" y="3429000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C4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746521" y="4573746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C5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3755628" y="5682102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C6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5644437" y="2280584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D3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7524972" y="2309732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E3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5639732" y="3442103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D4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7521398" y="3451231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E4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5640867" y="4573746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D5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5631760" y="5689607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D6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7516999" y="4544335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E5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7516998" y="5698169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29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6096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Použitý materiál a literatura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706562"/>
            <a:ext cx="8686800" cy="4525963"/>
          </a:xfrm>
          <a:prstGeom prst="rect">
            <a:avLst/>
          </a:prstGeom>
        </p:spPr>
        <p:txBody>
          <a:bodyPr vert="horz">
            <a:normAutofit fontScale="92500" lnSpcReduction="2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/>
              <a:t>Použity obrázky z galerie programu MICROSOFT POWER POINT 2010 [cit. 2012-1-17]. </a:t>
            </a:r>
          </a:p>
          <a:p>
            <a:r>
              <a:rPr lang="cs-CZ" sz="1600" dirty="0" err="1" smtClean="0"/>
              <a:t>Krtek:DESCOUENS</a:t>
            </a:r>
            <a:r>
              <a:rPr lang="cs-CZ" sz="1600" dirty="0" smtClean="0"/>
              <a:t>, </a:t>
            </a:r>
            <a:r>
              <a:rPr lang="cs-CZ" sz="1600" dirty="0" err="1" smtClean="0"/>
              <a:t>Didier</a:t>
            </a:r>
            <a:r>
              <a:rPr lang="cs-CZ" sz="1600" dirty="0" smtClean="0"/>
              <a:t>. </a:t>
            </a:r>
            <a:r>
              <a:rPr lang="cs-CZ" sz="1600" i="1" dirty="0" smtClean="0"/>
              <a:t>wikipedia.cz</a:t>
            </a:r>
            <a:r>
              <a:rPr lang="cs-CZ" sz="1600" dirty="0" smtClean="0"/>
              <a:t> [online]. [cit. 12.1.2013]. Dostupný na WWW: </a:t>
            </a:r>
            <a:r>
              <a:rPr lang="cs-CZ" sz="1600" dirty="0" smtClean="0">
                <a:hlinkClick r:id="rId2"/>
              </a:rPr>
              <a:t>http://cs.wikipedia.org/wiki/Soubor:Talpa_europaea_MHNT.jpg</a:t>
            </a:r>
            <a:endParaRPr lang="cs-CZ" sz="1600" dirty="0" smtClean="0"/>
          </a:p>
          <a:p>
            <a:r>
              <a:rPr lang="cs-CZ" sz="1600" dirty="0" smtClean="0"/>
              <a:t>Žížala: LINNENBACH, Michael. </a:t>
            </a:r>
            <a:r>
              <a:rPr lang="cs-CZ" sz="1600" i="1" dirty="0" smtClean="0"/>
              <a:t>wikipedia.cz</a:t>
            </a:r>
            <a:r>
              <a:rPr lang="cs-CZ" sz="1600" dirty="0" smtClean="0"/>
              <a:t> [online]. [cit. 12.1.2013]. Dostupný na WWW: </a:t>
            </a:r>
            <a:r>
              <a:rPr lang="cs-CZ" sz="1600" dirty="0" smtClean="0">
                <a:hlinkClick r:id="rId3"/>
              </a:rPr>
              <a:t>http://cs.wikipedia.org/wiki/Soubor:Regenwurm1.jpg</a:t>
            </a:r>
            <a:endParaRPr lang="cs-CZ" sz="1600" dirty="0" smtClean="0"/>
          </a:p>
          <a:p>
            <a:r>
              <a:rPr lang="cs-CZ" sz="1600" dirty="0" smtClean="0"/>
              <a:t>Stonožka: GELLER-GRIMM, Fritz. </a:t>
            </a:r>
            <a:r>
              <a:rPr lang="cs-CZ" sz="1600" i="1" dirty="0" smtClean="0"/>
              <a:t>wikipedia.cz</a:t>
            </a:r>
            <a:r>
              <a:rPr lang="cs-CZ" sz="1600" dirty="0" smtClean="0"/>
              <a:t> [online]. [cit. 12.1.2013]. Dostupný na WWW: </a:t>
            </a:r>
            <a:r>
              <a:rPr lang="cs-CZ" sz="1600" dirty="0" smtClean="0">
                <a:hlinkClick r:id="rId4"/>
              </a:rPr>
              <a:t>http://cs.wikipedia.org/wiki/Soubor:Scolopendra_fg01.JPG</a:t>
            </a:r>
            <a:endParaRPr lang="cs-CZ" sz="1600" dirty="0" smtClean="0"/>
          </a:p>
          <a:p>
            <a:r>
              <a:rPr lang="cs-CZ" sz="1600" dirty="0" smtClean="0"/>
              <a:t>Sysel: </a:t>
            </a:r>
            <a:r>
              <a:rPr lang="cs-CZ" sz="1600" dirty="0"/>
              <a:t>BS THURNER HOF. </a:t>
            </a:r>
            <a:r>
              <a:rPr lang="cs-CZ" sz="1600" i="1" dirty="0"/>
              <a:t>wikipedia.cz</a:t>
            </a:r>
            <a:r>
              <a:rPr lang="cs-CZ" sz="1600" dirty="0"/>
              <a:t> [online]. [cit. </a:t>
            </a:r>
            <a:r>
              <a:rPr lang="cs-CZ" sz="1600" dirty="0" smtClean="0"/>
              <a:t>12.1.2013</a:t>
            </a:r>
            <a:r>
              <a:rPr lang="cs-CZ" sz="1600" dirty="0"/>
              <a:t>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cs.wikipedia.org/wiki/Soubor:Europ%C3%A4ischer_Ziesel_aus_Erdloch_guckend.jpg</a:t>
            </a:r>
            <a:endParaRPr lang="cs-CZ" sz="1600" dirty="0" smtClean="0"/>
          </a:p>
          <a:p>
            <a:r>
              <a:rPr lang="cs-CZ" sz="1600" dirty="0" smtClean="0"/>
              <a:t>Křeček: </a:t>
            </a:r>
            <a:r>
              <a:rPr lang="cs-CZ" sz="1600" dirty="0"/>
              <a:t>BURNER, </a:t>
            </a:r>
            <a:r>
              <a:rPr lang="cs-CZ" sz="1600" dirty="0" err="1"/>
              <a:t>Frédéric</a:t>
            </a:r>
            <a:r>
              <a:rPr lang="cs-CZ" sz="1600" dirty="0"/>
              <a:t>. </a:t>
            </a:r>
            <a:r>
              <a:rPr lang="cs-CZ" sz="1600" i="1" dirty="0"/>
              <a:t>wikipedia.cz</a:t>
            </a:r>
            <a:r>
              <a:rPr lang="cs-CZ" sz="1600" dirty="0"/>
              <a:t> [online]. [cit. </a:t>
            </a:r>
            <a:r>
              <a:rPr lang="cs-CZ" sz="1600" dirty="0" smtClean="0"/>
              <a:t>12.1.2013</a:t>
            </a:r>
            <a:r>
              <a:rPr lang="cs-CZ" sz="1600" dirty="0"/>
              <a:t>]. Dostupný na WWW: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cs.wikipedia.org/wiki/Soubor:Grand-Hamster.jpg</a:t>
            </a:r>
            <a:endParaRPr lang="cs-CZ" sz="1600" dirty="0" smtClean="0"/>
          </a:p>
          <a:p>
            <a:r>
              <a:rPr lang="cs-CZ" sz="1600" dirty="0" smtClean="0"/>
              <a:t>Mravenec: </a:t>
            </a:r>
            <a:r>
              <a:rPr lang="cs-CZ" sz="1600" dirty="0"/>
              <a:t>LUISIFER. </a:t>
            </a:r>
            <a:r>
              <a:rPr lang="cs-CZ" sz="1600" i="1" dirty="0"/>
              <a:t>wikipedia.cz</a:t>
            </a:r>
            <a:r>
              <a:rPr lang="cs-CZ" sz="1600" dirty="0"/>
              <a:t> [online]. [cit. </a:t>
            </a:r>
            <a:r>
              <a:rPr lang="cs-CZ" sz="1600" dirty="0" smtClean="0"/>
              <a:t>12.1.2013</a:t>
            </a:r>
            <a:r>
              <a:rPr lang="cs-CZ" sz="1600" dirty="0"/>
              <a:t>]. Dostupný na WWW: http://</a:t>
            </a:r>
            <a:r>
              <a:rPr lang="cs-CZ" sz="1600" dirty="0" smtClean="0"/>
              <a:t>cs.wikipedia.org/wiki/Soubor:Mravenec_p%C5%99en%C3%A1%C5%A1%C3%AD_m%C5%A1ici.jpg</a:t>
            </a:r>
          </a:p>
          <a:p>
            <a:pPr marL="0" indent="0">
              <a:buFont typeface="Wingdings 2"/>
              <a:buNone/>
            </a:pPr>
            <a:endParaRPr lang="cs-CZ" sz="1600" dirty="0" smtClean="0"/>
          </a:p>
          <a:p>
            <a:r>
              <a:rPr lang="cs-CZ" sz="1600" dirty="0" smtClean="0"/>
              <a:t>Použity obrázky z vlastního archivu autora</a:t>
            </a:r>
          </a:p>
          <a:p>
            <a:endParaRPr lang="cs-CZ" sz="1600" dirty="0" smtClean="0"/>
          </a:p>
          <a:p>
            <a:r>
              <a:rPr lang="cs-CZ" sz="1600" dirty="0" smtClean="0"/>
              <a:t>LITERATURA:</a:t>
            </a:r>
          </a:p>
          <a:p>
            <a:r>
              <a:rPr lang="cs-CZ" sz="1600" dirty="0" smtClean="0"/>
              <a:t>ŠTIKOVÁ, Věra. </a:t>
            </a:r>
            <a:r>
              <a:rPr lang="cs-CZ" sz="1600" i="1" dirty="0" smtClean="0"/>
              <a:t>Já a můj svět prvouka pro 3.ročník</a:t>
            </a:r>
            <a:r>
              <a:rPr lang="cs-CZ" sz="1600" dirty="0" smtClean="0"/>
              <a:t>. Brno: NOVÁ ŠKOLA, s.r.o., 2011, ISBN 978-80-7289-266-2</a:t>
            </a:r>
          </a:p>
          <a:p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416891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692</TotalTime>
  <Words>306</Words>
  <Application>Microsoft Office PowerPoint</Application>
  <PresentationFormat>Předvádění na obrazovce (4:3)</PresentationFormat>
  <Paragraphs>137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PODMÍNKY ŽIVOTA NA ZEMI</vt:lpstr>
      <vt:lpstr>CO JE PŮDA?</vt:lpstr>
      <vt:lpstr>JAK DLOUHO PŮDA VZNIKÁ?</vt:lpstr>
      <vt:lpstr>JAK PŮDA VZNIKÁ?</vt:lpstr>
      <vt:lpstr>Proč je půda základní podmínkou života? (slož větu)</vt:lpstr>
      <vt:lpstr>JAKÝ Druh půdY JE NA OBRÁZKU?</vt:lpstr>
      <vt:lpstr>Jaký Druh půdy je na obrázku?</vt:lpstr>
      <vt:lpstr>Co je humus?</vt:lpstr>
      <vt:lpstr>Čím je půda prostoupena?</vt:lpstr>
      <vt:lpstr>Vyjmenuj živočichy žijící v půdě</vt:lpstr>
      <vt:lpstr>Proč je půda pro lidi důležitá?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PODMÍNKY ŽIVOTA NA ZEMI</dc:title>
  <dc:creator>Veru</dc:creator>
  <cp:lastModifiedBy>Veronika Gábelová</cp:lastModifiedBy>
  <cp:revision>41</cp:revision>
  <dcterms:created xsi:type="dcterms:W3CDTF">2013-01-13T09:59:43Z</dcterms:created>
  <dcterms:modified xsi:type="dcterms:W3CDTF">2013-03-05T12:15:08Z</dcterms:modified>
</cp:coreProperties>
</file>