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5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FC239-FC31-427C-89AB-83823BE4E0B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74388-065F-4413-B22E-71A35E68CE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FC239-FC31-427C-89AB-83823BE4E0B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74388-065F-4413-B22E-71A35E68CE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FC239-FC31-427C-89AB-83823BE4E0B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74388-065F-4413-B22E-71A35E68CE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FC239-FC31-427C-89AB-83823BE4E0B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74388-065F-4413-B22E-71A35E68CE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FC239-FC31-427C-89AB-83823BE4E0B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74388-065F-4413-B22E-71A35E68CE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FC239-FC31-427C-89AB-83823BE4E0B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B174388-065F-4413-B22E-71A35E68CE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FC239-FC31-427C-89AB-83823BE4E0B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74388-065F-4413-B22E-71A35E68CE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FC239-FC31-427C-89AB-83823BE4E0B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7B174388-065F-4413-B22E-71A35E68CE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778FC239-FC31-427C-89AB-83823BE4E0B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74388-065F-4413-B22E-71A35E68CE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FC239-FC31-427C-89AB-83823BE4E0B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74388-065F-4413-B22E-71A35E68CE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FC239-FC31-427C-89AB-83823BE4E0B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74388-065F-4413-B22E-71A35E68CE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78FC239-FC31-427C-89AB-83823BE4E0B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B174388-065F-4413-B22E-71A35E68CE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12.xml"/><Relationship Id="rId4" Type="http://schemas.openxmlformats.org/officeDocument/2006/relationships/slide" Target="slide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alles_marineris_topo.jpg" TargetMode="External"/><Relationship Id="rId3" Type="http://schemas.openxmlformats.org/officeDocument/2006/relationships/hyperlink" Target="http://cs.wikipedia.org/wiki/Soubor:The_Earth_seen_from_Apollo_17.jpg" TargetMode="External"/><Relationship Id="rId7" Type="http://schemas.openxmlformats.org/officeDocument/2006/relationships/hyperlink" Target="http://cs.wikipedia.org/wiki/Soubor:Olympus_Mons-scale-white_in_km.png" TargetMode="External"/><Relationship Id="rId2" Type="http://schemas.openxmlformats.org/officeDocument/2006/relationships/hyperlink" Target="http://cs.wikipedia.org/wiki/Soubor:MESSENGER_first_photo_of_unseen_side_of_mercur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s-mat5.cz/vyuka/images/fyzika/faze_mesice_2.jpg" TargetMode="External"/><Relationship Id="rId5" Type="http://schemas.openxmlformats.org/officeDocument/2006/relationships/hyperlink" Target="http://cs.wikipedia.org/wiki/Soubor:Full_Moon_Luc_Viatour.jpg" TargetMode="External"/><Relationship Id="rId4" Type="http://schemas.openxmlformats.org/officeDocument/2006/relationships/hyperlink" Target="http://cs.wikipedia.org/wiki/Soubor:Mars_Hubb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</a:rPr>
              <a:t>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 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</a:rPr>
              <a:t>	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Název projektu: „Učíme lépe a moderněji“ </a:t>
            </a:r>
          </a:p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</a:rPr>
              <a:t/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</a:rPr>
              <a:t>Výukový materiál</a:t>
            </a: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Název </a:t>
            </a:r>
            <a:r>
              <a:rPr lang="cs-CZ" sz="1700" dirty="0" err="1" smtClean="0">
                <a:solidFill>
                  <a:schemeClr val="tx1"/>
                </a:solidFill>
              </a:rPr>
              <a:t>DUMu</a:t>
            </a:r>
            <a:r>
              <a:rPr lang="cs-CZ" sz="1700" dirty="0" smtClean="0">
                <a:solidFill>
                  <a:schemeClr val="tx1"/>
                </a:solidFill>
              </a:rPr>
              <a:t>: </a:t>
            </a:r>
            <a:r>
              <a:rPr lang="cs-CZ" sz="1700" dirty="0" smtClean="0">
                <a:solidFill>
                  <a:schemeClr val="tx1"/>
                </a:solidFill>
              </a:rPr>
              <a:t>VY_32_INOVACE_18_19_Malé planety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Číslo skupiny:  2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Autor: Mgr. Veronika </a:t>
            </a:r>
            <a:r>
              <a:rPr lang="cs-CZ" sz="1700" dirty="0" err="1" smtClean="0">
                <a:solidFill>
                  <a:schemeClr val="tx1"/>
                </a:solidFill>
              </a:rPr>
              <a:t>Gábelová</a:t>
            </a: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Anotace: Prezentace je určena k vyvození zajímavostí o malých planetách.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Datum ověření: 11.2.2013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Datum:	11.2.2013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37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Planety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MALÉ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4780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Malé planety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Nejblíže Slunci</a:t>
            </a:r>
          </a:p>
          <a:p>
            <a:r>
              <a:rPr lang="cs-CZ" dirty="0" smtClean="0"/>
              <a:t>Vnitřní planety</a:t>
            </a:r>
          </a:p>
          <a:p>
            <a:r>
              <a:rPr lang="cs-CZ" dirty="0" smtClean="0"/>
              <a:t>Merkur, Venuše, Země, Mars </a:t>
            </a:r>
            <a:endParaRPr lang="cs-CZ" dirty="0"/>
          </a:p>
        </p:txBody>
      </p:sp>
      <p:pic>
        <p:nvPicPr>
          <p:cNvPr id="5" name="Picture 2" descr="MESSENGER first photo of unseen side of mercur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17032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Venuspioneeru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47467"/>
            <a:ext cx="1408172" cy="1515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ubrt_000\AppData\Local\Microsoft\Windows\Temporary Internet Files\Content.IE5\0E7VJRSK\MP9004308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3" y="3140968"/>
            <a:ext cx="2114273" cy="1551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Mars Hubbl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29000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579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ESSENGER first photo of unseen side of mercur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562" y="196280"/>
            <a:ext cx="4816896" cy="481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Merkur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826768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Nejblíže Slunci</a:t>
            </a:r>
          </a:p>
          <a:p>
            <a:r>
              <a:rPr lang="cs-CZ" dirty="0" smtClean="0"/>
              <a:t>Nejmenší planeta sluneční soustavy</a:t>
            </a:r>
          </a:p>
          <a:p>
            <a:r>
              <a:rPr lang="cs-CZ" dirty="0" smtClean="0"/>
              <a:t>Povrch se podobá Měsíci</a:t>
            </a:r>
          </a:p>
          <a:p>
            <a:r>
              <a:rPr lang="cs-CZ" dirty="0" smtClean="0"/>
              <a:t>1 den na Merkuru trván176 dní pozemských</a:t>
            </a:r>
          </a:p>
          <a:p>
            <a:r>
              <a:rPr lang="cs-CZ" dirty="0" smtClean="0"/>
              <a:t>Teplota se pohybuje od 430 ̊C</a:t>
            </a:r>
          </a:p>
          <a:p>
            <a:r>
              <a:rPr lang="cs-CZ" dirty="0" smtClean="0"/>
              <a:t>Byla zde nalezena voda v podobě ledu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8640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Venuše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76406"/>
            <a:ext cx="4536504" cy="57036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Velikostí podobná Zemi</a:t>
            </a:r>
          </a:p>
          <a:p>
            <a:r>
              <a:rPr lang="cs-CZ" dirty="0" smtClean="0"/>
              <a:t>Nejjasnější planeta, zahalena do jedovatého mračna</a:t>
            </a:r>
          </a:p>
          <a:p>
            <a:r>
              <a:rPr lang="cs-CZ" dirty="0" smtClean="0"/>
              <a:t>Den 24 hodin, otáčí se opačným směrem než Země</a:t>
            </a:r>
          </a:p>
          <a:p>
            <a:r>
              <a:rPr lang="cs-CZ" dirty="0" smtClean="0"/>
              <a:t>Teplota 480 ̊C – pekelná planeta </a:t>
            </a:r>
          </a:p>
          <a:p>
            <a:r>
              <a:rPr lang="cs-CZ" dirty="0" smtClean="0"/>
              <a:t>Tlak na povrchu, jako 1 km pod hladinou moře na Zemi</a:t>
            </a:r>
          </a:p>
          <a:p>
            <a:r>
              <a:rPr lang="cs-CZ" dirty="0" smtClean="0"/>
              <a:t>Jméno po řecké bohyni krásy</a:t>
            </a:r>
          </a:p>
          <a:p>
            <a:r>
              <a:rPr lang="cs-CZ" dirty="0" smtClean="0"/>
              <a:t>Večernice, Jitřenka</a:t>
            </a:r>
            <a:endParaRPr lang="cs-CZ" dirty="0"/>
          </a:p>
        </p:txBody>
      </p:sp>
      <p:pic>
        <p:nvPicPr>
          <p:cNvPr id="3074" name="Picture 2" descr="Venuspioneeru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213" y="332656"/>
            <a:ext cx="4082237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57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Země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330824" cy="4525963"/>
          </a:xfrm>
        </p:spPr>
        <p:txBody>
          <a:bodyPr>
            <a:noAutofit/>
          </a:bodyPr>
          <a:lstStyle/>
          <a:p>
            <a:r>
              <a:rPr lang="cs-CZ" sz="2400" dirty="0" smtClean="0"/>
              <a:t>Modrá planeta- od moří a oceánů</a:t>
            </a:r>
          </a:p>
          <a:p>
            <a:r>
              <a:rPr lang="cs-CZ" sz="2400" dirty="0" smtClean="0"/>
              <a:t>Hnědá, žlutá, zelená – barvy pevniny</a:t>
            </a:r>
          </a:p>
          <a:p>
            <a:r>
              <a:rPr lang="cs-CZ" sz="2400" dirty="0" smtClean="0"/>
              <a:t>Bílá barva - oblačnost</a:t>
            </a:r>
          </a:p>
          <a:p>
            <a:r>
              <a:rPr lang="cs-CZ" sz="2400" dirty="0" smtClean="0"/>
              <a:t>Dosud jediná planeta, o které víme, že je na ní život </a:t>
            </a:r>
          </a:p>
          <a:p>
            <a:r>
              <a:rPr lang="cs-CZ" sz="2400" dirty="0" smtClean="0"/>
              <a:t>Otáčí se od </a:t>
            </a:r>
            <a:r>
              <a:rPr lang="cs-CZ" sz="2400" dirty="0"/>
              <a:t>západu na </a:t>
            </a:r>
            <a:r>
              <a:rPr lang="cs-CZ" sz="2400" dirty="0" smtClean="0"/>
              <a:t>východ  - 1 den</a:t>
            </a:r>
          </a:p>
          <a:p>
            <a:r>
              <a:rPr lang="cs-CZ" sz="2400" dirty="0" smtClean="0"/>
              <a:t>Oběhne kolem Slunce 1 rok </a:t>
            </a:r>
          </a:p>
          <a:p>
            <a:r>
              <a:rPr lang="cs-CZ" sz="2400" dirty="0" smtClean="0"/>
              <a:t>Má jeden měsíc</a:t>
            </a:r>
            <a:endParaRPr lang="cs-CZ" sz="2400" dirty="0"/>
          </a:p>
        </p:txBody>
      </p:sp>
      <p:pic>
        <p:nvPicPr>
          <p:cNvPr id="4098" name="Picture 2" descr="C:\Users\subrt_000\AppData\Local\Microsoft\Windows\Temporary Internet Files\Content.IE5\0E7VJRSK\MP9004308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421" y="260648"/>
            <a:ext cx="4711579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301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Měsíc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5194920" cy="558924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Nejbližší soused Země</a:t>
            </a:r>
          </a:p>
          <a:p>
            <a:r>
              <a:rPr lang="cs-CZ" dirty="0" smtClean="0"/>
              <a:t>Jediná přirozená družice Země</a:t>
            </a:r>
          </a:p>
          <a:p>
            <a:r>
              <a:rPr lang="cs-CZ" dirty="0" smtClean="0"/>
              <a:t>Povrch je pokrytý krátery</a:t>
            </a:r>
          </a:p>
          <a:p>
            <a:r>
              <a:rPr lang="cs-CZ" dirty="0" smtClean="0"/>
              <a:t>Moře – proudy lávy, které vyplnily krátery</a:t>
            </a:r>
          </a:p>
          <a:p>
            <a:r>
              <a:rPr lang="cs-CZ" dirty="0" smtClean="0"/>
              <a:t>20.7.1969 – přistání na Měsíci, Neil Armstrong = první člověk na Měsíci</a:t>
            </a:r>
          </a:p>
          <a:p>
            <a:r>
              <a:rPr lang="cs-CZ" dirty="0" smtClean="0"/>
              <a:t>Ovlivňuje příliv a odliv</a:t>
            </a:r>
          </a:p>
          <a:p>
            <a:r>
              <a:rPr lang="cs-CZ" dirty="0" smtClean="0"/>
              <a:t>Vidíme pořád stále stejnou polokouli</a:t>
            </a:r>
          </a:p>
          <a:p>
            <a:r>
              <a:rPr lang="cs-CZ" dirty="0" smtClean="0"/>
              <a:t>Oběhne Zemi za 28 dní – fáze Měsíce </a:t>
            </a:r>
            <a:endParaRPr lang="cs-CZ" dirty="0"/>
          </a:p>
        </p:txBody>
      </p:sp>
      <p:pic>
        <p:nvPicPr>
          <p:cNvPr id="3074" name="Picture 2" descr="Měsíc, jak ho vidí pozorovatel ze Země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845" y="49212"/>
            <a:ext cx="4281637" cy="431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165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Fáze měsíce</a:t>
            </a:r>
            <a:endParaRPr lang="cs-CZ" u="sng" dirty="0"/>
          </a:p>
        </p:txBody>
      </p:sp>
      <p:pic>
        <p:nvPicPr>
          <p:cNvPr id="1034" name="Picture 10" descr="https://encrypted-tbn3.gstatic.com/images?q=tbn:ANd9GcS0pIzOvPkpiFNcJQrGU6vO3UqRbii2Xo-Y2SNcq1hi28jVa51IJQ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76872"/>
            <a:ext cx="8685624" cy="3103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52320" y="1692097"/>
            <a:ext cx="13917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úplněk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5380535"/>
            <a:ext cx="13917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úplněk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1692096"/>
            <a:ext cx="1340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1.čtvrť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93156" y="5380534"/>
            <a:ext cx="1340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.čtvrť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60901" y="2017676"/>
            <a:ext cx="129554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00B0F0"/>
                </a:solidFill>
              </a:rPr>
              <a:t>D</a:t>
            </a:r>
            <a:endParaRPr lang="cs-CZ" sz="12000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3733930"/>
            <a:ext cx="129554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00B0F0"/>
                </a:solidFill>
              </a:rPr>
              <a:t>C</a:t>
            </a:r>
            <a:endParaRPr lang="cs-CZ" sz="12000" dirty="0">
              <a:solidFill>
                <a:srgbClr val="00B0F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1560" y="2636912"/>
            <a:ext cx="10316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632340" y="4379390"/>
            <a:ext cx="10316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1692095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nov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998945" y="5380533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nov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21157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7" grpId="0"/>
      <p:bldP spid="15" grpId="0"/>
      <p:bldP spid="8" grpId="0"/>
      <p:bldP spid="17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Mars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546848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Rudá planeta </a:t>
            </a:r>
          </a:p>
          <a:p>
            <a:r>
              <a:rPr lang="cs-CZ" dirty="0" smtClean="0"/>
              <a:t>Jméno po řeckém bohu války</a:t>
            </a:r>
          </a:p>
          <a:p>
            <a:r>
              <a:rPr lang="cs-CZ" dirty="0" smtClean="0"/>
              <a:t>Největší sopky ve sl. soustavě </a:t>
            </a:r>
            <a:r>
              <a:rPr lang="cs-CZ" sz="1600" dirty="0" smtClean="0"/>
              <a:t>(</a:t>
            </a:r>
            <a:r>
              <a:rPr lang="cs-CZ" sz="1600" dirty="0" err="1" smtClean="0"/>
              <a:t>Olympus</a:t>
            </a:r>
            <a:r>
              <a:rPr lang="cs-CZ" sz="1600" dirty="0" smtClean="0"/>
              <a:t> </a:t>
            </a:r>
            <a:r>
              <a:rPr lang="cs-CZ" sz="1600" dirty="0" err="1" smtClean="0"/>
              <a:t>Mons</a:t>
            </a:r>
            <a:r>
              <a:rPr lang="cs-CZ" sz="1600" dirty="0" smtClean="0"/>
              <a:t>)</a:t>
            </a:r>
          </a:p>
          <a:p>
            <a:r>
              <a:rPr lang="cs-CZ" dirty="0" smtClean="0"/>
              <a:t>Největší kaňon </a:t>
            </a:r>
            <a:r>
              <a:rPr lang="cs-CZ" sz="1900" dirty="0" smtClean="0"/>
              <a:t>(</a:t>
            </a:r>
            <a:r>
              <a:rPr lang="cs-CZ" sz="1900" dirty="0" err="1" smtClean="0"/>
              <a:t>Valles</a:t>
            </a:r>
            <a:r>
              <a:rPr lang="cs-CZ" sz="1900" dirty="0" smtClean="0"/>
              <a:t> </a:t>
            </a:r>
            <a:r>
              <a:rPr lang="cs-CZ" sz="1900" dirty="0" err="1" smtClean="0"/>
              <a:t>marineris</a:t>
            </a:r>
            <a:r>
              <a:rPr lang="cs-CZ" sz="1900" dirty="0" smtClean="0"/>
              <a:t>)</a:t>
            </a:r>
          </a:p>
          <a:p>
            <a:r>
              <a:rPr lang="cs-CZ" dirty="0" smtClean="0"/>
              <a:t>Má atmosféru</a:t>
            </a:r>
          </a:p>
          <a:p>
            <a:r>
              <a:rPr lang="cs-CZ" dirty="0" smtClean="0"/>
              <a:t>Písečné bouře</a:t>
            </a:r>
          </a:p>
          <a:p>
            <a:r>
              <a:rPr lang="cs-CZ" dirty="0" smtClean="0"/>
              <a:t>Střídání ročních období</a:t>
            </a:r>
          </a:p>
          <a:p>
            <a:r>
              <a:rPr lang="cs-CZ" dirty="0" smtClean="0"/>
              <a:t>Voda se vyskytuje pouze jako pára a led</a:t>
            </a:r>
            <a:endParaRPr lang="cs-CZ" dirty="0"/>
          </a:p>
        </p:txBody>
      </p:sp>
      <p:pic>
        <p:nvPicPr>
          <p:cNvPr id="2052" name="Picture 4" descr="Mars Hubb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010" y="404664"/>
            <a:ext cx="4176464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4155" y="6124614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hlinkClick r:id="rId3" action="ppaction://hlinksldjump"/>
              </a:rPr>
              <a:t>Olympus</a:t>
            </a:r>
            <a:r>
              <a:rPr lang="cs-CZ" dirty="0" smtClean="0">
                <a:hlinkClick r:id="rId3" action="ppaction://hlinksldjump"/>
              </a:rPr>
              <a:t> </a:t>
            </a:r>
            <a:r>
              <a:rPr lang="cs-CZ" dirty="0" err="1" smtClean="0">
                <a:hlinkClick r:id="rId3" action="ppaction://hlinksldjump"/>
              </a:rPr>
              <a:t>Mons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1211" y="6124614"/>
            <a:ext cx="1809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hlinkClick r:id="rId4" action="ppaction://hlinksldjump"/>
              </a:rPr>
              <a:t>Valles</a:t>
            </a:r>
            <a:r>
              <a:rPr lang="cs-CZ" dirty="0" smtClean="0">
                <a:hlinkClick r:id="rId4" action="ppaction://hlinksldjump"/>
              </a:rPr>
              <a:t> </a:t>
            </a:r>
            <a:r>
              <a:rPr lang="cs-CZ" dirty="0" err="1" smtClean="0">
                <a:hlinkClick r:id="rId4" action="ppaction://hlinksldjump"/>
              </a:rPr>
              <a:t>marineris</a:t>
            </a:r>
            <a:endParaRPr lang="cs-CZ" dirty="0"/>
          </a:p>
        </p:txBody>
      </p:sp>
      <p:sp>
        <p:nvSpPr>
          <p:cNvPr id="6" name="Šipka doprava 5">
            <a:hlinkClick r:id="rId5" action="ppaction://hlinksldjump"/>
          </p:cNvPr>
          <p:cNvSpPr/>
          <p:nvPr/>
        </p:nvSpPr>
        <p:spPr>
          <a:xfrm>
            <a:off x="8172400" y="6124614"/>
            <a:ext cx="79707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205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/>
              <a:t>Olympus</a:t>
            </a:r>
            <a:r>
              <a:rPr lang="cs-CZ" u="sng" dirty="0" smtClean="0"/>
              <a:t> </a:t>
            </a:r>
            <a:r>
              <a:rPr lang="cs-CZ" u="sng" dirty="0" err="1" smtClean="0"/>
              <a:t>Mons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314600" cy="4525963"/>
          </a:xfrm>
        </p:spPr>
        <p:txBody>
          <a:bodyPr/>
          <a:lstStyle/>
          <a:p>
            <a:r>
              <a:rPr lang="cs-CZ" dirty="0" smtClean="0"/>
              <a:t>Výška 27km</a:t>
            </a:r>
            <a:endParaRPr lang="cs-CZ" dirty="0"/>
          </a:p>
        </p:txBody>
      </p:sp>
      <p:pic>
        <p:nvPicPr>
          <p:cNvPr id="4098" name="Picture 2" descr="http://upload.wikimedia.org/wikipedia/commons/thumb/c/c3/Olympus_Mons-scale-white_in_km.png/220px-Olympus_Mons-scale-white_in_km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202678"/>
            <a:ext cx="5760640" cy="536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 rot="10800000">
            <a:off x="251520" y="6021288"/>
            <a:ext cx="978408" cy="484632"/>
          </a:xfrm>
          <a:prstGeom prst="rightArrow">
            <a:avLst>
              <a:gd name="adj1" fmla="val 50000"/>
              <a:gd name="adj2" fmla="val 580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09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7220"/>
            <a:ext cx="7467600" cy="1143000"/>
          </a:xfrm>
        </p:spPr>
        <p:txBody>
          <a:bodyPr/>
          <a:lstStyle/>
          <a:p>
            <a:r>
              <a:rPr lang="cs-CZ" u="sng" dirty="0" err="1" smtClean="0"/>
              <a:t>Valles</a:t>
            </a:r>
            <a:r>
              <a:rPr lang="cs-CZ" u="sng" dirty="0" smtClean="0"/>
              <a:t> </a:t>
            </a:r>
            <a:r>
              <a:rPr lang="cs-CZ" u="sng" dirty="0" err="1" smtClean="0"/>
              <a:t>marineris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106688" cy="4525963"/>
          </a:xfrm>
        </p:spPr>
        <p:txBody>
          <a:bodyPr/>
          <a:lstStyle/>
          <a:p>
            <a:r>
              <a:rPr lang="cs-CZ" dirty="0" smtClean="0"/>
              <a:t>Délka 3800km</a:t>
            </a:r>
          </a:p>
          <a:p>
            <a:r>
              <a:rPr lang="cs-CZ" dirty="0" smtClean="0"/>
              <a:t>Hloubka 5,7km</a:t>
            </a:r>
            <a:endParaRPr lang="cs-CZ" dirty="0"/>
          </a:p>
        </p:txBody>
      </p:sp>
      <p:pic>
        <p:nvPicPr>
          <p:cNvPr id="5122" name="Picture 2" descr="Soubor:Valles marineris top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68760"/>
            <a:ext cx="4968552" cy="5139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 rot="10800000">
            <a:off x="251520" y="6021288"/>
            <a:ext cx="978408" cy="484632"/>
          </a:xfrm>
          <a:prstGeom prst="rightArrow">
            <a:avLst>
              <a:gd name="adj1" fmla="val 50000"/>
              <a:gd name="adj2" fmla="val 580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617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Slož z písmen název planety.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467600" cy="676672"/>
          </a:xfrm>
        </p:spPr>
        <p:txBody>
          <a:bodyPr>
            <a:noAutofit/>
          </a:bodyPr>
          <a:lstStyle/>
          <a:p>
            <a:pPr marL="36576" indent="0" algn="ctr">
              <a:buNone/>
            </a:pPr>
            <a:r>
              <a:rPr lang="cs-CZ" sz="5400" dirty="0" smtClean="0"/>
              <a:t>VENUŠE</a:t>
            </a:r>
            <a:endParaRPr lang="cs-CZ" sz="54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94265" y="1628800"/>
            <a:ext cx="7467600" cy="676672"/>
          </a:xfrm>
          <a:prstGeom prst="rect">
            <a:avLst/>
          </a:prstGeom>
        </p:spPr>
        <p:txBody>
          <a:bodyPr vert="horz">
            <a:no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" indent="0" algn="ctr">
              <a:buFont typeface="Wingdings 2"/>
              <a:buNone/>
            </a:pPr>
            <a:r>
              <a:rPr lang="cs-CZ" sz="5400" dirty="0" smtClean="0"/>
              <a:t>EVŠUEN</a:t>
            </a:r>
            <a:endParaRPr lang="cs-CZ" sz="54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4149080"/>
            <a:ext cx="7467600" cy="676672"/>
          </a:xfrm>
          <a:prstGeom prst="rect">
            <a:avLst/>
          </a:prstGeom>
        </p:spPr>
        <p:txBody>
          <a:bodyPr vert="horz">
            <a:no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" indent="0" algn="ctr">
              <a:buFont typeface="Wingdings 2"/>
              <a:buNone/>
            </a:pPr>
            <a:r>
              <a:rPr lang="cs-CZ" sz="5400" dirty="0" smtClean="0"/>
              <a:t>ASRM</a:t>
            </a:r>
            <a:endParaRPr lang="cs-CZ" sz="5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94265" y="4149080"/>
            <a:ext cx="7467600" cy="676672"/>
          </a:xfrm>
          <a:prstGeom prst="rect">
            <a:avLst/>
          </a:prstGeom>
        </p:spPr>
        <p:txBody>
          <a:bodyPr vert="horz">
            <a:noAutofit/>
          </a:bodyPr>
          <a:lstStyle>
            <a:lvl1pPr marL="420624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2376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56032" algn="l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Arial"/>
              <a:buChar char="○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37744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47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Arial"/>
              <a:buChar char="-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0078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/>
              <a:buChar char="-"/>
              <a:defRPr kumimoji="0"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Arial"/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9696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▪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317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/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" indent="0" algn="ctr">
              <a:buFont typeface="Wingdings 2"/>
              <a:buNone/>
            </a:pPr>
            <a:r>
              <a:rPr lang="cs-CZ" sz="5400" dirty="0" smtClean="0"/>
              <a:t>MARS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756309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PLANETU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http://upload.wikimedia.org/wikipedia/commons/7/76/Mars_Hubb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28800"/>
            <a:ext cx="4762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7314" y="3540682"/>
            <a:ext cx="245131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FF00"/>
                </a:solidFill>
              </a:rPr>
              <a:t>MARS</a:t>
            </a:r>
            <a:endParaRPr lang="cs-CZ" sz="6000" b="1" dirty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46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PLANETU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Venuspioneeru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43645"/>
            <a:ext cx="5040560" cy="5423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53487" y="3501008"/>
            <a:ext cx="334899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FF00"/>
                </a:solidFill>
              </a:rPr>
              <a:t>VENUŠE</a:t>
            </a:r>
            <a:endParaRPr lang="cs-CZ" sz="6000" b="1" dirty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11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7467600" cy="3312368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Jak se nazývá planeta, o které víme, že je na ní život?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149080"/>
            <a:ext cx="7467600" cy="1684784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rgbClr val="00B0F0"/>
                </a:solidFill>
              </a:rPr>
              <a:t>Země</a:t>
            </a:r>
            <a:endParaRPr lang="cs-CZ" sz="9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416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7467600" cy="3312368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Jak se nazývá nejmenší planeta Sluneční soustavy?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149080"/>
            <a:ext cx="7467600" cy="1684784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rgbClr val="00B0F0"/>
                </a:solidFill>
              </a:rPr>
              <a:t>Merkur</a:t>
            </a:r>
            <a:endParaRPr lang="cs-CZ" sz="9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299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7467600" cy="3312368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Které planetě se přezdívá pekelná planeta?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149080"/>
            <a:ext cx="7467600" cy="1684784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rgbClr val="00B0F0"/>
                </a:solidFill>
              </a:rPr>
              <a:t>Venuše</a:t>
            </a:r>
            <a:endParaRPr lang="cs-CZ" sz="9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06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7467600" cy="3312368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Jak se jmenuje nejbližší soused Země?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149080"/>
            <a:ext cx="7467600" cy="1684784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rgbClr val="00B0F0"/>
                </a:solidFill>
              </a:rPr>
              <a:t>Měsíc</a:t>
            </a:r>
            <a:endParaRPr lang="cs-CZ" sz="9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23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7467600" cy="3312368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Na které planetě jsou největší </a:t>
            </a:r>
            <a:r>
              <a:rPr lang="cs-CZ" sz="6000" smtClean="0">
                <a:solidFill>
                  <a:srgbClr val="FFFF00"/>
                </a:solidFill>
              </a:rPr>
              <a:t>sopky sluneční </a:t>
            </a:r>
            <a:r>
              <a:rPr lang="cs-CZ" sz="6000" dirty="0" smtClean="0">
                <a:solidFill>
                  <a:srgbClr val="FFFF00"/>
                </a:solidFill>
              </a:rPr>
              <a:t>soustavy?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149080"/>
            <a:ext cx="7467600" cy="1684784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rgbClr val="00B0F0"/>
                </a:solidFill>
              </a:rPr>
              <a:t>Mars</a:t>
            </a:r>
            <a:endParaRPr lang="cs-CZ" sz="9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7325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Zápis</a:t>
            </a:r>
            <a:r>
              <a:rPr lang="cs-CZ" dirty="0" smtClean="0"/>
              <a:t>: </a:t>
            </a:r>
            <a:r>
              <a:rPr lang="cs-CZ" b="1" u="sng" dirty="0" smtClean="0">
                <a:solidFill>
                  <a:srgbClr val="92D050"/>
                </a:solidFill>
              </a:rPr>
              <a:t>Malé planety</a:t>
            </a:r>
            <a:endParaRPr lang="cs-CZ" b="1" u="sng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600" u="sng" dirty="0" smtClean="0">
                <a:solidFill>
                  <a:schemeClr val="accent3"/>
                </a:solidFill>
              </a:rPr>
              <a:t>Merkur</a:t>
            </a:r>
            <a:r>
              <a:rPr lang="cs-CZ" sz="2600" dirty="0" smtClean="0"/>
              <a:t>: nejmenší, povrch jako na Měsíci, 1 </a:t>
            </a:r>
            <a:r>
              <a:rPr lang="cs-CZ" sz="2600"/>
              <a:t>den </a:t>
            </a:r>
            <a:r>
              <a:rPr lang="cs-CZ" sz="2600" smtClean="0"/>
              <a:t>trvá 176 </a:t>
            </a:r>
            <a:r>
              <a:rPr lang="cs-CZ" sz="2600" dirty="0" smtClean="0"/>
              <a:t>dní</a:t>
            </a:r>
          </a:p>
          <a:p>
            <a:r>
              <a:rPr lang="cs-CZ" sz="2600" u="sng" dirty="0" smtClean="0">
                <a:solidFill>
                  <a:srgbClr val="FFFF00"/>
                </a:solidFill>
              </a:rPr>
              <a:t>Venuše</a:t>
            </a:r>
            <a:r>
              <a:rPr lang="cs-CZ" sz="2600" dirty="0" smtClean="0">
                <a:solidFill>
                  <a:srgbClr val="FFFF00"/>
                </a:solidFill>
              </a:rPr>
              <a:t>: </a:t>
            </a:r>
            <a:r>
              <a:rPr lang="cs-CZ" sz="2600" dirty="0" smtClean="0"/>
              <a:t>velikostí </a:t>
            </a:r>
            <a:r>
              <a:rPr lang="cs-CZ" sz="2600" dirty="0"/>
              <a:t>podobná </a:t>
            </a:r>
            <a:r>
              <a:rPr lang="cs-CZ" sz="2600" dirty="0" smtClean="0"/>
              <a:t>Zemi, nejjasnější </a:t>
            </a:r>
            <a:r>
              <a:rPr lang="cs-CZ" sz="2600" dirty="0"/>
              <a:t>planeta, zahalena do jedovatého </a:t>
            </a:r>
            <a:r>
              <a:rPr lang="cs-CZ" sz="2600" dirty="0" smtClean="0"/>
              <a:t>mračna, teplota </a:t>
            </a:r>
            <a:r>
              <a:rPr lang="cs-CZ" sz="2600" dirty="0"/>
              <a:t>480 ̊C – pekelná </a:t>
            </a:r>
            <a:r>
              <a:rPr lang="cs-CZ" sz="2600" dirty="0" smtClean="0"/>
              <a:t>planeta, Večernice</a:t>
            </a:r>
            <a:r>
              <a:rPr lang="cs-CZ" sz="2600" dirty="0"/>
              <a:t>, </a:t>
            </a:r>
            <a:r>
              <a:rPr lang="cs-CZ" sz="2600" dirty="0" smtClean="0"/>
              <a:t>Jitřenka</a:t>
            </a:r>
          </a:p>
          <a:p>
            <a:endParaRPr lang="cs-CZ" sz="2600" dirty="0" smtClean="0"/>
          </a:p>
          <a:p>
            <a:r>
              <a:rPr lang="cs-CZ" sz="2600" u="sng" dirty="0" smtClean="0">
                <a:solidFill>
                  <a:srgbClr val="0070C0"/>
                </a:solidFill>
              </a:rPr>
              <a:t>Země</a:t>
            </a:r>
            <a:r>
              <a:rPr lang="cs-CZ" sz="2600" dirty="0" smtClean="0">
                <a:solidFill>
                  <a:srgbClr val="0070C0"/>
                </a:solidFill>
              </a:rPr>
              <a:t>: </a:t>
            </a:r>
            <a:r>
              <a:rPr lang="cs-CZ" sz="2600" dirty="0" smtClean="0"/>
              <a:t>Modrá planeta, život, oběhne </a:t>
            </a:r>
            <a:r>
              <a:rPr lang="cs-CZ" sz="2600" dirty="0"/>
              <a:t>kolem Slunce </a:t>
            </a:r>
            <a:r>
              <a:rPr lang="cs-CZ" sz="2600" dirty="0" smtClean="0"/>
              <a:t>za1 rok, 1 měsíc</a:t>
            </a:r>
          </a:p>
          <a:p>
            <a:endParaRPr lang="cs-CZ" sz="2600" dirty="0" smtClean="0"/>
          </a:p>
          <a:p>
            <a:r>
              <a:rPr lang="cs-CZ" sz="2600" u="sng" dirty="0" smtClean="0">
                <a:solidFill>
                  <a:srgbClr val="FF0000"/>
                </a:solidFill>
              </a:rPr>
              <a:t>Mars</a:t>
            </a:r>
            <a:r>
              <a:rPr lang="cs-CZ" sz="2600" dirty="0" smtClean="0">
                <a:solidFill>
                  <a:srgbClr val="FF0000"/>
                </a:solidFill>
              </a:rPr>
              <a:t>: </a:t>
            </a:r>
            <a:r>
              <a:rPr lang="cs-CZ" sz="2600" dirty="0" smtClean="0"/>
              <a:t>rudá planeta, největší sopky, největší kaňon, </a:t>
            </a:r>
            <a:endParaRPr lang="cs-CZ" sz="3200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934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1600" dirty="0" smtClean="0"/>
              <a:t>Merkur: </a:t>
            </a:r>
            <a:r>
              <a:rPr lang="cs-CZ" sz="1600" dirty="0"/>
              <a:t>HOPKINS, </a:t>
            </a:r>
            <a:r>
              <a:rPr lang="cs-CZ" sz="1600" dirty="0" err="1"/>
              <a:t>Johns</a:t>
            </a:r>
            <a:r>
              <a:rPr lang="cs-CZ" sz="1600" dirty="0"/>
              <a:t>. </a:t>
            </a:r>
            <a:r>
              <a:rPr lang="cs-CZ" sz="1600" i="1" dirty="0"/>
              <a:t>wikipedia.cz</a:t>
            </a:r>
            <a:r>
              <a:rPr lang="cs-CZ" sz="1600" dirty="0"/>
              <a:t> [online]. [cit. </a:t>
            </a:r>
            <a:r>
              <a:rPr lang="cs-CZ" sz="1600" dirty="0" smtClean="0"/>
              <a:t>1.2.2013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cs.wikipedia.org/wiki/Soubor:MESSENGER_first_photo_of_unseen_side_of_mercury.jpg</a:t>
            </a:r>
            <a:endParaRPr lang="cs-CZ" sz="1600" dirty="0" smtClean="0"/>
          </a:p>
          <a:p>
            <a:r>
              <a:rPr lang="cs-CZ" sz="1600" dirty="0" smtClean="0"/>
              <a:t>Venuše: </a:t>
            </a:r>
            <a:r>
              <a:rPr lang="cs-CZ" sz="1600" dirty="0"/>
              <a:t>NASA. </a:t>
            </a:r>
            <a:r>
              <a:rPr lang="cs-CZ" sz="1600" i="1" dirty="0"/>
              <a:t>wikipedia.cz</a:t>
            </a:r>
            <a:r>
              <a:rPr lang="cs-CZ" sz="1600" dirty="0"/>
              <a:t> [online]. [cit. </a:t>
            </a:r>
            <a:r>
              <a:rPr lang="cs-CZ" sz="1600" dirty="0" smtClean="0"/>
              <a:t>1.2.2013</a:t>
            </a:r>
            <a:r>
              <a:rPr lang="cs-CZ" sz="1600" dirty="0"/>
              <a:t>]. Dostupný na WWW: http://cs.wikipedia.org/wiki/Soubor:Venuspioneeruv.jpg</a:t>
            </a:r>
            <a:endParaRPr lang="cs-CZ" sz="1600" dirty="0" smtClean="0"/>
          </a:p>
          <a:p>
            <a:r>
              <a:rPr lang="cs-CZ" sz="1600" dirty="0" smtClean="0"/>
              <a:t>Země: </a:t>
            </a:r>
            <a:r>
              <a:rPr lang="cs-CZ" sz="1600" dirty="0"/>
              <a:t>SCHMITT, Harrison. </a:t>
            </a:r>
            <a:r>
              <a:rPr lang="cs-CZ" sz="1600" i="1" dirty="0"/>
              <a:t>wikipedia.cz</a:t>
            </a:r>
            <a:r>
              <a:rPr lang="cs-CZ" sz="1600" dirty="0"/>
              <a:t> [online]. [cit. </a:t>
            </a:r>
            <a:r>
              <a:rPr lang="cs-CZ" sz="1600" dirty="0" smtClean="0"/>
              <a:t>1.2.2013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cs.wikipedia.org/wiki/Soubor:The_Earth_seen_from_Apollo_17.jpg</a:t>
            </a:r>
            <a:endParaRPr lang="cs-CZ" sz="1600" dirty="0" smtClean="0"/>
          </a:p>
          <a:p>
            <a:r>
              <a:rPr lang="cs-CZ" sz="1600" dirty="0" smtClean="0"/>
              <a:t>Mars: </a:t>
            </a:r>
            <a:r>
              <a:rPr lang="cs-CZ" sz="1600" dirty="0"/>
              <a:t>NASA. </a:t>
            </a:r>
            <a:r>
              <a:rPr lang="cs-CZ" sz="1600" i="1" dirty="0"/>
              <a:t>wikipedia.cz</a:t>
            </a:r>
            <a:r>
              <a:rPr lang="cs-CZ" sz="1600" dirty="0"/>
              <a:t> [online]. [cit. </a:t>
            </a:r>
            <a:r>
              <a:rPr lang="cs-CZ" sz="1600" dirty="0" smtClean="0"/>
              <a:t>1.2.2013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cs.wikipedia.org/wiki/Soubor:Mars_Hubble.jpg</a:t>
            </a:r>
            <a:endParaRPr lang="cs-CZ" sz="1600" dirty="0" smtClean="0"/>
          </a:p>
          <a:p>
            <a:r>
              <a:rPr lang="cs-CZ" sz="1600" dirty="0"/>
              <a:t>Měsíc: VIATOUR, </a:t>
            </a:r>
            <a:r>
              <a:rPr lang="cs-CZ" sz="1600" dirty="0" err="1"/>
              <a:t>Luc</a:t>
            </a:r>
            <a:r>
              <a:rPr lang="cs-CZ" sz="1600" dirty="0"/>
              <a:t>. </a:t>
            </a:r>
            <a:r>
              <a:rPr lang="cs-CZ" sz="1600" i="1" dirty="0"/>
              <a:t>wikipedia.cz</a:t>
            </a:r>
            <a:r>
              <a:rPr lang="cs-CZ" sz="1600" dirty="0"/>
              <a:t> [online]. [cit. 1.2.2013].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cs.wikipedia.org/wiki/Soubor:Full_Moon_Luc_Viatour.jpg</a:t>
            </a:r>
            <a:endParaRPr lang="cs-CZ" sz="1600" dirty="0" smtClean="0"/>
          </a:p>
          <a:p>
            <a:r>
              <a:rPr lang="cs-CZ" sz="1600" dirty="0" smtClean="0"/>
              <a:t>Fáze Měsíce: </a:t>
            </a:r>
            <a:r>
              <a:rPr lang="cs-CZ" sz="1600" dirty="0"/>
              <a:t>NEUVEDEN. </a:t>
            </a:r>
            <a:r>
              <a:rPr lang="cs-CZ" sz="1600" i="1" dirty="0"/>
              <a:t>zs-mat5.cz</a:t>
            </a:r>
            <a:r>
              <a:rPr lang="cs-CZ" sz="1600" dirty="0"/>
              <a:t> [online]. [cit. </a:t>
            </a:r>
            <a:r>
              <a:rPr lang="cs-CZ" sz="1600" dirty="0" smtClean="0"/>
              <a:t>1.2.2013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www.zs-mat5.cz/vyuka/images/fyzika/faze_mesice_2.jpg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err="1" smtClean="0"/>
              <a:t>Olympus</a:t>
            </a:r>
            <a:r>
              <a:rPr lang="cs-CZ" sz="1600" dirty="0" smtClean="0"/>
              <a:t> </a:t>
            </a:r>
            <a:r>
              <a:rPr lang="cs-CZ" sz="1600" dirty="0" err="1" smtClean="0"/>
              <a:t>Mons</a:t>
            </a:r>
            <a:r>
              <a:rPr lang="cs-CZ" sz="1600" dirty="0" smtClean="0"/>
              <a:t>: </a:t>
            </a:r>
            <a:r>
              <a:rPr lang="cs-CZ" sz="1600" dirty="0"/>
              <a:t>VOJNÍKOV, Juan. </a:t>
            </a:r>
            <a:r>
              <a:rPr lang="cs-CZ" sz="1600" i="1" dirty="0"/>
              <a:t>wikipedia.cz</a:t>
            </a:r>
            <a:r>
              <a:rPr lang="cs-CZ" sz="1600" dirty="0"/>
              <a:t> [online]. [cit. </a:t>
            </a:r>
            <a:r>
              <a:rPr lang="cs-CZ" sz="1600" dirty="0" smtClean="0"/>
              <a:t>1.2.2013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cs.wikipedia.org/wiki/Soubor:Olympus_Mons-scale-white_in_km.png</a:t>
            </a:r>
            <a:endParaRPr lang="cs-CZ" sz="1600" dirty="0" smtClean="0"/>
          </a:p>
          <a:p>
            <a:r>
              <a:rPr lang="cs-CZ" sz="1600" dirty="0" err="1" smtClean="0"/>
              <a:t>Valles</a:t>
            </a:r>
            <a:r>
              <a:rPr lang="cs-CZ" sz="1600" dirty="0" smtClean="0"/>
              <a:t> </a:t>
            </a:r>
            <a:r>
              <a:rPr lang="cs-CZ" sz="1600" dirty="0" err="1" smtClean="0"/>
              <a:t>Marineriss</a:t>
            </a:r>
            <a:r>
              <a:rPr lang="cs-CZ" sz="1600" dirty="0" smtClean="0"/>
              <a:t>: </a:t>
            </a:r>
            <a:r>
              <a:rPr lang="cs-CZ" sz="1400" dirty="0"/>
              <a:t>PAUER, Martin.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smtClean="0"/>
              <a:t>1.2.2013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cs.wikipedia.org/wiki/Soubor:Valles_marineris_topo.jpg</a:t>
            </a:r>
            <a:endParaRPr lang="cs-CZ" sz="1400" dirty="0" smtClean="0"/>
          </a:p>
          <a:p>
            <a:r>
              <a:rPr lang="cs-CZ" sz="1600" dirty="0"/>
              <a:t>LITERATURA:</a:t>
            </a:r>
          </a:p>
          <a:p>
            <a:r>
              <a:rPr lang="cs-CZ" sz="1600" dirty="0"/>
              <a:t>ŠTIKOVÁ, Věra. </a:t>
            </a:r>
            <a:r>
              <a:rPr lang="cs-CZ" sz="1600" i="1" dirty="0"/>
              <a:t>Já a můj svět prvouka pro 3.ročník</a:t>
            </a:r>
            <a:r>
              <a:rPr lang="cs-CZ" sz="1600" dirty="0"/>
              <a:t>. Brno: NOVÁ ŠKOLA, s.r.o., 2011, ISBN 978-80-7289-266-2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552156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611</TotalTime>
  <Words>434</Words>
  <Application>Microsoft Office PowerPoint</Application>
  <PresentationFormat>Předvádění na obrazovce (4:3)</PresentationFormat>
  <Paragraphs>136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Technický</vt:lpstr>
      <vt:lpstr>Prezentace aplikace PowerPoint</vt:lpstr>
      <vt:lpstr>Planety</vt:lpstr>
      <vt:lpstr>Malé planety</vt:lpstr>
      <vt:lpstr>Merkur</vt:lpstr>
      <vt:lpstr>Venuše</vt:lpstr>
      <vt:lpstr>Země</vt:lpstr>
      <vt:lpstr>Měsíc</vt:lpstr>
      <vt:lpstr>Fáze měsíce</vt:lpstr>
      <vt:lpstr>Mars</vt:lpstr>
      <vt:lpstr>Olympus Mons</vt:lpstr>
      <vt:lpstr>Valles marineris</vt:lpstr>
      <vt:lpstr>Slož z písmen název planety.</vt:lpstr>
      <vt:lpstr>POZNEJ PLANETU</vt:lpstr>
      <vt:lpstr>POZNEJ PLANETU</vt:lpstr>
      <vt:lpstr>Jak se nazývá planeta, o které víme, že je na ní život?</vt:lpstr>
      <vt:lpstr>Jak se nazývá nejmenší planeta Sluneční soustavy?</vt:lpstr>
      <vt:lpstr>Které planetě se přezdívá pekelná planeta?</vt:lpstr>
      <vt:lpstr>Jak se jmenuje nejbližší soused Země?</vt:lpstr>
      <vt:lpstr>Na které planetě jsou největší sopky sluneční soustavy?</vt:lpstr>
      <vt:lpstr>Zápis: Malé planety</vt:lpstr>
      <vt:lpstr>Použitý materiál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Veronika Gábelová</dc:creator>
  <cp:lastModifiedBy>Veronika Gábelová</cp:lastModifiedBy>
  <cp:revision>32</cp:revision>
  <dcterms:created xsi:type="dcterms:W3CDTF">2013-02-02T17:26:18Z</dcterms:created>
  <dcterms:modified xsi:type="dcterms:W3CDTF">2013-03-05T14:57:34Z</dcterms:modified>
</cp:coreProperties>
</file>