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57" r:id="rId4"/>
    <p:sldId id="258" r:id="rId5"/>
    <p:sldId id="260" r:id="rId6"/>
    <p:sldId id="261" r:id="rId7"/>
    <p:sldId id="259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2B3AC3-F922-4171-8931-3240C7A9CB9A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B72DA-F84C-4A65-A315-5F2F2B2730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9608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B72DA-F84C-4A65-A315-5F2F2B27306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07685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B72DA-F84C-4A65-A315-5F2F2B27306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0041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294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9229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3131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2284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7307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0361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2887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943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9882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49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6690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F095DB-AA57-4EED-937B-B8DB4C43DE5E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B280B-A3BC-47E9-B5E1-B3B9ECC25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041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1321.html" TargetMode="External"/><Relationship Id="rId13" Type="http://schemas.openxmlformats.org/officeDocument/2006/relationships/hyperlink" Target="http://www.clker.com/clipart-3982.html" TargetMode="External"/><Relationship Id="rId3" Type="http://schemas.openxmlformats.org/officeDocument/2006/relationships/hyperlink" Target="http://www.clker.com/clipart-dryer.html" TargetMode="External"/><Relationship Id="rId7" Type="http://schemas.openxmlformats.org/officeDocument/2006/relationships/hyperlink" Target="http://www.clker.com/clipart-24279.html" TargetMode="External"/><Relationship Id="rId12" Type="http://schemas.openxmlformats.org/officeDocument/2006/relationships/hyperlink" Target="http://www.clker.com/clipart-11006.html" TargetMode="External"/><Relationship Id="rId2" Type="http://schemas.openxmlformats.org/officeDocument/2006/relationships/hyperlink" Target="http://www.clker.com/clipart-african-violet-45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pea-pod-1.html" TargetMode="External"/><Relationship Id="rId11" Type="http://schemas.openxmlformats.org/officeDocument/2006/relationships/hyperlink" Target="http://www.clker.com/clipart-14910.html" TargetMode="External"/><Relationship Id="rId5" Type="http://schemas.openxmlformats.org/officeDocument/2006/relationships/hyperlink" Target="http://www.clker.com/clipart-4577.html" TargetMode="External"/><Relationship Id="rId10" Type="http://schemas.openxmlformats.org/officeDocument/2006/relationships/hyperlink" Target="http://www.clker.com/clipart-15403.html" TargetMode="External"/><Relationship Id="rId4" Type="http://schemas.openxmlformats.org/officeDocument/2006/relationships/hyperlink" Target="http://www.clker.com/clipart-11704.html" TargetMode="External"/><Relationship Id="rId9" Type="http://schemas.openxmlformats.org/officeDocument/2006/relationships/hyperlink" Target="http://www.clker.com/clipart-870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772400" cy="201622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 </a:t>
            </a:r>
            <a:r>
              <a:rPr lang="cs-CZ" sz="2700" b="1" dirty="0" smtClean="0"/>
              <a:t>Název školy</a:t>
            </a:r>
            <a:r>
              <a:rPr lang="cs-CZ" sz="2700" dirty="0" smtClean="0"/>
              <a:t>: ZŠ  Kouřim, Okružní 435</a:t>
            </a:r>
            <a:br>
              <a:rPr lang="cs-CZ" sz="2700" dirty="0" smtClean="0"/>
            </a:br>
            <a:r>
              <a:rPr lang="cs-CZ" sz="2700" b="1" dirty="0" smtClean="0"/>
              <a:t>Autor: </a:t>
            </a:r>
            <a:r>
              <a:rPr lang="cs-CZ" sz="2700" dirty="0" smtClean="0"/>
              <a:t>Jana Ležalová</a:t>
            </a:r>
            <a:br>
              <a:rPr lang="cs-CZ" sz="2700" dirty="0" smtClean="0"/>
            </a:br>
            <a:r>
              <a:rPr lang="cs-CZ" sz="2700" b="1" smtClean="0"/>
              <a:t>Název materiálu:</a:t>
            </a:r>
            <a:r>
              <a:rPr lang="cs-CZ" sz="2400" smtClean="0"/>
              <a:t>VY_32_Inovace_32_Abeceda </a:t>
            </a:r>
            <a:r>
              <a:rPr lang="cs-CZ" sz="2400" dirty="0" smtClean="0"/>
              <a:t>2.část</a:t>
            </a:r>
            <a:br>
              <a:rPr lang="cs-CZ" sz="2400" dirty="0" smtClean="0"/>
            </a:br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 smtClean="0"/>
              <a:t>Číslo projektu:</a:t>
            </a:r>
            <a:r>
              <a:rPr lang="cs-CZ" sz="2400" dirty="0" smtClean="0"/>
              <a:t>CZ.1.07/1.4.00/21.3250</a:t>
            </a:r>
            <a:br>
              <a:rPr lang="cs-CZ" sz="2400" dirty="0" smtClean="0"/>
            </a:br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 smtClean="0"/>
              <a:t/>
            </a:r>
            <a:br>
              <a:rPr lang="cs-CZ" sz="2700" b="1" dirty="0" smtClean="0"/>
            </a:b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endParaRPr lang="cs-CZ" sz="2800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339752" y="4437112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190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000" b="1" dirty="0" smtClean="0"/>
              <a:t>Anotace</a:t>
            </a:r>
            <a:r>
              <a:rPr lang="cs-CZ" sz="2000" b="1" dirty="0"/>
              <a:t>: </a:t>
            </a:r>
            <a:r>
              <a:rPr lang="cs-CZ" sz="2000" dirty="0"/>
              <a:t>Prezentace je určena pro  </a:t>
            </a:r>
            <a:r>
              <a:rPr lang="cs-CZ" sz="2000" dirty="0" smtClean="0"/>
              <a:t>4</a:t>
            </a:r>
            <a:r>
              <a:rPr lang="cs-CZ" sz="2000" dirty="0"/>
              <a:t>. ročník</a:t>
            </a:r>
            <a:r>
              <a:rPr lang="cs-CZ" sz="2000" dirty="0" smtClean="0"/>
              <a:t>, slouží </a:t>
            </a:r>
            <a:r>
              <a:rPr lang="cs-CZ" sz="2000" dirty="0"/>
              <a:t>k procvičení </a:t>
            </a:r>
            <a:r>
              <a:rPr lang="cs-CZ" sz="2000" dirty="0" smtClean="0"/>
              <a:t>2</a:t>
            </a:r>
            <a:r>
              <a:rPr lang="cs-CZ" sz="2000" dirty="0"/>
              <a:t>. části písmen abecedy /f, g, h, ch,  j/ formou doplňování výrazů</a:t>
            </a:r>
            <a:r>
              <a:rPr lang="cs-CZ" sz="2000" dirty="0" smtClean="0"/>
              <a:t>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Jazyk:     ČESKÝ JAZYK</a:t>
            </a:r>
          </a:p>
          <a:p>
            <a:pPr marL="0" indent="0">
              <a:buNone/>
            </a:pPr>
            <a:r>
              <a:rPr lang="cs-CZ" sz="2000" b="1" dirty="0"/>
              <a:t>Očekávaný výstup:  </a:t>
            </a:r>
            <a:r>
              <a:rPr lang="cs-CZ" sz="2000" dirty="0"/>
              <a:t>Pozná a určí grafém i foném </a:t>
            </a:r>
            <a:r>
              <a:rPr lang="cs-CZ" sz="2000" dirty="0" smtClean="0"/>
              <a:t>2. části </a:t>
            </a:r>
            <a:r>
              <a:rPr lang="cs-CZ" sz="2000" dirty="0"/>
              <a:t>písmen abecedy</a:t>
            </a:r>
            <a:r>
              <a:rPr lang="cs-CZ" sz="2000" dirty="0" smtClean="0"/>
              <a:t>, doplní slovo dle nápovědy</a:t>
            </a:r>
          </a:p>
          <a:p>
            <a:pPr marL="0" indent="0">
              <a:buNone/>
            </a:pPr>
            <a:r>
              <a:rPr lang="cs-CZ" sz="2000" b="1" dirty="0" smtClean="0"/>
              <a:t>Klíčová </a:t>
            </a:r>
            <a:r>
              <a:rPr lang="cs-CZ" sz="2000" b="1" dirty="0"/>
              <a:t>slova:   </a:t>
            </a:r>
            <a:r>
              <a:rPr lang="cs-CZ" sz="2000" dirty="0"/>
              <a:t>Abeceda</a:t>
            </a:r>
            <a:r>
              <a:rPr lang="cs-CZ" sz="2000" dirty="0" smtClean="0"/>
              <a:t>, f, g, h, ch, i, velká </a:t>
            </a:r>
            <a:r>
              <a:rPr lang="cs-CZ" sz="2000" dirty="0"/>
              <a:t>, malá písmena, </a:t>
            </a:r>
            <a:r>
              <a:rPr lang="cs-CZ" sz="2000" dirty="0" smtClean="0"/>
              <a:t>doplňování 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Druh učebního materiálu: </a:t>
            </a:r>
            <a:r>
              <a:rPr lang="cs-CZ" sz="2000" dirty="0"/>
              <a:t>Sada digitálního učebního materiálu pro </a:t>
            </a:r>
            <a:r>
              <a:rPr lang="cs-CZ" sz="2000" dirty="0" smtClean="0"/>
              <a:t> interaktivní tabuli   </a:t>
            </a:r>
            <a:r>
              <a:rPr lang="cs-CZ" sz="2000" dirty="0"/>
              <a:t>/prezentace/</a:t>
            </a:r>
          </a:p>
          <a:p>
            <a:pPr marL="0" indent="0">
              <a:buNone/>
            </a:pPr>
            <a:r>
              <a:rPr lang="cs-CZ" sz="2000" b="1" dirty="0"/>
              <a:t>Druh interaktivity</a:t>
            </a:r>
            <a:r>
              <a:rPr lang="cs-CZ" sz="2000" b="1" dirty="0" smtClean="0"/>
              <a:t>: </a:t>
            </a:r>
            <a:r>
              <a:rPr lang="cs-CZ" sz="2000" dirty="0" smtClean="0"/>
              <a:t>Prezentace </a:t>
            </a:r>
            <a:r>
              <a:rPr lang="cs-CZ" sz="2000" dirty="0" err="1"/>
              <a:t>Power</a:t>
            </a:r>
            <a:r>
              <a:rPr lang="cs-CZ" sz="2000" dirty="0"/>
              <a:t> Point </a:t>
            </a:r>
            <a:r>
              <a:rPr lang="cs-CZ" sz="2000" dirty="0" smtClean="0"/>
              <a:t>/</a:t>
            </a:r>
            <a:r>
              <a:rPr lang="cs-CZ" sz="2000" dirty="0"/>
              <a:t>doplňování do textu na tabuli </a:t>
            </a:r>
            <a:r>
              <a:rPr lang="cs-CZ" sz="2000" dirty="0" smtClean="0"/>
              <a:t>               s </a:t>
            </a:r>
            <a:r>
              <a:rPr lang="cs-CZ" sz="2000" dirty="0"/>
              <a:t>následnou kontrolou na každé stránce/</a:t>
            </a:r>
          </a:p>
          <a:p>
            <a:pPr marL="0" indent="0">
              <a:buNone/>
            </a:pPr>
            <a:r>
              <a:rPr lang="cs-CZ" sz="2000" b="1" dirty="0"/>
              <a:t>Cílová skupina:                       </a:t>
            </a:r>
            <a:r>
              <a:rPr lang="cs-CZ" sz="2000" dirty="0"/>
              <a:t>4.ročník</a:t>
            </a:r>
          </a:p>
          <a:p>
            <a:pPr marL="0" indent="0">
              <a:buNone/>
            </a:pPr>
            <a:r>
              <a:rPr lang="cs-CZ" sz="2000" b="1" dirty="0"/>
              <a:t>Stupeň a typ vzdělání:          </a:t>
            </a:r>
            <a:r>
              <a:rPr lang="cs-CZ" sz="2000" dirty="0"/>
              <a:t>Základní škola praktická  - 1.stupeň</a:t>
            </a:r>
          </a:p>
          <a:p>
            <a:pPr marL="0" indent="0">
              <a:buNone/>
            </a:pPr>
            <a:r>
              <a:rPr lang="cs-CZ" sz="2000" b="1" dirty="0"/>
              <a:t>Typická věková skupina:       </a:t>
            </a:r>
            <a:r>
              <a:rPr lang="cs-CZ" sz="2000" dirty="0"/>
              <a:t>9 - 10 </a:t>
            </a:r>
            <a:r>
              <a:rPr lang="cs-CZ" sz="2000" dirty="0" smtClean="0"/>
              <a:t>let</a:t>
            </a:r>
            <a:endParaRPr lang="cs-CZ" sz="2000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123728" y="5733256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475934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 smtClean="0"/>
              <a:t>Úkoly k textu</a:t>
            </a:r>
            <a:br>
              <a:rPr lang="cs-CZ" sz="2400" b="1" dirty="0" smtClean="0"/>
            </a:br>
            <a:r>
              <a:rPr lang="cs-CZ" sz="2400" b="1" dirty="0" smtClean="0"/>
              <a:t>• doplň správné výrazy </a:t>
            </a:r>
            <a:br>
              <a:rPr lang="cs-CZ" sz="2400" b="1" dirty="0" smtClean="0"/>
            </a:br>
            <a:r>
              <a:rPr lang="cs-CZ" sz="2400" b="1" dirty="0" smtClean="0"/>
              <a:t>• hra jednotlivců, dvojic</a:t>
            </a:r>
            <a:br>
              <a:rPr lang="cs-CZ" sz="2400" b="1" dirty="0" smtClean="0"/>
            </a:br>
            <a:r>
              <a:rPr lang="cs-CZ" sz="4000" b="1" dirty="0" err="1" smtClean="0">
                <a:solidFill>
                  <a:srgbClr val="7030A0"/>
                </a:solidFill>
              </a:rPr>
              <a:t>F,f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73099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   .   .   .   .   .      mravenec  / práce všeho druhu/    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  .   .   </a:t>
            </a:r>
            <a:r>
              <a:rPr lang="cs-CZ" sz="2400" dirty="0"/>
              <a:t>.  </a:t>
            </a:r>
            <a:r>
              <a:rPr lang="cs-CZ" sz="2400" dirty="0" smtClean="0"/>
              <a:t> .          /</a:t>
            </a:r>
            <a:r>
              <a:rPr lang="cs-CZ" sz="2400" dirty="0"/>
              <a:t>samice psa</a:t>
            </a:r>
            <a:r>
              <a:rPr lang="cs-CZ" sz="2400" dirty="0" smtClean="0"/>
              <a:t>/</a:t>
            </a:r>
            <a:r>
              <a:rPr lang="cs-CZ" sz="2400" dirty="0"/>
              <a:t> 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 Maxipes   </a:t>
            </a:r>
            <a:r>
              <a:rPr lang="cs-CZ" sz="2400" dirty="0" smtClean="0"/>
              <a:t>  .    </a:t>
            </a:r>
            <a:r>
              <a:rPr lang="cs-CZ" sz="2400" dirty="0"/>
              <a:t>.  </a:t>
            </a:r>
            <a:r>
              <a:rPr lang="cs-CZ" sz="2400" dirty="0" smtClean="0"/>
              <a:t>  </a:t>
            </a:r>
            <a:r>
              <a:rPr lang="cs-CZ" sz="2400" dirty="0"/>
              <a:t>.        /velký pes/	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 </a:t>
            </a:r>
            <a:r>
              <a:rPr lang="cs-CZ" sz="2400" dirty="0"/>
              <a:t>.  </a:t>
            </a:r>
            <a:r>
              <a:rPr lang="cs-CZ" sz="2400" dirty="0" smtClean="0"/>
              <a:t> .   .   .   </a:t>
            </a:r>
            <a:r>
              <a:rPr lang="cs-CZ" sz="2400" dirty="0"/>
              <a:t>.  </a:t>
            </a:r>
            <a:r>
              <a:rPr lang="cs-CZ" sz="2400" dirty="0" smtClean="0"/>
              <a:t> .   /</a:t>
            </a:r>
            <a:r>
              <a:rPr lang="cs-CZ" sz="2400" dirty="0"/>
              <a:t>vonná květina</a:t>
            </a:r>
            <a:r>
              <a:rPr lang="cs-CZ" sz="2400" dirty="0" smtClean="0"/>
              <a:t>/</a:t>
            </a:r>
            <a:r>
              <a:rPr lang="cs-CZ" sz="2400" dirty="0"/>
              <a:t> 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  </a:t>
            </a:r>
            <a:r>
              <a:rPr lang="cs-CZ" sz="2400" dirty="0" smtClean="0"/>
              <a:t> / </a:t>
            </a:r>
            <a:r>
              <a:rPr lang="cs-CZ" sz="2400" dirty="0"/>
              <a:t>přístroj k sušení </a:t>
            </a:r>
            <a:r>
              <a:rPr lang="cs-CZ" sz="2400" dirty="0" smtClean="0"/>
              <a:t>vlasů/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/puntík</a:t>
            </a:r>
            <a:r>
              <a:rPr lang="cs-CZ" sz="2400" dirty="0" smtClean="0"/>
              <a:t>/                       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52584" y="2348880"/>
            <a:ext cx="1872208" cy="18154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96086" y="4653136"/>
            <a:ext cx="1555595" cy="189074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308304" y="1772816"/>
            <a:ext cx="887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Ferda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47273" y="2344787"/>
            <a:ext cx="7348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fena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11549" y="3025784"/>
            <a:ext cx="535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Fík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14682" y="3530515"/>
            <a:ext cx="849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fialka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11549" y="4191471"/>
            <a:ext cx="587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fén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53170" y="4865091"/>
            <a:ext cx="64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flek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3848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G,g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44411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 /</a:t>
            </a:r>
            <a:r>
              <a:rPr lang="cs-CZ" sz="2400" dirty="0"/>
              <a:t>pomůcka v penálu/                                                     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.  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/</a:t>
            </a:r>
            <a:r>
              <a:rPr lang="cs-CZ" sz="2400" dirty="0" smtClean="0"/>
              <a:t>holínky</a:t>
            </a:r>
            <a:r>
              <a:rPr lang="cs-CZ" sz="2400" dirty="0" smtClean="0"/>
              <a:t>/</a:t>
            </a:r>
            <a:r>
              <a:rPr lang="cs-CZ" sz="2400" dirty="0"/>
              <a:t> 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 </a:t>
            </a:r>
            <a:r>
              <a:rPr lang="cs-CZ" sz="2400" dirty="0" smtClean="0"/>
              <a:t>  / </a:t>
            </a:r>
            <a:r>
              <a:rPr lang="cs-CZ" sz="2400" dirty="0"/>
              <a:t>tropické ovoce/                       </a:t>
            </a:r>
            <a:r>
              <a:rPr lang="cs-CZ" sz="2400" dirty="0" smtClean="0"/>
              <a:t>                              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.   </a:t>
            </a:r>
            <a:r>
              <a:rPr lang="cs-CZ" sz="2400" dirty="0"/>
              <a:t>.  </a:t>
            </a:r>
            <a:r>
              <a:rPr lang="cs-CZ" sz="2400" dirty="0" smtClean="0"/>
              <a:t> .   .   </a:t>
            </a:r>
            <a:r>
              <a:rPr lang="cs-CZ" sz="2400" dirty="0"/>
              <a:t>. </a:t>
            </a:r>
            <a:r>
              <a:rPr lang="cs-CZ" sz="2400" dirty="0" smtClean="0"/>
              <a:t>  .   </a:t>
            </a:r>
            <a:r>
              <a:rPr lang="cs-CZ" sz="2400" dirty="0"/>
              <a:t>/velká opice</a:t>
            </a:r>
            <a:r>
              <a:rPr lang="cs-CZ" sz="2400" dirty="0" smtClean="0"/>
              <a:t>/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/>
              <a:t>. </a:t>
            </a:r>
            <a:r>
              <a:rPr lang="cs-CZ" sz="2400" dirty="0" smtClean="0"/>
              <a:t>   </a:t>
            </a:r>
            <a:r>
              <a:rPr lang="cs-CZ" sz="2400" dirty="0"/>
              <a:t>.  </a:t>
            </a:r>
            <a:r>
              <a:rPr lang="cs-CZ" sz="2400" dirty="0" smtClean="0"/>
              <a:t>  </a:t>
            </a:r>
            <a:r>
              <a:rPr lang="cs-CZ" sz="2400" dirty="0"/>
              <a:t>.   </a:t>
            </a:r>
            <a:r>
              <a:rPr lang="cs-CZ" sz="2400" dirty="0" smtClean="0"/>
              <a:t>  / </a:t>
            </a:r>
            <a:r>
              <a:rPr lang="cs-CZ" sz="2400" dirty="0"/>
              <a:t>trefa do branky ve fotbalu/                                           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/ pohovka/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48220" y="116632"/>
            <a:ext cx="2503995" cy="38508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31940" y="4838716"/>
            <a:ext cx="1468278" cy="147322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812359" y="1811230"/>
            <a:ext cx="88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guma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72897" y="2449991"/>
            <a:ext cx="1162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gumáky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80102" y="3068960"/>
            <a:ext cx="748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grep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11268" y="3736662"/>
            <a:ext cx="884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gorila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73973" y="4377051"/>
            <a:ext cx="559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gól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80102" y="5013176"/>
            <a:ext cx="7624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gauč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64222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</a:rPr>
              <a:t>H,h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1847" y="1628800"/>
            <a:ext cx="8229600" cy="4525963"/>
          </a:xfrm>
        </p:spPr>
        <p:txBody>
          <a:bodyPr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cs-CZ" sz="2000" dirty="0" smtClean="0"/>
              <a:t>•     </a:t>
            </a:r>
            <a:r>
              <a:rPr lang="cs-CZ" sz="2400" dirty="0" smtClean="0"/>
              <a:t>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  .   </a:t>
            </a:r>
            <a:r>
              <a:rPr lang="cs-CZ" sz="2400" dirty="0" smtClean="0"/>
              <a:t> </a:t>
            </a:r>
            <a:r>
              <a:rPr lang="cs-CZ" sz="2400" dirty="0" smtClean="0"/>
              <a:t>/zelenina - </a:t>
            </a:r>
            <a:r>
              <a:rPr lang="cs-CZ" sz="2400" dirty="0"/>
              <a:t>lusk/                                             </a:t>
            </a:r>
            <a:r>
              <a:rPr lang="cs-CZ" sz="2400" dirty="0" smtClean="0"/>
              <a:t>          </a:t>
            </a:r>
          </a:p>
          <a:p>
            <a:pPr>
              <a:lnSpc>
                <a:spcPct val="160000"/>
              </a:lnSpc>
            </a:pP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.   .   </a:t>
            </a:r>
            <a:r>
              <a:rPr lang="cs-CZ" sz="2400" dirty="0"/>
              <a:t>.  </a:t>
            </a:r>
            <a:r>
              <a:rPr lang="cs-CZ" sz="2400" dirty="0" smtClean="0"/>
              <a:t> /</a:t>
            </a:r>
            <a:r>
              <a:rPr lang="cs-CZ" sz="2400" dirty="0"/>
              <a:t>ovoce</a:t>
            </a:r>
            <a:r>
              <a:rPr lang="cs-CZ" sz="2400" dirty="0" smtClean="0"/>
              <a:t>/</a:t>
            </a:r>
            <a:r>
              <a:rPr lang="cs-CZ" sz="2400" dirty="0"/>
              <a:t> </a:t>
            </a:r>
          </a:p>
          <a:p>
            <a:pPr>
              <a:lnSpc>
                <a:spcPct val="160000"/>
              </a:lnSpc>
            </a:pP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/</a:t>
            </a:r>
            <a:r>
              <a:rPr lang="cs-CZ" sz="2400" dirty="0"/>
              <a:t>oblíbená věc malých dětí/                               </a:t>
            </a:r>
            <a:endParaRPr lang="cs-CZ" sz="2400" dirty="0" smtClean="0"/>
          </a:p>
          <a:p>
            <a:pPr>
              <a:lnSpc>
                <a:spcPct val="160000"/>
              </a:lnSpc>
            </a:pPr>
            <a:r>
              <a:rPr lang="cs-CZ" sz="2400" dirty="0" smtClean="0"/>
              <a:t>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 </a:t>
            </a:r>
            <a:r>
              <a:rPr lang="cs-CZ" sz="2400" dirty="0" smtClean="0"/>
              <a:t> .   /vítězný </a:t>
            </a:r>
            <a:r>
              <a:rPr lang="cs-CZ" sz="2400" dirty="0"/>
              <a:t>pokřik/ </a:t>
            </a:r>
          </a:p>
          <a:p>
            <a:pPr>
              <a:lnSpc>
                <a:spcPct val="160000"/>
              </a:lnSpc>
            </a:pP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 smtClean="0"/>
              <a:t>/bílé </a:t>
            </a:r>
            <a:r>
              <a:rPr lang="cs-CZ" sz="2400" dirty="0"/>
              <a:t>pečivo/                                                           </a:t>
            </a:r>
            <a:endParaRPr lang="cs-CZ" sz="2400" dirty="0" smtClean="0"/>
          </a:p>
          <a:p>
            <a:pPr>
              <a:lnSpc>
                <a:spcPct val="160000"/>
              </a:lnSpc>
            </a:pP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 </a:t>
            </a:r>
            <a:r>
              <a:rPr lang="cs-CZ" sz="2400" dirty="0" smtClean="0"/>
              <a:t>/zvíře </a:t>
            </a:r>
            <a:r>
              <a:rPr lang="cs-CZ" sz="2400" dirty="0"/>
              <a:t>- plaz/</a:t>
            </a:r>
          </a:p>
          <a:p>
            <a:pPr marL="0" indent="0">
              <a:lnSpc>
                <a:spcPct val="160000"/>
              </a:lnSpc>
              <a:buNone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94000" y="412214"/>
            <a:ext cx="2264901" cy="29801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4017038">
            <a:off x="4406101" y="3134152"/>
            <a:ext cx="1847419" cy="42329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812360" y="1714534"/>
            <a:ext cx="886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hrách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68063" y="2361623"/>
            <a:ext cx="1017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hruška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72830" y="3068960"/>
            <a:ext cx="1006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hračka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07140" y="3847938"/>
            <a:ext cx="847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hurá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06970" y="4596536"/>
            <a:ext cx="1072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houska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46075" y="5250614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had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6546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3429000"/>
            <a:ext cx="2088232" cy="209526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-99392"/>
            <a:ext cx="2918891" cy="249078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7030A0"/>
                </a:solidFill>
              </a:rPr>
              <a:t>Ch,ch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cs-CZ" sz="2000" dirty="0" smtClean="0"/>
              <a:t>•     </a:t>
            </a:r>
            <a:r>
              <a:rPr lang="cs-CZ" sz="2400" dirty="0" smtClean="0"/>
              <a:t>.   .   </a:t>
            </a: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 </a:t>
            </a:r>
            <a:r>
              <a:rPr lang="cs-CZ" sz="2400" dirty="0" smtClean="0"/>
              <a:t>  /</a:t>
            </a:r>
            <a:r>
              <a:rPr lang="cs-CZ" sz="2400" dirty="0"/>
              <a:t>kluk/                                </a:t>
            </a:r>
            <a:endParaRPr lang="cs-CZ" sz="2400" dirty="0" smtClean="0"/>
          </a:p>
          <a:p>
            <a:pPr marL="0" indent="0">
              <a:lnSpc>
                <a:spcPct val="170000"/>
              </a:lnSpc>
              <a:buNone/>
            </a:pPr>
            <a:r>
              <a:rPr lang="cs-CZ" sz="2000" dirty="0" smtClean="0"/>
              <a:t>•     </a:t>
            </a:r>
            <a:r>
              <a:rPr lang="cs-CZ" sz="2400" dirty="0" smtClean="0"/>
              <a:t>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 </a:t>
            </a:r>
            <a:r>
              <a:rPr lang="cs-CZ" sz="2400" dirty="0" smtClean="0"/>
              <a:t> .   .   .   .   </a:t>
            </a: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 smtClean="0"/>
              <a:t>/mořské </a:t>
            </a:r>
            <a:r>
              <a:rPr lang="cs-CZ" sz="2400" dirty="0"/>
              <a:t>zvíře s chapadly</a:t>
            </a:r>
            <a:r>
              <a:rPr lang="cs-CZ" sz="2400" dirty="0" smtClean="0"/>
              <a:t>/</a:t>
            </a:r>
            <a:r>
              <a:rPr lang="cs-CZ" sz="2400" dirty="0"/>
              <a:t> </a:t>
            </a:r>
          </a:p>
          <a:p>
            <a:pPr>
              <a:lnSpc>
                <a:spcPct val="170000"/>
              </a:lnSpc>
            </a:pPr>
            <a:r>
              <a:rPr lang="cs-CZ" sz="2400" dirty="0" smtClean="0"/>
              <a:t>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  </a:t>
            </a:r>
            <a:r>
              <a:rPr lang="cs-CZ" sz="2400" dirty="0" smtClean="0"/>
              <a:t>  /</a:t>
            </a:r>
            <a:r>
              <a:rPr lang="cs-CZ" sz="2400" dirty="0"/>
              <a:t>má ho jenom slon/                                         </a:t>
            </a:r>
            <a:endParaRPr lang="cs-CZ" sz="2400" dirty="0" smtClean="0"/>
          </a:p>
          <a:p>
            <a:pPr>
              <a:lnSpc>
                <a:spcPct val="170000"/>
              </a:lnSpc>
            </a:pPr>
            <a:r>
              <a:rPr lang="cs-CZ" sz="2400" dirty="0" smtClean="0"/>
              <a:t>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 </a:t>
            </a:r>
            <a:r>
              <a:rPr lang="cs-CZ" sz="2400" dirty="0"/>
              <a:t>/ten, kdo chodí</a:t>
            </a:r>
            <a:r>
              <a:rPr lang="cs-CZ" sz="2400" dirty="0" smtClean="0"/>
              <a:t>/</a:t>
            </a:r>
            <a:endParaRPr lang="cs-CZ" sz="2400" dirty="0"/>
          </a:p>
          <a:p>
            <a:pPr>
              <a:lnSpc>
                <a:spcPct val="170000"/>
              </a:lnSpc>
            </a:pP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.    </a:t>
            </a:r>
            <a:r>
              <a:rPr lang="cs-CZ" sz="2400" dirty="0"/>
              <a:t>/malá </a:t>
            </a:r>
            <a:r>
              <a:rPr lang="cs-CZ" sz="2400" dirty="0" smtClean="0"/>
              <a:t>chalupa/</a:t>
            </a:r>
          </a:p>
          <a:p>
            <a:pPr>
              <a:lnSpc>
                <a:spcPct val="170000"/>
              </a:lnSpc>
            </a:pPr>
            <a:r>
              <a:rPr lang="cs-CZ" sz="2400" dirty="0" smtClean="0"/>
              <a:t> .   </a:t>
            </a:r>
            <a:r>
              <a:rPr lang="cs-CZ" sz="2400" dirty="0"/>
              <a:t>.  </a:t>
            </a:r>
            <a:r>
              <a:rPr lang="cs-CZ" sz="2400" dirty="0" smtClean="0"/>
              <a:t> .   .   .   </a:t>
            </a:r>
            <a:r>
              <a:rPr lang="cs-CZ" sz="2400" dirty="0"/>
              <a:t>/není hloupý/ </a:t>
            </a:r>
          </a:p>
          <a:p>
            <a:pPr>
              <a:lnSpc>
                <a:spcPct val="170000"/>
              </a:lnSpc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1700808"/>
            <a:ext cx="11400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chlapec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1907" y="2402159"/>
            <a:ext cx="1580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chobotnice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27661" y="3068960"/>
            <a:ext cx="1064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chobot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27661" y="3717032"/>
            <a:ext cx="1083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chodec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09591" y="4476631"/>
            <a:ext cx="1461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chaloupka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88350" y="5157192"/>
            <a:ext cx="962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chytrý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5838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I,i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•     </a:t>
            </a:r>
            <a:r>
              <a:rPr lang="cs-CZ" sz="9600" dirty="0" smtClean="0"/>
              <a:t>.   </a:t>
            </a:r>
            <a:r>
              <a:rPr lang="cs-CZ" sz="9600" dirty="0"/>
              <a:t>. </a:t>
            </a:r>
            <a:r>
              <a:rPr lang="cs-CZ" sz="9600" dirty="0" smtClean="0"/>
              <a:t>  </a:t>
            </a:r>
            <a:r>
              <a:rPr lang="cs-CZ" sz="9600" dirty="0"/>
              <a:t>.  </a:t>
            </a:r>
            <a:r>
              <a:rPr lang="cs-CZ" sz="9600" dirty="0" smtClean="0"/>
              <a:t> .   </a:t>
            </a:r>
            <a:r>
              <a:rPr lang="cs-CZ" sz="9600" dirty="0"/>
              <a:t>. </a:t>
            </a:r>
            <a:r>
              <a:rPr lang="cs-CZ" sz="9600" dirty="0" smtClean="0"/>
              <a:t>  .   </a:t>
            </a:r>
            <a:r>
              <a:rPr lang="cs-CZ" sz="9600" dirty="0"/>
              <a:t>/Vinnetou/                                                      </a:t>
            </a:r>
            <a:endParaRPr lang="cs-CZ" sz="9600" dirty="0" smtClean="0"/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•     </a:t>
            </a:r>
            <a:r>
              <a:rPr lang="cs-CZ" sz="9600" dirty="0" smtClean="0"/>
              <a:t>.   .   </a:t>
            </a:r>
            <a:r>
              <a:rPr lang="cs-CZ" sz="9600" dirty="0"/>
              <a:t>.  </a:t>
            </a:r>
            <a:r>
              <a:rPr lang="cs-CZ" sz="9600" dirty="0" smtClean="0"/>
              <a:t>  /</a:t>
            </a:r>
            <a:r>
              <a:rPr lang="cs-CZ" sz="9600" dirty="0"/>
              <a:t>dívčí jméno 1.12./    </a:t>
            </a:r>
          </a:p>
          <a:p>
            <a:pPr>
              <a:lnSpc>
                <a:spcPct val="170000"/>
              </a:lnSpc>
            </a:pPr>
            <a:r>
              <a:rPr lang="cs-CZ" sz="9600" dirty="0" smtClean="0"/>
              <a:t> .   </a:t>
            </a:r>
            <a:r>
              <a:rPr lang="cs-CZ" sz="9600" dirty="0"/>
              <a:t>.  </a:t>
            </a:r>
            <a:r>
              <a:rPr lang="cs-CZ" sz="9600" dirty="0" smtClean="0"/>
              <a:t> .   .   .   .   </a:t>
            </a:r>
            <a:r>
              <a:rPr lang="cs-CZ" sz="9600" dirty="0"/>
              <a:t>.  </a:t>
            </a:r>
            <a:r>
              <a:rPr lang="cs-CZ" sz="9600" dirty="0" smtClean="0"/>
              <a:t>  /</a:t>
            </a:r>
            <a:r>
              <a:rPr lang="cs-CZ" sz="9600" dirty="0"/>
              <a:t>náplň v peru/                                              </a:t>
            </a:r>
            <a:endParaRPr lang="cs-CZ" sz="9600" dirty="0" smtClean="0"/>
          </a:p>
          <a:p>
            <a:pPr>
              <a:lnSpc>
                <a:spcPct val="170000"/>
              </a:lnSpc>
            </a:pPr>
            <a:r>
              <a:rPr lang="cs-CZ" sz="9600" dirty="0" smtClean="0"/>
              <a:t> .   </a:t>
            </a:r>
            <a:r>
              <a:rPr lang="cs-CZ" sz="9600" dirty="0"/>
              <a:t>.  </a:t>
            </a:r>
            <a:r>
              <a:rPr lang="cs-CZ" sz="9600" dirty="0" smtClean="0"/>
              <a:t> .   </a:t>
            </a:r>
            <a:r>
              <a:rPr lang="cs-CZ" sz="9600" dirty="0"/>
              <a:t>. </a:t>
            </a:r>
            <a:r>
              <a:rPr lang="cs-CZ" sz="9600" dirty="0" smtClean="0"/>
              <a:t>    </a:t>
            </a:r>
            <a:r>
              <a:rPr lang="cs-CZ" sz="9600" dirty="0"/>
              <a:t>/ obyvatel Itálie/      </a:t>
            </a:r>
          </a:p>
          <a:p>
            <a:pPr>
              <a:lnSpc>
                <a:spcPct val="170000"/>
              </a:lnSpc>
            </a:pPr>
            <a:r>
              <a:rPr lang="cs-CZ" sz="9600" dirty="0" smtClean="0"/>
              <a:t> .   </a:t>
            </a:r>
            <a:r>
              <a:rPr lang="cs-CZ" sz="9600" dirty="0"/>
              <a:t>. </a:t>
            </a:r>
            <a:r>
              <a:rPr lang="cs-CZ" sz="9600" dirty="0" smtClean="0"/>
              <a:t>  </a:t>
            </a:r>
            <a:r>
              <a:rPr lang="cs-CZ" sz="9600" dirty="0"/>
              <a:t>. </a:t>
            </a:r>
            <a:r>
              <a:rPr lang="cs-CZ" sz="9600" dirty="0" smtClean="0"/>
              <a:t>  </a:t>
            </a:r>
            <a:r>
              <a:rPr lang="cs-CZ" sz="9600" dirty="0"/>
              <a:t>.  </a:t>
            </a:r>
            <a:r>
              <a:rPr lang="cs-CZ" sz="9600" dirty="0" smtClean="0"/>
              <a:t>   </a:t>
            </a:r>
            <a:r>
              <a:rPr lang="cs-CZ" sz="9600" dirty="0"/>
              <a:t>/mladík z pohádky Mrazík/           </a:t>
            </a:r>
            <a:endParaRPr lang="cs-CZ" sz="9600" dirty="0" smtClean="0"/>
          </a:p>
          <a:p>
            <a:pPr>
              <a:lnSpc>
                <a:spcPct val="170000"/>
              </a:lnSpc>
            </a:pPr>
            <a:r>
              <a:rPr lang="cs-CZ" sz="9600" dirty="0" smtClean="0"/>
              <a:t> </a:t>
            </a:r>
            <a:r>
              <a:rPr lang="cs-CZ" sz="9600" dirty="0"/>
              <a:t>. </a:t>
            </a:r>
            <a:r>
              <a:rPr lang="cs-CZ" sz="9600" dirty="0" smtClean="0"/>
              <a:t>  </a:t>
            </a:r>
            <a:r>
              <a:rPr lang="cs-CZ" sz="9600" dirty="0"/>
              <a:t>.  </a:t>
            </a:r>
            <a:r>
              <a:rPr lang="cs-CZ" sz="9600" dirty="0" smtClean="0"/>
              <a:t> .   .   </a:t>
            </a:r>
            <a:r>
              <a:rPr lang="cs-CZ" sz="9600" dirty="0"/>
              <a:t>.  </a:t>
            </a:r>
            <a:r>
              <a:rPr lang="cs-CZ" sz="9600" dirty="0" smtClean="0"/>
              <a:t>  /jméno </a:t>
            </a:r>
            <a:r>
              <a:rPr lang="cs-CZ" sz="9600" dirty="0"/>
              <a:t>zpěvačky Bartošové/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54470" y="859926"/>
            <a:ext cx="1389530" cy="49657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2204864"/>
            <a:ext cx="1368152" cy="187487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444208" y="1628800"/>
            <a:ext cx="965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Indián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54842" y="2204864"/>
            <a:ext cx="544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Iva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2881153"/>
            <a:ext cx="1089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inkoust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99662" y="3446016"/>
            <a:ext cx="578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Ital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54842" y="4079739"/>
            <a:ext cx="7059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Ivan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90593" y="4725144"/>
            <a:ext cx="796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Iveta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766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J,j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•</a:t>
            </a:r>
            <a:r>
              <a:rPr lang="cs-CZ" sz="2600" dirty="0" smtClean="0"/>
              <a:t>   </a:t>
            </a:r>
            <a:r>
              <a:rPr lang="cs-CZ" sz="2400" dirty="0" smtClean="0"/>
              <a:t>.   .   .   .   .       /lesní zvíře s parohy/                               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•</a:t>
            </a:r>
            <a:r>
              <a:rPr lang="cs-CZ" sz="2400" dirty="0" smtClean="0"/>
              <a:t>   .   .   .   .   .   .     /ovoce/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•</a:t>
            </a:r>
            <a:r>
              <a:rPr lang="cs-CZ" sz="2400" dirty="0"/>
              <a:t> </a:t>
            </a:r>
            <a:r>
              <a:rPr lang="cs-CZ" sz="2400" dirty="0" smtClean="0"/>
              <a:t> 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 </a:t>
            </a:r>
            <a:r>
              <a:rPr lang="cs-CZ" sz="2400" dirty="0" smtClean="0"/>
              <a:t>  /</a:t>
            </a:r>
            <a:r>
              <a:rPr lang="cs-CZ" sz="2400" dirty="0"/>
              <a:t>zvíře s bodlinkami/                                              </a:t>
            </a:r>
            <a:endParaRPr lang="cs-CZ" sz="24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•    </a:t>
            </a:r>
            <a:r>
              <a:rPr lang="cs-CZ" sz="2400" dirty="0" smtClean="0"/>
              <a:t>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.    /</a:t>
            </a:r>
            <a:r>
              <a:rPr lang="cs-CZ" sz="2400" dirty="0"/>
              <a:t>kamarád </a:t>
            </a:r>
            <a:r>
              <a:rPr lang="cs-CZ" sz="2400" dirty="0" err="1"/>
              <a:t>Páji</a:t>
            </a:r>
            <a:r>
              <a:rPr lang="cs-CZ" sz="2400" dirty="0"/>
              <a:t>/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•    </a:t>
            </a:r>
            <a:r>
              <a:rPr lang="cs-CZ" sz="2400" dirty="0" smtClean="0"/>
              <a:t>.  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.     /</a:t>
            </a:r>
            <a:r>
              <a:rPr lang="cs-CZ" sz="2400" dirty="0"/>
              <a:t>žížala z </a:t>
            </a:r>
            <a:r>
              <a:rPr lang="cs-CZ" sz="2400" dirty="0" smtClean="0"/>
              <a:t>Kouzelné  </a:t>
            </a:r>
            <a:r>
              <a:rPr lang="cs-CZ" sz="2400" dirty="0"/>
              <a:t>školky/        </a:t>
            </a:r>
            <a:endParaRPr lang="cs-CZ" sz="24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2000" dirty="0" smtClean="0"/>
              <a:t>•    </a:t>
            </a:r>
            <a:r>
              <a:rPr lang="cs-CZ" sz="2400" dirty="0" smtClean="0"/>
              <a:t>.   .   .   .   . 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</a:t>
            </a:r>
            <a:r>
              <a:rPr lang="cs-CZ" sz="2400" dirty="0"/>
              <a:t>. </a:t>
            </a:r>
            <a:r>
              <a:rPr lang="cs-CZ" sz="2400" dirty="0" smtClean="0"/>
              <a:t>  .   .   </a:t>
            </a:r>
            <a:r>
              <a:rPr lang="cs-CZ" sz="2400" dirty="0"/>
              <a:t>/lístek v restauraci /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332656"/>
            <a:ext cx="2016224" cy="25762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50160" y="5445224"/>
            <a:ext cx="1195048" cy="12537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236296" y="1620799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jelen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70957" y="2276872"/>
            <a:ext cx="929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jablko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26838" y="2996952"/>
            <a:ext cx="817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ježek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10034" y="3645023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Jája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65950" y="4262061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Julie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50160" y="4816829"/>
            <a:ext cx="1370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jídelníček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465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www.clker.com/clipart-african-violet-45.html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www.clker.com/clipart-dryer.html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www.clker.com/clipart-11704.html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www.clker.com/clipart-4577.html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www.clker.com/clipart-pea-pod-1.html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www.clker.com/clipart-24279.html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www.clker.com/clipart-11321.html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www.clker.com/clipart-8702.html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</a:t>
            </a:r>
            <a:r>
              <a:rPr lang="cs-CZ" sz="2000" dirty="0">
                <a:hlinkClick r:id="rId10"/>
              </a:rPr>
              <a:t>://</a:t>
            </a:r>
            <a:r>
              <a:rPr lang="cs-CZ" sz="2000" dirty="0" smtClean="0">
                <a:hlinkClick r:id="rId10"/>
              </a:rPr>
              <a:t>www.clker.com/clipart-15403.html</a:t>
            </a:r>
            <a:endParaRPr lang="cs-CZ" sz="2000" dirty="0"/>
          </a:p>
          <a:p>
            <a:r>
              <a:rPr lang="cs-CZ" sz="2000" dirty="0" smtClean="0">
                <a:hlinkClick r:id="rId11"/>
              </a:rPr>
              <a:t>http</a:t>
            </a:r>
            <a:r>
              <a:rPr lang="cs-CZ" sz="2000" dirty="0">
                <a:hlinkClick r:id="rId11"/>
              </a:rPr>
              <a:t>://</a:t>
            </a:r>
            <a:r>
              <a:rPr lang="cs-CZ" sz="2000" dirty="0" smtClean="0">
                <a:hlinkClick r:id="rId11"/>
              </a:rPr>
              <a:t>www.clker.com/clipart-14910.html</a:t>
            </a:r>
            <a:endParaRPr lang="cs-CZ" sz="2000" dirty="0"/>
          </a:p>
          <a:p>
            <a:r>
              <a:rPr lang="cs-CZ" sz="2000" dirty="0" smtClean="0">
                <a:hlinkClick r:id="rId12"/>
              </a:rPr>
              <a:t>http</a:t>
            </a:r>
            <a:r>
              <a:rPr lang="cs-CZ" sz="2000" dirty="0">
                <a:hlinkClick r:id="rId12"/>
              </a:rPr>
              <a:t>://</a:t>
            </a:r>
            <a:r>
              <a:rPr lang="cs-CZ" sz="2000" dirty="0" smtClean="0">
                <a:hlinkClick r:id="rId12"/>
              </a:rPr>
              <a:t>www.clker.com/clipart-11006.html</a:t>
            </a:r>
            <a:endParaRPr lang="cs-CZ" sz="2000" dirty="0" smtClean="0"/>
          </a:p>
          <a:p>
            <a:r>
              <a:rPr lang="cs-CZ" sz="2000" dirty="0">
                <a:hlinkClick r:id="rId13"/>
              </a:rPr>
              <a:t>http://</a:t>
            </a:r>
            <a:r>
              <a:rPr lang="cs-CZ" sz="2000" dirty="0" smtClean="0">
                <a:hlinkClick r:id="rId13"/>
              </a:rPr>
              <a:t>www.clker.com/clipart-3982.html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5638967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213</TotalTime>
  <Words>295</Words>
  <Application>Microsoft Office PowerPoint</Application>
  <PresentationFormat>Předvádění na obrazovce (4:3)</PresentationFormat>
  <Paragraphs>104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Název školy: ZŠ  Kouřim, Okružní 435 Autor: Jana Ležalová Název materiálu:VY_32_Inovace_32_Abeceda 2.část  Číslo projektu:CZ.1.07/1.4.00/21.3250   </vt:lpstr>
      <vt:lpstr> Anotace: Prezentace je určena pro  4. ročník, slouží k procvičení 2. části písmen abecedy /f, g, h, ch,  j/ formou doplňování výrazů. </vt:lpstr>
      <vt:lpstr>Úkoly k textu • doplň správné výrazy  • hra jednotlivců, dvojic F,f</vt:lpstr>
      <vt:lpstr>G,g</vt:lpstr>
      <vt:lpstr>H,h</vt:lpstr>
      <vt:lpstr>Ch,ch</vt:lpstr>
      <vt:lpstr>I,i</vt:lpstr>
      <vt:lpstr>J,j</vt:lpstr>
      <vt:lpstr>Použité obrázky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 Kouřim, Okružní 4 Autor: Jana Ležalová Název materiálu: Číslo projektu:</dc:title>
  <dc:creator>admin</dc:creator>
  <cp:lastModifiedBy>Dum</cp:lastModifiedBy>
  <cp:revision>29</cp:revision>
  <dcterms:created xsi:type="dcterms:W3CDTF">2012-02-05T16:14:05Z</dcterms:created>
  <dcterms:modified xsi:type="dcterms:W3CDTF">2013-03-23T13:18:49Z</dcterms:modified>
</cp:coreProperties>
</file>