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3" r:id="rId3"/>
    <p:sldId id="257" r:id="rId4"/>
    <p:sldId id="259" r:id="rId5"/>
    <p:sldId id="258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FFA38-796A-42C4-9E16-F75DAFD6D62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AE4F1-F92A-4255-B055-690F619D13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79216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FFA38-796A-42C4-9E16-F75DAFD6D62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AE4F1-F92A-4255-B055-690F619D13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93230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FFA38-796A-42C4-9E16-F75DAFD6D62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AE4F1-F92A-4255-B055-690F619D13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02317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FFA38-796A-42C4-9E16-F75DAFD6D62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AE4F1-F92A-4255-B055-690F619D13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13714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FFA38-796A-42C4-9E16-F75DAFD6D62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AE4F1-F92A-4255-B055-690F619D13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52016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FFA38-796A-42C4-9E16-F75DAFD6D62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AE4F1-F92A-4255-B055-690F619D13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77440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FFA38-796A-42C4-9E16-F75DAFD6D62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AE4F1-F92A-4255-B055-690F619D13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72664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FFA38-796A-42C4-9E16-F75DAFD6D62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AE4F1-F92A-4255-B055-690F619D13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864851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FFA38-796A-42C4-9E16-F75DAFD6D62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AE4F1-F92A-4255-B055-690F619D13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79349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FFA38-796A-42C4-9E16-F75DAFD6D62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AE4F1-F92A-4255-B055-690F619D13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51355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FFA38-796A-42C4-9E16-F75DAFD6D62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AE4F1-F92A-4255-B055-690F619D13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8652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8FFA38-796A-42C4-9E16-F75DAFD6D625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AAE4F1-F92A-4255-B055-690F619D13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54061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4201.html" TargetMode="External"/><Relationship Id="rId7" Type="http://schemas.openxmlformats.org/officeDocument/2006/relationships/hyperlink" Target="http://www.clker.com/clipart-10124.html" TargetMode="External"/><Relationship Id="rId2" Type="http://schemas.openxmlformats.org/officeDocument/2006/relationships/hyperlink" Target="http://www.clker.com/clipart-4359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eyelashes.html" TargetMode="External"/><Relationship Id="rId5" Type="http://schemas.openxmlformats.org/officeDocument/2006/relationships/hyperlink" Target="http://www.clker.com/clipart-6492.html" TargetMode="External"/><Relationship Id="rId4" Type="http://schemas.openxmlformats.org/officeDocument/2006/relationships/hyperlink" Target="http://www.clker.com/clipart-13720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700" b="1" dirty="0" smtClean="0"/>
              <a:t/>
            </a:r>
            <a:br>
              <a:rPr lang="cs-CZ" sz="2700" b="1" dirty="0" smtClean="0"/>
            </a:br>
            <a:r>
              <a:rPr lang="cs-CZ" sz="2700" b="1" dirty="0"/>
              <a:t/>
            </a:r>
            <a:br>
              <a:rPr lang="cs-CZ" sz="2700" b="1" dirty="0"/>
            </a:br>
            <a:r>
              <a:rPr lang="cs-CZ" sz="2700" b="1" dirty="0" smtClean="0"/>
              <a:t/>
            </a:r>
            <a:br>
              <a:rPr lang="cs-CZ" sz="2700" b="1" dirty="0" smtClean="0"/>
            </a:br>
            <a:r>
              <a:rPr lang="cs-CZ" sz="2700" b="1" dirty="0" smtClean="0"/>
              <a:t>Název školy</a:t>
            </a:r>
            <a:r>
              <a:rPr lang="cs-CZ" sz="2700" dirty="0" smtClean="0"/>
              <a:t>: ZŠ  Kouřim, Okružní 435</a:t>
            </a:r>
            <a:br>
              <a:rPr lang="cs-CZ" sz="2700" dirty="0" smtClean="0"/>
            </a:br>
            <a:r>
              <a:rPr lang="cs-CZ" sz="2700" b="1" dirty="0" smtClean="0"/>
              <a:t>Autor: </a:t>
            </a:r>
            <a:r>
              <a:rPr lang="cs-CZ" sz="2700" dirty="0" smtClean="0"/>
              <a:t>Jana Ležalová</a:t>
            </a:r>
            <a:br>
              <a:rPr lang="cs-CZ" sz="2700" dirty="0" smtClean="0"/>
            </a:br>
            <a:r>
              <a:rPr lang="cs-CZ" sz="2700" b="1" dirty="0" smtClean="0"/>
              <a:t>Název materiálu:</a:t>
            </a:r>
            <a:r>
              <a:rPr lang="cs-CZ" sz="2400" dirty="0" smtClean="0"/>
              <a:t>VY_32_Inovace_34_Abeceda 4</a:t>
            </a:r>
            <a:r>
              <a:rPr lang="cs-CZ" sz="2400" dirty="0" smtClean="0"/>
              <a:t>. část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700" b="1" dirty="0" smtClean="0"/>
              <a:t/>
            </a:r>
            <a:br>
              <a:rPr lang="cs-CZ" sz="2700" b="1" dirty="0" smtClean="0"/>
            </a:br>
            <a:r>
              <a:rPr lang="cs-CZ" sz="2700" b="1" dirty="0" smtClean="0"/>
              <a:t>Číslo projektu:</a:t>
            </a:r>
            <a:r>
              <a:rPr lang="cs-CZ" sz="2400" dirty="0" smtClean="0"/>
              <a:t>CZ.1.07/1.4.00/21.3250</a:t>
            </a:r>
            <a:br>
              <a:rPr lang="cs-CZ" sz="2400" dirty="0" smtClean="0"/>
            </a:br>
            <a:r>
              <a:rPr lang="cs-CZ" sz="2700" b="1" dirty="0" smtClean="0"/>
              <a:t/>
            </a:r>
            <a:br>
              <a:rPr lang="cs-CZ" sz="2700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089400"/>
            <a:ext cx="6400800" cy="1752600"/>
          </a:xfrm>
        </p:spPr>
        <p:txBody>
          <a:bodyPr>
            <a:normAutofit/>
          </a:bodyPr>
          <a:lstStyle/>
          <a:p>
            <a:pPr>
              <a:lnSpc>
                <a:spcPts val="3360"/>
              </a:lnSpc>
              <a:spcBef>
                <a:spcPts val="0"/>
              </a:spcBef>
            </a:pPr>
            <a:endParaRPr lang="cs-CZ" sz="9600" dirty="0" smtClean="0">
              <a:solidFill>
                <a:schemeClr val="tx1"/>
              </a:solidFill>
            </a:endParaRPr>
          </a:p>
          <a:p>
            <a:pPr>
              <a:lnSpc>
                <a:spcPts val="3360"/>
              </a:lnSpc>
              <a:spcBef>
                <a:spcPts val="0"/>
              </a:spcBef>
            </a:pPr>
            <a:endParaRPr lang="cs-CZ" sz="9600" dirty="0">
              <a:solidFill>
                <a:schemeClr val="tx1"/>
              </a:solidFill>
            </a:endParaRPr>
          </a:p>
          <a:p>
            <a:pPr>
              <a:lnSpc>
                <a:spcPts val="3360"/>
              </a:lnSpc>
              <a:spcBef>
                <a:spcPts val="0"/>
              </a:spcBef>
            </a:pPr>
            <a:endParaRPr lang="cs-CZ" sz="9600" dirty="0" smtClean="0">
              <a:solidFill>
                <a:schemeClr val="tx1"/>
              </a:solidFill>
            </a:endParaRPr>
          </a:p>
          <a:p>
            <a:pPr>
              <a:lnSpc>
                <a:spcPts val="3360"/>
              </a:lnSpc>
              <a:spcBef>
                <a:spcPts val="0"/>
              </a:spcBef>
            </a:pPr>
            <a:endParaRPr lang="cs-CZ" dirty="0">
              <a:solidFill>
                <a:schemeClr val="tx1"/>
              </a:solidFill>
            </a:endParaRPr>
          </a:p>
          <a:p>
            <a:pPr>
              <a:lnSpc>
                <a:spcPts val="3360"/>
              </a:lnSpc>
              <a:spcBef>
                <a:spcPts val="0"/>
              </a:spcBef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lnSpc>
                <a:spcPts val="3360"/>
              </a:lnSpc>
              <a:spcBef>
                <a:spcPts val="0"/>
              </a:spcBef>
            </a:pPr>
            <a:endParaRPr lang="cs-CZ" dirty="0"/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976431" y="5661248"/>
            <a:ext cx="4974590" cy="9632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986094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lnSpc>
                <a:spcPts val="3360"/>
              </a:lnSpc>
              <a:spcBef>
                <a:spcPts val="0"/>
              </a:spcBef>
            </a:pPr>
            <a:r>
              <a:rPr lang="cs-CZ" sz="2000" b="1" dirty="0"/>
              <a:t>Anotace: </a:t>
            </a:r>
            <a:r>
              <a:rPr lang="cs-CZ" sz="2000" dirty="0"/>
              <a:t>Prezentace je určena pro  4. ročník</a:t>
            </a:r>
            <a:r>
              <a:rPr lang="cs-CZ" sz="2000" dirty="0" smtClean="0"/>
              <a:t>, </a:t>
            </a:r>
            <a:r>
              <a:rPr lang="cs-CZ" sz="2000" dirty="0"/>
              <a:t>slouží k procvičení 4 . části písmen </a:t>
            </a:r>
            <a:r>
              <a:rPr lang="cs-CZ" sz="2000" dirty="0" smtClean="0"/>
              <a:t>abecedy /r</a:t>
            </a:r>
            <a:r>
              <a:rPr lang="cs-CZ" sz="2000" dirty="0"/>
              <a:t>, ř, s, š, t /  formou </a:t>
            </a:r>
            <a:r>
              <a:rPr lang="cs-CZ" sz="2000" dirty="0" smtClean="0"/>
              <a:t>doplňování.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Jazyk:     ČESKÝ JAZYK</a:t>
            </a:r>
          </a:p>
          <a:p>
            <a:pPr marL="0" indent="0">
              <a:buNone/>
            </a:pPr>
            <a:r>
              <a:rPr lang="cs-CZ" sz="2000" b="1" dirty="0"/>
              <a:t>Očekávaný výstup:  </a:t>
            </a:r>
            <a:r>
              <a:rPr lang="cs-CZ" sz="2000" dirty="0"/>
              <a:t>Pozná a určí grafém i foném  </a:t>
            </a:r>
            <a:r>
              <a:rPr lang="cs-CZ" sz="2000" dirty="0" smtClean="0"/>
              <a:t>4</a:t>
            </a:r>
            <a:r>
              <a:rPr lang="cs-CZ" sz="2000" dirty="0" smtClean="0"/>
              <a:t>. části </a:t>
            </a:r>
            <a:r>
              <a:rPr lang="cs-CZ" sz="2000" dirty="0"/>
              <a:t>písmen abecedy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/>
              <a:t>r</a:t>
            </a:r>
            <a:r>
              <a:rPr lang="cs-CZ" sz="2000" dirty="0" smtClean="0"/>
              <a:t>ozliší psaní velkých a malých písmen, orientuje se  v kalendáři, vymýšlí slova na dané hlásky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Klíčová slova:   </a:t>
            </a:r>
            <a:r>
              <a:rPr lang="cs-CZ" sz="2000" dirty="0"/>
              <a:t>Abeceda, </a:t>
            </a:r>
            <a:r>
              <a:rPr lang="cs-CZ" sz="2000" dirty="0" smtClean="0"/>
              <a:t>r, ř</a:t>
            </a:r>
            <a:r>
              <a:rPr lang="cs-CZ" sz="2000" dirty="0" smtClean="0"/>
              <a:t>, s, š,t </a:t>
            </a:r>
            <a:r>
              <a:rPr lang="cs-CZ" sz="2000" dirty="0"/>
              <a:t>, velká , malá písmena, </a:t>
            </a:r>
            <a:r>
              <a:rPr lang="cs-CZ" sz="2000" dirty="0" smtClean="0"/>
              <a:t>jména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dirty="0"/>
              <a:t>Druh učebního materiálu: </a:t>
            </a:r>
            <a:r>
              <a:rPr lang="cs-CZ" sz="2000" dirty="0"/>
              <a:t>Sada digitálního učebního materiálu pro interaktivní tabuli </a:t>
            </a:r>
            <a:r>
              <a:rPr lang="cs-CZ" sz="2000" dirty="0" smtClean="0"/>
              <a:t> </a:t>
            </a:r>
            <a:r>
              <a:rPr lang="cs-CZ" sz="2000" dirty="0"/>
              <a:t>/prezentace/</a:t>
            </a:r>
          </a:p>
          <a:p>
            <a:pPr marL="0" indent="0">
              <a:buNone/>
            </a:pPr>
            <a:r>
              <a:rPr lang="cs-CZ" sz="2000" b="1" dirty="0"/>
              <a:t>Druh interaktivity:  </a:t>
            </a:r>
            <a:r>
              <a:rPr lang="cs-CZ" sz="2000" dirty="0"/>
              <a:t>Prezentace </a:t>
            </a:r>
            <a:r>
              <a:rPr lang="cs-CZ" sz="2000" dirty="0" err="1"/>
              <a:t>Power</a:t>
            </a:r>
            <a:r>
              <a:rPr lang="cs-CZ" sz="2000" dirty="0"/>
              <a:t> Point </a:t>
            </a:r>
          </a:p>
          <a:p>
            <a:pPr marL="0" indent="0">
              <a:buNone/>
            </a:pPr>
            <a:r>
              <a:rPr lang="cs-CZ" sz="2000" dirty="0" smtClean="0"/>
              <a:t>/</a:t>
            </a:r>
            <a:r>
              <a:rPr lang="cs-CZ" sz="2000" dirty="0"/>
              <a:t>doplňování do textu na tabuli s následnou kontrolou na každé stránce/</a:t>
            </a:r>
          </a:p>
          <a:p>
            <a:pPr marL="0" indent="0">
              <a:buNone/>
            </a:pPr>
            <a:r>
              <a:rPr lang="cs-CZ" sz="2000" b="1" dirty="0"/>
              <a:t>Cílová skupina:                       </a:t>
            </a:r>
            <a:r>
              <a:rPr lang="cs-CZ" sz="2000" dirty="0"/>
              <a:t>4.ročník</a:t>
            </a:r>
          </a:p>
          <a:p>
            <a:pPr marL="0" indent="0">
              <a:buNone/>
            </a:pPr>
            <a:r>
              <a:rPr lang="cs-CZ" sz="2000" b="1" dirty="0"/>
              <a:t>Stupeň a typ vzdělání:          </a:t>
            </a:r>
            <a:r>
              <a:rPr lang="cs-CZ" sz="2000" dirty="0"/>
              <a:t>Základní škola praktická  - 1.stupeň</a:t>
            </a:r>
          </a:p>
          <a:p>
            <a:pPr marL="0" indent="0">
              <a:buNone/>
            </a:pPr>
            <a:r>
              <a:rPr lang="cs-CZ" sz="2000" b="1" dirty="0"/>
              <a:t>Typická věková skupina:       </a:t>
            </a:r>
            <a:r>
              <a:rPr lang="cs-CZ" sz="2000" dirty="0"/>
              <a:t>9 - 10 let</a:t>
            </a:r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2195736" y="5661248"/>
            <a:ext cx="4974590" cy="9632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4245738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odtrhni správně napsané slovo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fontScale="92500"/>
          </a:bodyPr>
          <a:lstStyle/>
          <a:p>
            <a:endParaRPr lang="cs-CZ" dirty="0" smtClean="0">
              <a:effectLst/>
              <a:latin typeface="Times New Roman"/>
              <a:ea typeface="Times New Roman"/>
            </a:endParaRPr>
          </a:p>
          <a:p>
            <a:pPr marL="0" indent="0">
              <a:buNone/>
            </a:pPr>
            <a:r>
              <a:rPr lang="cs-CZ" sz="2800" dirty="0" smtClean="0"/>
              <a:t>Rampouch – rampouch ,  raketa – Raketa, </a:t>
            </a:r>
            <a:r>
              <a:rPr lang="cs-CZ" sz="2800" dirty="0" err="1" smtClean="0"/>
              <a:t>růžena</a:t>
            </a:r>
            <a:r>
              <a:rPr lang="cs-CZ" sz="2800" dirty="0" smtClean="0"/>
              <a:t> – Růžena </a:t>
            </a:r>
          </a:p>
          <a:p>
            <a:pPr marL="0" indent="0">
              <a:buNone/>
            </a:pPr>
            <a:r>
              <a:rPr lang="cs-CZ" sz="2800" dirty="0" smtClean="0"/>
              <a:t> </a:t>
            </a:r>
          </a:p>
          <a:p>
            <a:pPr marL="0" indent="0">
              <a:buNone/>
            </a:pPr>
            <a:r>
              <a:rPr lang="cs-CZ" sz="2800" dirty="0" smtClean="0"/>
              <a:t>Říp – říp,  řádek – Řádek, ředitel – Ředitel , Řehoř – </a:t>
            </a:r>
            <a:r>
              <a:rPr lang="cs-CZ" sz="2800" dirty="0" err="1" smtClean="0"/>
              <a:t>řehoř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sz="2800" dirty="0" smtClean="0"/>
              <a:t> </a:t>
            </a:r>
          </a:p>
          <a:p>
            <a:pPr marL="0" indent="0">
              <a:buNone/>
            </a:pPr>
            <a:r>
              <a:rPr lang="cs-CZ" sz="2800" dirty="0" smtClean="0"/>
              <a:t>slon – Slon, Soňa – </a:t>
            </a:r>
            <a:r>
              <a:rPr lang="cs-CZ" sz="2800" dirty="0" err="1" smtClean="0"/>
              <a:t>soňa</a:t>
            </a:r>
            <a:r>
              <a:rPr lang="cs-CZ" sz="2800" dirty="0" smtClean="0"/>
              <a:t>, sova – Sova , silnice – Silnice,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Štěpánka – </a:t>
            </a:r>
            <a:r>
              <a:rPr lang="cs-CZ" sz="2800" dirty="0" err="1" smtClean="0"/>
              <a:t>štěpánka</a:t>
            </a:r>
            <a:r>
              <a:rPr lang="cs-CZ" sz="2800" dirty="0" smtClean="0"/>
              <a:t>, šašek – Šašek, Šiška – šiška , </a:t>
            </a: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Tele – tele, Tonda – </a:t>
            </a:r>
            <a:r>
              <a:rPr lang="cs-CZ" sz="2800" dirty="0" err="1" smtClean="0"/>
              <a:t>tonda</a:t>
            </a:r>
            <a:r>
              <a:rPr lang="cs-CZ" sz="2800" dirty="0" smtClean="0"/>
              <a:t>, topol– Topol, Tomáš – </a:t>
            </a:r>
            <a:r>
              <a:rPr lang="cs-CZ" sz="2800" dirty="0" err="1" smtClean="0"/>
              <a:t>tomáš</a:t>
            </a:r>
            <a:endParaRPr lang="cs-CZ" sz="2800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1797060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____________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1920" y="1791752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________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08304" y="1797060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_________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2780928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26334" y="2780928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65396" y="2790601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________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00308" y="2811898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________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8394" y="3831471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44462" y="3841144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3841144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96405" y="3841144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________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8394" y="4797152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____________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26815" y="4778345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61709" y="4827284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294256" y="5682514"/>
            <a:ext cx="11887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54120" y="5682514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99230" y="5682514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940152" y="5682514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1882228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171400"/>
            <a:ext cx="8229600" cy="1143000"/>
          </a:xfrm>
        </p:spPr>
        <p:txBody>
          <a:bodyPr/>
          <a:lstStyle/>
          <a:p>
            <a:r>
              <a:rPr lang="cs-CZ" dirty="0" smtClean="0"/>
              <a:t>Kdopak má svátek ?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722427101"/>
              </p:ext>
            </p:extLst>
          </p:nvPr>
        </p:nvGraphicFramePr>
        <p:xfrm>
          <a:off x="1043609" y="968388"/>
          <a:ext cx="6702899" cy="5461192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{00A15C55-8517-42AA-B614-E9B94910E393}</a:tableStyleId>
              </a:tblPr>
              <a:tblGrid>
                <a:gridCol w="1229995"/>
                <a:gridCol w="1367855"/>
                <a:gridCol w="1367855"/>
                <a:gridCol w="1368597"/>
                <a:gridCol w="1368597"/>
              </a:tblGrid>
              <a:tr h="13202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14.června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R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12.března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</a:rPr>
                        <a:t>Ř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9.června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</a:rPr>
                        <a:t>S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30.června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Š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29.března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T</a:t>
                      </a:r>
                      <a:endParaRPr lang="cs-CZ" sz="24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50038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6.května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R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11.května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S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31.října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Š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6.ledna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T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3202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30.ledna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R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13.května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S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9.října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Š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15.října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T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3202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17.dubna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R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4.března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S</a:t>
                      </a:r>
                      <a:endParaRPr lang="cs-CZ" sz="24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22.prosince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Š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23.října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T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543431"/>
            <a:ext cx="936104" cy="90802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1780" y="4005064"/>
            <a:ext cx="720080" cy="69847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8920" y="5626505"/>
            <a:ext cx="458955" cy="44518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259632" y="1871851"/>
            <a:ext cx="833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Roland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88224" y="1868917"/>
            <a:ext cx="810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Taťána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87873" y="3417380"/>
            <a:ext cx="1149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Tři králové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95936" y="6054120"/>
            <a:ext cx="6438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Stela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6054120"/>
            <a:ext cx="798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Rudolf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73869" y="4703542"/>
            <a:ext cx="723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Robin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66976" y="1868917"/>
            <a:ext cx="744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Řehoř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50147" y="3417380"/>
            <a:ext cx="10175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Radoslav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62474" y="1868917"/>
            <a:ext cx="1110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Stanislava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73114" y="3384950"/>
            <a:ext cx="889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Svatava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73114" y="4703542"/>
            <a:ext cx="79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Servác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92080" y="1847922"/>
            <a:ext cx="692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Šárka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76550" y="4703542"/>
            <a:ext cx="776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Štefan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42218" y="3384950"/>
            <a:ext cx="1045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Štěpánka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76550" y="6053860"/>
            <a:ext cx="771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Šimon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18553" y="4652413"/>
            <a:ext cx="780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Tereza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644069" y="6034721"/>
            <a:ext cx="8374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Teodor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23230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na daná písmena – soutěž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720646977"/>
              </p:ext>
            </p:extLst>
          </p:nvPr>
        </p:nvGraphicFramePr>
        <p:xfrm>
          <a:off x="827584" y="1402535"/>
          <a:ext cx="6912767" cy="4392488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{00A15C55-8517-42AA-B614-E9B94910E393}</a:tableStyleId>
              </a:tblPr>
              <a:tblGrid>
                <a:gridCol w="1382253"/>
                <a:gridCol w="1382253"/>
                <a:gridCol w="1382253"/>
                <a:gridCol w="1383004"/>
                <a:gridCol w="1383004"/>
              </a:tblGrid>
              <a:tr h="5863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      </a:t>
                      </a:r>
                      <a:r>
                        <a:rPr lang="cs-CZ" sz="1400" dirty="0" smtClean="0">
                          <a:effectLst/>
                        </a:rPr>
                        <a:t>   </a:t>
                      </a:r>
                      <a:r>
                        <a:rPr lang="cs-CZ" sz="2400" dirty="0" smtClean="0">
                          <a:effectLst/>
                        </a:rPr>
                        <a:t>R</a:t>
                      </a:r>
                      <a:r>
                        <a:rPr lang="cs-CZ" sz="2400" dirty="0">
                          <a:effectLst/>
                        </a:rPr>
                        <a:t>, r 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    </a:t>
                      </a:r>
                      <a:r>
                        <a:rPr lang="cs-CZ" sz="2400" dirty="0" err="1">
                          <a:effectLst/>
                        </a:rPr>
                        <a:t>Ř,ř</a:t>
                      </a:r>
                      <a:r>
                        <a:rPr lang="cs-CZ" sz="2400" dirty="0">
                          <a:effectLst/>
                        </a:rPr>
                        <a:t> 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     </a:t>
                      </a:r>
                      <a:r>
                        <a:rPr lang="cs-CZ" sz="2400" dirty="0" err="1">
                          <a:effectLst/>
                        </a:rPr>
                        <a:t>S,s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     </a:t>
                      </a:r>
                      <a:r>
                        <a:rPr lang="cs-CZ" sz="2400" dirty="0" err="1">
                          <a:effectLst/>
                        </a:rPr>
                        <a:t>Š,š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    </a:t>
                      </a:r>
                      <a:r>
                        <a:rPr lang="cs-CZ" sz="2400" dirty="0" err="1">
                          <a:effectLst/>
                        </a:rPr>
                        <a:t>T,t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17270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17270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46073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647825" y="3090948"/>
            <a:ext cx="184731" cy="507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4263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Doplň vhodná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Ve skříni viselo           ………………….    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Spadla mi od oka       ……………………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Ráno vyšlo                  ……………………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Ze smrku spadla        ……………………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Zazvonil nám             ……………………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8178" y="5130040"/>
            <a:ext cx="1656184" cy="8501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8178" y="4187153"/>
            <a:ext cx="1466723" cy="6264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1329" y="3069510"/>
            <a:ext cx="900375" cy="85835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0899" y="1124744"/>
            <a:ext cx="1081280" cy="80014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4468" y="2132856"/>
            <a:ext cx="283603" cy="77728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941168" y="1524818"/>
            <a:ext cx="12788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</a:t>
            </a:r>
            <a:r>
              <a:rPr lang="cs-CZ" sz="2400" dirty="0" smtClean="0"/>
              <a:t>amínko.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48168" y="2372421"/>
            <a:ext cx="7857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ř</a:t>
            </a:r>
            <a:r>
              <a:rPr lang="cs-CZ" sz="2400" dirty="0" smtClean="0"/>
              <a:t>asa.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48168" y="3283594"/>
            <a:ext cx="10599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C000"/>
                </a:solidFill>
              </a:rPr>
              <a:t>s</a:t>
            </a:r>
            <a:r>
              <a:rPr lang="cs-CZ" sz="2400" dirty="0" smtClean="0"/>
              <a:t>lunce.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48168" y="4152330"/>
            <a:ext cx="854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š</a:t>
            </a:r>
            <a:r>
              <a:rPr lang="cs-CZ" sz="2400" dirty="0" smtClean="0"/>
              <a:t>iška.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15054" y="5072849"/>
            <a:ext cx="11483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t</a:t>
            </a:r>
            <a:r>
              <a:rPr lang="cs-CZ" sz="2400" dirty="0" smtClean="0"/>
              <a:t>elefon.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403804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www.clker.com/clipart-4359.html</a:t>
            </a:r>
            <a:endParaRPr lang="cs-CZ" sz="2400" dirty="0"/>
          </a:p>
          <a:p>
            <a:r>
              <a:rPr lang="cs-CZ" sz="2400" dirty="0" smtClean="0">
                <a:hlinkClick r:id="rId3"/>
              </a:rPr>
              <a:t>http</a:t>
            </a:r>
            <a:r>
              <a:rPr lang="cs-CZ" sz="2400" dirty="0">
                <a:hlinkClick r:id="rId3"/>
              </a:rPr>
              <a:t>://</a:t>
            </a:r>
            <a:r>
              <a:rPr lang="cs-CZ" sz="2400" dirty="0" smtClean="0">
                <a:hlinkClick r:id="rId3"/>
              </a:rPr>
              <a:t>www.clker.com/clipart-4201.html</a:t>
            </a:r>
            <a:endParaRPr lang="cs-CZ" sz="2400" dirty="0" smtClean="0"/>
          </a:p>
          <a:p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www.clker.com/clipart-13720.html</a:t>
            </a:r>
            <a:endParaRPr lang="cs-CZ" sz="2400" dirty="0" smtClean="0"/>
          </a:p>
          <a:p>
            <a:r>
              <a:rPr lang="cs-CZ" sz="2400" dirty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www.clker.com/clipart-6492.html</a:t>
            </a:r>
            <a:endParaRPr lang="cs-CZ" sz="2400" dirty="0"/>
          </a:p>
          <a:p>
            <a:r>
              <a:rPr lang="cs-CZ" sz="2400" dirty="0" smtClean="0">
                <a:hlinkClick r:id="rId6"/>
              </a:rPr>
              <a:t>http</a:t>
            </a:r>
            <a:r>
              <a:rPr lang="cs-CZ" sz="2400" dirty="0">
                <a:hlinkClick r:id="rId6"/>
              </a:rPr>
              <a:t>://</a:t>
            </a:r>
            <a:r>
              <a:rPr lang="cs-CZ" sz="2400" dirty="0" smtClean="0">
                <a:hlinkClick r:id="rId6"/>
              </a:rPr>
              <a:t>www.clker.com/clipart-eyelashes.html</a:t>
            </a:r>
            <a:endParaRPr lang="cs-CZ" sz="2400" dirty="0"/>
          </a:p>
          <a:p>
            <a:r>
              <a:rPr lang="cs-CZ" sz="2400" smtClean="0">
                <a:hlinkClick r:id="rId7"/>
              </a:rPr>
              <a:t>http</a:t>
            </a:r>
            <a:r>
              <a:rPr lang="cs-CZ" sz="2400">
                <a:hlinkClick r:id="rId7"/>
              </a:rPr>
              <a:t>://</a:t>
            </a:r>
            <a:r>
              <a:rPr lang="cs-CZ" sz="2400" smtClean="0">
                <a:hlinkClick r:id="rId7"/>
              </a:rPr>
              <a:t>www.clker.com/clipart-10124.html</a:t>
            </a:r>
            <a:endParaRPr lang="cs-CZ" sz="2400" smtClean="0"/>
          </a:p>
          <a:p>
            <a:endParaRPr lang="cs-CZ" sz="240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990935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298</Words>
  <Application>Microsoft Office PowerPoint</Application>
  <PresentationFormat>Předvádění na obrazovce (4:3)</PresentationFormat>
  <Paragraphs>166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Název školy: ZŠ  Kouřim, Okružní 435 Autor: Jana Ležalová Název materiálu:VY_32_Inovace_34_Abeceda 4. část  Číslo projektu:CZ.1.07/1.4.00/21.3250   </vt:lpstr>
      <vt:lpstr>Anotace: Prezentace je určena pro  4. ročník, slouží k procvičení 4 . části písmen abecedy /r, ř, s, š, t /  formou doplňování.</vt:lpstr>
      <vt:lpstr>Podtrhni správně napsané slovo</vt:lpstr>
      <vt:lpstr>Kdopak má svátek ?</vt:lpstr>
      <vt:lpstr>Slova na daná písmena – soutěž </vt:lpstr>
      <vt:lpstr>Doplň vhodná slova</vt:lpstr>
      <vt:lpstr>Použité obrázky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Okružní Lenovo 02</dc:creator>
  <cp:lastModifiedBy>Dum</cp:lastModifiedBy>
  <cp:revision>28</cp:revision>
  <dcterms:created xsi:type="dcterms:W3CDTF">2012-12-30T15:09:57Z</dcterms:created>
  <dcterms:modified xsi:type="dcterms:W3CDTF">2013-03-23T13:23:17Z</dcterms:modified>
</cp:coreProperties>
</file>