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4660"/>
  </p:normalViewPr>
  <p:slideViewPr>
    <p:cSldViewPr>
      <p:cViewPr>
        <p:scale>
          <a:sx n="90" d="100"/>
          <a:sy n="90" d="100"/>
        </p:scale>
        <p:origin x="-528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669D0C-A32B-46C6-A526-176115E9052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74F489-CC2A-4303-B25E-F6F2C7E487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1570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1511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8908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2329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0828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4623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1819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87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9327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0265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370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1097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3F3E65-1888-4A3F-8345-8C52A5190C6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265F9-C630-4338-9206-0F986E8DB6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0281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cartoon-squirrel.html" TargetMode="External"/><Relationship Id="rId2" Type="http://schemas.openxmlformats.org/officeDocument/2006/relationships/hyperlink" Target="http://www.clker.com/clipart-snake-colour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lker.com/clipart-cartoon-turtle.html" TargetMode="External"/><Relationship Id="rId4" Type="http://schemas.openxmlformats.org/officeDocument/2006/relationships/hyperlink" Target="http://www.clker.com/clipart-25944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2190105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Název školy</a:t>
            </a:r>
            <a:r>
              <a:rPr lang="cs-CZ" sz="2400" dirty="0" smtClean="0"/>
              <a:t>: ZŠ  Kouřim, Okružní 435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Jana Ležalová</a:t>
            </a:r>
            <a:br>
              <a:rPr lang="cs-CZ" sz="2400" dirty="0" smtClean="0"/>
            </a:br>
            <a:r>
              <a:rPr lang="cs-CZ" sz="2400" b="1" dirty="0" smtClean="0"/>
              <a:t>Název materiálu:</a:t>
            </a:r>
            <a:r>
              <a:rPr lang="cs-CZ" sz="2400" dirty="0" smtClean="0"/>
              <a:t>VY_32_Inovace_35_Abeceda 5</a:t>
            </a:r>
            <a:r>
              <a:rPr lang="cs-CZ" sz="2400" dirty="0" smtClean="0"/>
              <a:t>. část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421614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r>
              <a:rPr lang="cs-CZ" sz="2000" b="1" dirty="0"/>
              <a:t>Anotace: </a:t>
            </a:r>
            <a:r>
              <a:rPr lang="cs-CZ" sz="2000" dirty="0"/>
              <a:t>Prezentace je určena pro  4. </a:t>
            </a:r>
            <a:r>
              <a:rPr lang="cs-CZ" sz="2000" dirty="0" smtClean="0"/>
              <a:t>ročník</a:t>
            </a:r>
            <a:r>
              <a:rPr lang="cs-CZ" sz="2000" dirty="0" smtClean="0"/>
              <a:t>, slouží </a:t>
            </a:r>
            <a:r>
              <a:rPr lang="cs-CZ" sz="2000" dirty="0"/>
              <a:t>k procvičení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        5 </a:t>
            </a:r>
            <a:r>
              <a:rPr lang="cs-CZ" sz="2000" dirty="0"/>
              <a:t>. části písmen abecedy </a:t>
            </a:r>
            <a:r>
              <a:rPr lang="cs-CZ" sz="2000" dirty="0" smtClean="0"/>
              <a:t>/</a:t>
            </a:r>
            <a:r>
              <a:rPr lang="cs-CZ" sz="2000" dirty="0"/>
              <a:t>u, v, z, ž /  formou </a:t>
            </a:r>
            <a:r>
              <a:rPr lang="cs-CZ" sz="2000" dirty="0" smtClean="0"/>
              <a:t>doplňování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8926" y="1412776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400" b="1" dirty="0"/>
              <a:t>Jazyk:     ČESKÝ JAZYK</a:t>
            </a:r>
          </a:p>
          <a:p>
            <a:pPr marL="0" indent="0">
              <a:buNone/>
            </a:pPr>
            <a:r>
              <a:rPr lang="cs-CZ" sz="2400" b="1" dirty="0"/>
              <a:t>Očekávaný výstup:  </a:t>
            </a:r>
            <a:r>
              <a:rPr lang="cs-CZ" sz="2400" dirty="0"/>
              <a:t>Pozná a určí grafém i foném  </a:t>
            </a:r>
            <a:r>
              <a:rPr lang="cs-CZ" sz="2400" dirty="0" smtClean="0"/>
              <a:t>5</a:t>
            </a:r>
            <a:r>
              <a:rPr lang="cs-CZ" sz="2400" dirty="0" smtClean="0"/>
              <a:t>. části </a:t>
            </a:r>
            <a:r>
              <a:rPr lang="cs-CZ" sz="2400" dirty="0"/>
              <a:t>písmen abecedy,</a:t>
            </a:r>
          </a:p>
          <a:p>
            <a:pPr marL="0" indent="0">
              <a:buNone/>
            </a:pPr>
            <a:r>
              <a:rPr lang="cs-CZ" sz="2400" dirty="0"/>
              <a:t>rozliší psaní velkých a malých písmen, </a:t>
            </a:r>
            <a:r>
              <a:rPr lang="cs-CZ" sz="2400" dirty="0" smtClean="0"/>
              <a:t>určí název skupině slov, najde slova protikladná, doplní tajenku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Klíčová slova:   </a:t>
            </a:r>
            <a:r>
              <a:rPr lang="cs-CZ" sz="2400" dirty="0"/>
              <a:t>Abeceda, </a:t>
            </a:r>
            <a:r>
              <a:rPr lang="cs-CZ" sz="2400" dirty="0" smtClean="0"/>
              <a:t>u, v, z, ž  </a:t>
            </a:r>
            <a:r>
              <a:rPr lang="cs-CZ" sz="2400" dirty="0"/>
              <a:t>velká , malá písmena</a:t>
            </a:r>
            <a:r>
              <a:rPr lang="cs-CZ" sz="2400" dirty="0" smtClean="0"/>
              <a:t>, slova protikladná,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tajenka, skupina slov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Druh učebního materiálu: </a:t>
            </a:r>
            <a:r>
              <a:rPr lang="cs-CZ" sz="2400" dirty="0"/>
              <a:t>Sada digitálního učebního materiálu pro </a:t>
            </a:r>
            <a:r>
              <a:rPr lang="cs-CZ" sz="2400" dirty="0" smtClean="0"/>
              <a:t> 				 interaktivní </a:t>
            </a:r>
            <a:r>
              <a:rPr lang="cs-CZ" sz="2400" dirty="0"/>
              <a:t>tabuli  /prezentace/</a:t>
            </a:r>
          </a:p>
          <a:p>
            <a:pPr marL="0" indent="0">
              <a:buNone/>
            </a:pPr>
            <a:r>
              <a:rPr lang="cs-CZ" sz="2400" b="1" dirty="0"/>
              <a:t>Druh interaktivity:  </a:t>
            </a:r>
            <a:r>
              <a:rPr lang="cs-CZ" sz="2400" dirty="0"/>
              <a:t>Prezentace </a:t>
            </a:r>
            <a:r>
              <a:rPr lang="cs-CZ" sz="2400" dirty="0" err="1"/>
              <a:t>Power</a:t>
            </a:r>
            <a:r>
              <a:rPr lang="cs-CZ" sz="2400" dirty="0"/>
              <a:t> Point </a:t>
            </a:r>
          </a:p>
          <a:p>
            <a:pPr marL="0" indent="0">
              <a:buNone/>
            </a:pPr>
            <a:r>
              <a:rPr lang="cs-CZ" sz="2400" dirty="0"/>
              <a:t>/doplňování do textu na tabuli s následnou kontrolou na každé stránce/</a:t>
            </a:r>
          </a:p>
          <a:p>
            <a:pPr marL="0" indent="0">
              <a:buNone/>
            </a:pPr>
            <a:r>
              <a:rPr lang="cs-CZ" sz="2400" b="1" dirty="0"/>
              <a:t>Cílová skupina:                       </a:t>
            </a:r>
            <a:r>
              <a:rPr lang="cs-CZ" sz="2400" dirty="0"/>
              <a:t>4.ročník</a:t>
            </a:r>
          </a:p>
          <a:p>
            <a:pPr marL="0" indent="0">
              <a:buNone/>
            </a:pPr>
            <a:r>
              <a:rPr lang="cs-CZ" sz="2400" b="1" dirty="0"/>
              <a:t>Stupeň a typ vzdělání:          </a:t>
            </a:r>
            <a:r>
              <a:rPr lang="cs-CZ" sz="2400" dirty="0"/>
              <a:t>Základní škola praktická  - 1.stupeň</a:t>
            </a:r>
          </a:p>
          <a:p>
            <a:pPr marL="0" indent="0">
              <a:buNone/>
            </a:pPr>
            <a:r>
              <a:rPr lang="cs-CZ" sz="2400" b="1" dirty="0"/>
              <a:t>Typická věková skupina:       </a:t>
            </a:r>
            <a:r>
              <a:rPr lang="cs-CZ" sz="2400" dirty="0"/>
              <a:t>9 - 10 </a:t>
            </a:r>
            <a:r>
              <a:rPr lang="cs-CZ" sz="2400" dirty="0" smtClean="0"/>
              <a:t>let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endParaRPr lang="cs-CZ" sz="2400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89389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Připoj slova k obrázkům a doplň správné písmeno 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127316"/>
            <a:ext cx="1584176" cy="77096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1167957" cy="13904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690" y="1666251"/>
            <a:ext cx="761216" cy="10081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94603"/>
            <a:ext cx="1944216" cy="45365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187624" y="3429000"/>
            <a:ext cx="1298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 </a:t>
            </a:r>
            <a:r>
              <a:rPr lang="cs-CZ" sz="2400" dirty="0" err="1" smtClean="0"/>
              <a:t>ebra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5906" y="314096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 </a:t>
            </a:r>
            <a:r>
              <a:rPr lang="cs-CZ" sz="2400" dirty="0" err="1" smtClean="0"/>
              <a:t>everka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6412914" y="3659832"/>
            <a:ext cx="11834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_ </a:t>
            </a:r>
            <a:r>
              <a:rPr lang="cs-CZ" sz="2400" dirty="0" err="1" smtClean="0"/>
              <a:t>žovka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465313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sz="2400" dirty="0" smtClean="0"/>
              <a:t>_ </a:t>
            </a:r>
            <a:r>
              <a:rPr lang="cs-CZ" sz="2400" dirty="0" err="1" smtClean="0"/>
              <a:t>elva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73856" y="3428999"/>
            <a:ext cx="306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</a:t>
            </a:r>
            <a:endParaRPr lang="cs-CZ" sz="24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750" y="3957924"/>
            <a:ext cx="1167957" cy="139042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421588" y="4653136"/>
            <a:ext cx="306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</a:t>
            </a:r>
            <a:endParaRPr lang="cs-CZ" sz="2400" b="1" dirty="0"/>
          </a:p>
        </p:txBody>
      </p: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5298" y="5203757"/>
            <a:ext cx="1584176" cy="77096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734193" y="3140966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474" y="3308450"/>
            <a:ext cx="761216" cy="1008188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491665" y="3659832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</a:t>
            </a:r>
            <a:endParaRPr lang="cs-CZ" sz="2400" b="1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316638"/>
            <a:ext cx="1944216" cy="45365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696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Kdopak to je?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●   Stále nosí pruhované pyžamo.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●   Má na zádech domeček.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●   Není vůbec jedovatá.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●   Skáče ze stromu na strom.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645" y="1772816"/>
            <a:ext cx="648072" cy="8583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5852" y="2852936"/>
            <a:ext cx="1864864" cy="4351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227" y="3501008"/>
            <a:ext cx="712490" cy="8482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220" y="4633678"/>
            <a:ext cx="1152128" cy="5607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945" y="4484861"/>
            <a:ext cx="648072" cy="858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4811" y="3874914"/>
            <a:ext cx="1864864" cy="4351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998" y="1716629"/>
            <a:ext cx="712490" cy="84820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179" y="2879204"/>
            <a:ext cx="1152128" cy="5607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0712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Ú</a:t>
            </a:r>
            <a:r>
              <a:rPr lang="cs-CZ" sz="3200" dirty="0" smtClean="0"/>
              <a:t>kol </a:t>
            </a:r>
            <a:r>
              <a:rPr lang="cs-CZ" sz="3200" dirty="0" smtClean="0">
                <a:solidFill>
                  <a:srgbClr val="00B0F0"/>
                </a:solidFill>
              </a:rPr>
              <a:t>u</a:t>
            </a:r>
            <a:r>
              <a:rPr lang="cs-CZ" sz="3200" dirty="0" smtClean="0"/>
              <a:t>žovky </a:t>
            </a:r>
            <a:r>
              <a:rPr lang="cs-CZ" sz="3200" dirty="0" smtClean="0">
                <a:solidFill>
                  <a:srgbClr val="00B0F0"/>
                </a:solidFill>
              </a:rPr>
              <a:t>U</a:t>
            </a:r>
            <a:r>
              <a:rPr lang="cs-CZ" sz="3200" dirty="0" smtClean="0"/>
              <a:t>rš</a:t>
            </a:r>
            <a:r>
              <a:rPr lang="cs-CZ" sz="3200" dirty="0" smtClean="0">
                <a:solidFill>
                  <a:srgbClr val="00B0F0"/>
                </a:solidFill>
              </a:rPr>
              <a:t>u</a:t>
            </a:r>
            <a:r>
              <a:rPr lang="cs-CZ" sz="3200" dirty="0" smtClean="0"/>
              <a:t>ly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764704"/>
            <a:ext cx="3888432" cy="907301"/>
          </a:xfrm>
        </p:spPr>
      </p:pic>
      <p:sp>
        <p:nvSpPr>
          <p:cNvPr id="3" name="TextovéPole 2"/>
          <p:cNvSpPr txBox="1"/>
          <p:nvPr/>
        </p:nvSpPr>
        <p:spPr>
          <a:xfrm>
            <a:off x="365944" y="2022748"/>
            <a:ext cx="792088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● najděte na každém řádku slovo, které tam nepatří,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pro zbývající slova řekněte společný název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čitel, 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čebnice, 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těrka, 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čitelka, 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čení, 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kazovátko</a:t>
            </a:r>
          </a:p>
          <a:p>
            <a:endParaRPr lang="cs-CZ" sz="2400" dirty="0"/>
          </a:p>
          <a:p>
            <a:r>
              <a:rPr lang="cs-CZ" sz="2400" dirty="0"/>
              <a:t>v</a:t>
            </a:r>
            <a:r>
              <a:rPr lang="cs-CZ" sz="2400" dirty="0" smtClean="0"/>
              <a:t>lk, vydra, vítr, veverka, výr, vosa, vážka, v</a:t>
            </a:r>
            <a:r>
              <a:rPr lang="cs-CZ" sz="2400" dirty="0" smtClean="0">
                <a:solidFill>
                  <a:srgbClr val="00B0F0"/>
                </a:solidFill>
              </a:rPr>
              <a:t>ů</a:t>
            </a:r>
            <a:r>
              <a:rPr lang="cs-CZ" sz="2400" dirty="0" smtClean="0"/>
              <a:t>l</a:t>
            </a:r>
          </a:p>
          <a:p>
            <a:endParaRPr lang="cs-CZ" sz="2400" dirty="0" smtClean="0"/>
          </a:p>
          <a:p>
            <a:r>
              <a:rPr lang="cs-CZ" sz="2400" dirty="0" smtClean="0"/>
              <a:t>závist, z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řivost, zvědavost, zmatenost, zvonek, zloba</a:t>
            </a:r>
          </a:p>
          <a:p>
            <a:endParaRPr lang="cs-CZ" sz="2400" dirty="0"/>
          </a:p>
          <a:p>
            <a:r>
              <a:rPr lang="cs-CZ" sz="2400" dirty="0"/>
              <a:t>ž</a:t>
            </a:r>
            <a:r>
              <a:rPr lang="cs-CZ" sz="2400" dirty="0" smtClean="0">
                <a:solidFill>
                  <a:srgbClr val="00B0F0"/>
                </a:solidFill>
              </a:rPr>
              <a:t>u</a:t>
            </a:r>
            <a:r>
              <a:rPr lang="cs-CZ" sz="2400" dirty="0" smtClean="0"/>
              <a:t>pan, žínka, žehlička, židle, žák, žebřík,  žárovka </a:t>
            </a:r>
            <a:endParaRPr lang="cs-CZ" sz="2400" dirty="0"/>
          </a:p>
          <a:p>
            <a:r>
              <a:rPr lang="cs-CZ" sz="2400" dirty="0" smtClean="0"/>
              <a:t> </a:t>
            </a:r>
          </a:p>
          <a:p>
            <a:endParaRPr lang="cs-CZ" sz="1400" dirty="0"/>
          </a:p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5" name="Šipka doprava 4"/>
          <p:cNvSpPr/>
          <p:nvPr/>
        </p:nvSpPr>
        <p:spPr>
          <a:xfrm>
            <a:off x="6821977" y="3142423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868144" y="3926345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038044" y="4639292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535150" y="5376414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492262" y="3142423"/>
            <a:ext cx="813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škola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333961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81898" y="4106392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35150" y="3913929"/>
            <a:ext cx="1005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zvířata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813845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40938" y="4662259"/>
            <a:ext cx="1484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vlastnosti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51919" y="5541522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54573" y="5399381"/>
            <a:ext cx="675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věci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09690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3200" dirty="0" smtClean="0"/>
              <a:t>ědomosti 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3200" dirty="0" smtClean="0"/>
              <a:t>e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3200" dirty="0" smtClean="0"/>
              <a:t>erky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3200" dirty="0" smtClean="0"/>
              <a:t>ěrky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404664"/>
            <a:ext cx="1368152" cy="1812041"/>
          </a:xfrm>
        </p:spPr>
      </p:pic>
      <p:sp>
        <p:nvSpPr>
          <p:cNvPr id="6" name="TextovéPole 5"/>
          <p:cNvSpPr txBox="1"/>
          <p:nvPr/>
        </p:nvSpPr>
        <p:spPr>
          <a:xfrm>
            <a:off x="445306" y="1095127"/>
            <a:ext cx="365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●  najděte slo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a protikladná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4020" y="2452246"/>
            <a:ext cx="1912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1556792"/>
            <a:ext cx="63367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SMUTNÝ				MRT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Ý</a:t>
            </a:r>
          </a:p>
          <a:p>
            <a:r>
              <a:rPr lang="cs-CZ" sz="2400" dirty="0" smtClean="0"/>
              <a:t>MALÝ					OŠKLI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Ý</a:t>
            </a:r>
          </a:p>
          <a:p>
            <a:r>
              <a:rPr lang="cs-CZ" sz="2400" dirty="0" smtClean="0"/>
              <a:t>NÍZKÝ				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ESELÝ</a:t>
            </a:r>
          </a:p>
          <a:p>
            <a:r>
              <a:rPr lang="cs-CZ" sz="2400" dirty="0" smtClean="0"/>
              <a:t>TLUSTÝ					DENNÍ</a:t>
            </a:r>
          </a:p>
          <a:p>
            <a:r>
              <a:rPr lang="cs-CZ" sz="2400" dirty="0" smtClean="0"/>
              <a:t>ZLÝ					MĚLKÝ</a:t>
            </a:r>
          </a:p>
          <a:p>
            <a:r>
              <a:rPr lang="cs-CZ" sz="2400" dirty="0" smtClean="0"/>
              <a:t>CHYTRÝ 			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ELKÝ</a:t>
            </a:r>
          </a:p>
          <a:p>
            <a:r>
              <a:rPr lang="cs-CZ" sz="2400" dirty="0" smtClean="0"/>
              <a:t>HEZKÝ					TMA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Ý</a:t>
            </a:r>
          </a:p>
          <a:p>
            <a:r>
              <a:rPr lang="cs-CZ" sz="2400" dirty="0" smtClean="0"/>
              <a:t>PRA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Ý					TENKÝ</a:t>
            </a:r>
          </a:p>
          <a:p>
            <a:r>
              <a:rPr lang="cs-CZ" sz="2400" dirty="0" smtClean="0"/>
              <a:t>NOČNÍ 					HODNÝ</a:t>
            </a:r>
          </a:p>
          <a:p>
            <a:r>
              <a:rPr lang="cs-CZ" sz="2400" dirty="0" smtClean="0"/>
              <a:t>SVĚTLÝ					LE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Ý</a:t>
            </a:r>
          </a:p>
          <a:p>
            <a:r>
              <a:rPr lang="cs-CZ" sz="2400" dirty="0" smtClean="0"/>
              <a:t>ŽI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Ý					HLOUPÝ  </a:t>
            </a:r>
          </a:p>
          <a:p>
            <a:r>
              <a:rPr lang="cs-CZ" sz="2400" dirty="0" smtClean="0"/>
              <a:t>HLUBOKÝ				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sz="2400" dirty="0" smtClean="0"/>
              <a:t>YSOKÝ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960481" y="1813722"/>
            <a:ext cx="3331599" cy="6385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691680" y="2204864"/>
            <a:ext cx="3600399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445628" y="2461602"/>
            <a:ext cx="3846451" cy="3343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742405" y="2856413"/>
            <a:ext cx="3549675" cy="15086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251143" y="3253754"/>
            <a:ext cx="4040936" cy="14557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742405" y="3610758"/>
            <a:ext cx="3549674" cy="18249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599522" y="2132985"/>
            <a:ext cx="3692557" cy="18204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599522" y="4333874"/>
            <a:ext cx="3692557" cy="7513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1691680" y="2888940"/>
            <a:ext cx="3600399" cy="18205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1691680" y="3953445"/>
            <a:ext cx="3600399" cy="11317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445628" y="1813722"/>
            <a:ext cx="3846451" cy="36219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2021673" y="3253754"/>
            <a:ext cx="3270406" cy="25515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8070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CC"/>
                </a:solidFill>
              </a:rPr>
              <a:t>Z</a:t>
            </a:r>
            <a:r>
              <a:rPr lang="cs-CZ" sz="3200" dirty="0" smtClean="0"/>
              <a:t>ajímavosti </a:t>
            </a:r>
            <a:r>
              <a:rPr lang="cs-CZ" sz="3200" dirty="0" smtClean="0">
                <a:solidFill>
                  <a:srgbClr val="FF33CC"/>
                </a:solidFill>
              </a:rPr>
              <a:t>z</a:t>
            </a:r>
            <a:r>
              <a:rPr lang="cs-CZ" sz="3200" dirty="0" smtClean="0"/>
              <a:t>ebry </a:t>
            </a:r>
            <a:r>
              <a:rPr lang="cs-CZ" sz="3200" dirty="0" smtClean="0">
                <a:solidFill>
                  <a:srgbClr val="FF33CC"/>
                </a:solidFill>
              </a:rPr>
              <a:t>Z</a:t>
            </a:r>
            <a:r>
              <a:rPr lang="cs-CZ" sz="3200" dirty="0" smtClean="0"/>
              <a:t>uzky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20688"/>
            <a:ext cx="1553815" cy="1849779"/>
          </a:xfrm>
        </p:spPr>
      </p:pic>
      <p:sp>
        <p:nvSpPr>
          <p:cNvPr id="6" name="TextovéPole 5"/>
          <p:cNvSpPr txBox="1"/>
          <p:nvPr/>
        </p:nvSpPr>
        <p:spPr>
          <a:xfrm>
            <a:off x="827584" y="3356992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</a:t>
            </a:r>
            <a:r>
              <a:rPr lang="cs-CZ" sz="2400" i="1" dirty="0" smtClean="0"/>
              <a:t>Mám velmi dobře vyvinutý                           .“ </a:t>
            </a:r>
            <a:r>
              <a:rPr lang="cs-CZ" sz="2400" i="1" dirty="0" smtClean="0">
                <a:sym typeface="Wingdings" pitchFamily="2" charset="2"/>
              </a:rPr>
              <a:t></a:t>
            </a:r>
          </a:p>
          <a:p>
            <a:endParaRPr lang="cs-CZ" sz="2400" i="1" dirty="0" smtClean="0">
              <a:sym typeface="Wingdings" pitchFamily="2" charset="2"/>
            </a:endParaRPr>
          </a:p>
          <a:p>
            <a:r>
              <a:rPr lang="cs-CZ" sz="2400" i="1" dirty="0" smtClean="0">
                <a:sym typeface="Wingdings" pitchFamily="2" charset="2"/>
              </a:rPr>
              <a:t>   1= z    2= k    3= i    4= a    5= u    6= s    7= r    8= l    9= ch </a:t>
            </a:r>
            <a:r>
              <a:rPr lang="cs-CZ" sz="2400" i="1" dirty="0" err="1" smtClean="0">
                <a:sym typeface="Wingdings" pitchFamily="2" charset="2"/>
              </a:rPr>
              <a:t>chch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1196752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„</a:t>
            </a:r>
            <a:r>
              <a:rPr lang="cs-CZ" sz="2400" i="1" dirty="0" smtClean="0"/>
              <a:t> Když mi jsou 3 roky, ztratí se mi sama            . “</a:t>
            </a:r>
            <a:r>
              <a:rPr lang="cs-CZ" sz="2400" i="1" dirty="0" smtClean="0">
                <a:sym typeface="Wingdings" pitchFamily="2" charset="2"/>
              </a:rPr>
              <a:t></a:t>
            </a:r>
            <a:endParaRPr lang="cs-CZ" sz="24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5162014"/>
              </p:ext>
            </p:extLst>
          </p:nvPr>
        </p:nvGraphicFramePr>
        <p:xfrm>
          <a:off x="2051720" y="2276872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r>
                        <a:rPr lang="cs-CZ" i="0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v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6529154"/>
              </p:ext>
            </p:extLst>
          </p:nvPr>
        </p:nvGraphicFramePr>
        <p:xfrm>
          <a:off x="827582" y="4581128"/>
          <a:ext cx="727281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  <a:gridCol w="808090"/>
              </a:tblGrid>
              <a:tr h="54006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27145" y="1660158"/>
            <a:ext cx="2750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= </a:t>
            </a:r>
            <a:r>
              <a:rPr lang="cs-CZ" dirty="0" smtClean="0">
                <a:solidFill>
                  <a:srgbClr val="FF33CC"/>
                </a:solidFill>
              </a:rPr>
              <a:t>h</a:t>
            </a:r>
            <a:r>
              <a:rPr lang="cs-CZ" dirty="0" smtClean="0"/>
              <a:t>, 2 = </a:t>
            </a:r>
            <a:r>
              <a:rPr lang="cs-CZ" dirty="0" smtClean="0">
                <a:solidFill>
                  <a:srgbClr val="FF33CC"/>
                </a:solidFill>
              </a:rPr>
              <a:t>ř</a:t>
            </a:r>
            <a:r>
              <a:rPr lang="cs-CZ" dirty="0" smtClean="0"/>
              <a:t>, 3 = </a:t>
            </a:r>
            <a:r>
              <a:rPr lang="cs-CZ" dirty="0" smtClean="0">
                <a:solidFill>
                  <a:srgbClr val="FF33CC"/>
                </a:solidFill>
              </a:rPr>
              <a:t>í</a:t>
            </a:r>
            <a:r>
              <a:rPr lang="cs-CZ" dirty="0" smtClean="0"/>
              <a:t>, 4 = </a:t>
            </a:r>
            <a:r>
              <a:rPr lang="cs-CZ" dirty="0" smtClean="0">
                <a:solidFill>
                  <a:srgbClr val="FF33CC"/>
                </a:solidFill>
              </a:rPr>
              <a:t>v</a:t>
            </a:r>
            <a:r>
              <a:rPr lang="cs-CZ" dirty="0" smtClean="0"/>
              <a:t>, 5 = </a:t>
            </a:r>
            <a:r>
              <a:rPr lang="cs-CZ" dirty="0" smtClean="0">
                <a:solidFill>
                  <a:srgbClr val="FF33CC"/>
                </a:solidFill>
              </a:rPr>
              <a:t>a</a:t>
            </a:r>
            <a:endParaRPr lang="cs-CZ" dirty="0">
              <a:solidFill>
                <a:srgbClr val="FF33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61135" y="1198493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33CC"/>
                </a:solidFill>
              </a:rPr>
              <a:t>hříva</a:t>
            </a:r>
            <a:endParaRPr lang="cs-CZ" sz="2400" i="1" dirty="0">
              <a:solidFill>
                <a:srgbClr val="FF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0861" y="5302766"/>
            <a:ext cx="306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33CC"/>
                </a:solidFill>
              </a:rPr>
              <a:t>z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846890" y="5302764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k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302763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i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92298" y="5295559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a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29555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u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5295557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s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54960" y="530276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l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35896" y="528002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ch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10197" y="5295556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CC"/>
                </a:solidFill>
              </a:rPr>
              <a:t>r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01716" y="3356992"/>
            <a:ext cx="1708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srgbClr val="FF33CC"/>
                </a:solidFill>
              </a:rPr>
              <a:t>s</a:t>
            </a:r>
            <a:r>
              <a:rPr lang="cs-CZ" sz="2400" i="1" dirty="0" smtClean="0">
                <a:solidFill>
                  <a:srgbClr val="FF33CC"/>
                </a:solidFill>
              </a:rPr>
              <a:t>luch i zrak</a:t>
            </a:r>
            <a:endParaRPr lang="cs-CZ" sz="2400" i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541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Kří</a:t>
            </a:r>
            <a:r>
              <a:rPr lang="cs-CZ" sz="3200" dirty="0" smtClean="0">
                <a:solidFill>
                  <a:srgbClr val="00B050"/>
                </a:solidFill>
              </a:rPr>
              <a:t>ž</a:t>
            </a:r>
            <a:r>
              <a:rPr lang="cs-CZ" sz="3200" dirty="0" smtClean="0"/>
              <a:t>ovka </a:t>
            </a:r>
            <a:r>
              <a:rPr lang="cs-CZ" sz="3200" dirty="0" smtClean="0">
                <a:solidFill>
                  <a:srgbClr val="00B050"/>
                </a:solidFill>
              </a:rPr>
              <a:t>ž</a:t>
            </a:r>
            <a:r>
              <a:rPr lang="cs-CZ" sz="3200" dirty="0" smtClean="0"/>
              <a:t>elvy </a:t>
            </a:r>
            <a:r>
              <a:rPr lang="cs-CZ" sz="3200" dirty="0" smtClean="0">
                <a:solidFill>
                  <a:srgbClr val="00B050"/>
                </a:solidFill>
              </a:rPr>
              <a:t>Ž</a:t>
            </a:r>
            <a:r>
              <a:rPr lang="cs-CZ" sz="3200" dirty="0" smtClean="0"/>
              <a:t>ofky      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727" y="389759"/>
            <a:ext cx="2592288" cy="1261580"/>
          </a:xfrm>
        </p:spPr>
      </p:pic>
      <p:sp>
        <p:nvSpPr>
          <p:cNvPr id="6" name="TextovéPole 5"/>
          <p:cNvSpPr txBox="1"/>
          <p:nvPr/>
        </p:nvSpPr>
        <p:spPr>
          <a:xfrm>
            <a:off x="251520" y="141277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„</a:t>
            </a:r>
            <a:r>
              <a:rPr lang="cs-CZ" sz="2400" i="1" dirty="0" smtClean="0"/>
              <a:t>Mému domečku na zádech se říká    </a:t>
            </a:r>
            <a:r>
              <a:rPr lang="cs-CZ" sz="2400" i="1" dirty="0"/>
              <a:t> </a:t>
            </a:r>
            <a:r>
              <a:rPr lang="cs-CZ" sz="2400" i="1" dirty="0" smtClean="0"/>
              <a:t>           .“</a:t>
            </a:r>
            <a:endParaRPr lang="cs-CZ" sz="2400" i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60004690"/>
              </p:ext>
            </p:extLst>
          </p:nvPr>
        </p:nvGraphicFramePr>
        <p:xfrm>
          <a:off x="4283968" y="2204864"/>
          <a:ext cx="4599945" cy="42484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9989"/>
                <a:gridCol w="919989"/>
                <a:gridCol w="919989"/>
                <a:gridCol w="919989"/>
                <a:gridCol w="919989"/>
              </a:tblGrid>
              <a:tr h="7080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807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807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807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807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807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Šipka dolů 8"/>
          <p:cNvSpPr/>
          <p:nvPr/>
        </p:nvSpPr>
        <p:spPr>
          <a:xfrm>
            <a:off x="6436885" y="1629839"/>
            <a:ext cx="242316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247255"/>
            <a:ext cx="1760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omov čerta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009502"/>
            <a:ext cx="126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rací list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366" y="3805449"/>
            <a:ext cx="1826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btí</a:t>
            </a:r>
            <a:r>
              <a:rPr lang="cs-CZ" sz="2400" dirty="0" smtClean="0">
                <a:solidFill>
                  <a:srgbClr val="00B050"/>
                </a:solidFill>
              </a:rPr>
              <a:t>ž</a:t>
            </a:r>
            <a:r>
              <a:rPr lang="cs-CZ" sz="2400" dirty="0" smtClean="0"/>
              <a:t>ný hmyz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366" y="4509120"/>
            <a:ext cx="2110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kolní pomůcka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7436" y="5288694"/>
            <a:ext cx="1471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kla na oči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6983" y="5949278"/>
            <a:ext cx="1960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bytek stromu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69810" y="2444934"/>
            <a:ext cx="44226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P           E           </a:t>
            </a:r>
            <a:r>
              <a:rPr lang="cs-CZ" sz="2400" b="1" dirty="0" smtClean="0"/>
              <a:t>K</a:t>
            </a:r>
            <a:r>
              <a:rPr lang="cs-CZ" sz="2400" dirty="0" smtClean="0"/>
              <a:t>          L           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4" y="3240333"/>
            <a:ext cx="48245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K           A           </a:t>
            </a:r>
            <a:r>
              <a:rPr lang="cs-CZ" sz="2400" b="1" dirty="0" smtClean="0"/>
              <a:t>R </a:t>
            </a:r>
            <a:r>
              <a:rPr lang="cs-CZ" sz="2400" dirty="0" smtClean="0"/>
              <a:t>          T           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29" y="4006048"/>
            <a:ext cx="4283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         O           </a:t>
            </a:r>
            <a:r>
              <a:rPr lang="cs-CZ" sz="2400" b="1" dirty="0" smtClean="0"/>
              <a:t>U</a:t>
            </a:r>
            <a:r>
              <a:rPr lang="cs-CZ" sz="2400" dirty="0" smtClean="0"/>
              <a:t>        CH           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29" y="4679764"/>
            <a:ext cx="4158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           E           </a:t>
            </a:r>
            <a:r>
              <a:rPr lang="cs-CZ" sz="2400" b="1" dirty="0" smtClean="0"/>
              <a:t>N</a:t>
            </a:r>
            <a:r>
              <a:rPr lang="cs-CZ" sz="2400" dirty="0" smtClean="0"/>
              <a:t>           Á           L   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48418" y="5401374"/>
            <a:ext cx="40324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          R           </a:t>
            </a:r>
            <a:r>
              <a:rPr lang="cs-CZ" sz="2400" b="1" dirty="0" smtClean="0"/>
              <a:t>Ý </a:t>
            </a:r>
            <a:r>
              <a:rPr lang="cs-CZ" sz="2400" dirty="0" smtClean="0"/>
              <a:t>          L            E    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29" y="6053762"/>
            <a:ext cx="46805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           A           </a:t>
            </a:r>
            <a:r>
              <a:rPr lang="cs-CZ" sz="2400" b="1" dirty="0" smtClean="0"/>
              <a:t>Ř</a:t>
            </a:r>
            <a:r>
              <a:rPr lang="cs-CZ" sz="2400" dirty="0" smtClean="0"/>
              <a:t>           E            Z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64086" y="1412776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accent3"/>
                </a:solidFill>
              </a:rPr>
              <a:t>krunýř</a:t>
            </a:r>
            <a:endParaRPr lang="cs-CZ" sz="2400" b="1" i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2620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0" grpId="0"/>
      <p:bldP spid="11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www.clker.com/clipart-snake-colour.html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www.clker.com/clipart-cartoon-squirrel.html</a:t>
            </a:r>
            <a:endParaRPr lang="cs-CZ" sz="2400" dirty="0"/>
          </a:p>
          <a:p>
            <a:r>
              <a:rPr lang="cs-CZ" sz="2400" dirty="0" smtClean="0">
                <a:hlinkClick r:id="rId4"/>
              </a:rPr>
              <a:t>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www.clker.com/clipart-25944.html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www.clker.com/clipart-cartoon-turtle.html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08576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</TotalTime>
  <Words>429</Words>
  <Application>Microsoft Office PowerPoint</Application>
  <PresentationFormat>Předvádění na obrazovce (4:3)</PresentationFormat>
  <Paragraphs>130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ZŠ  Kouřim, Okružní 435 Autor: Jana Ležalová Název materiálu:VY_32_Inovace_35_Abeceda 5. část  Číslo projektu:CZ.1.07/1.4.00/21.3250   </vt:lpstr>
      <vt:lpstr>Anotace: Prezentace je určena pro  4. ročník, slouží k procvičení                      5 . části písmen abecedy /u, v, z, ž /  formou doplňování</vt:lpstr>
      <vt:lpstr>Připoj slova k obrázkům a doplň správné písmeno </vt:lpstr>
      <vt:lpstr>Kdopak to je?</vt:lpstr>
      <vt:lpstr>Úkol užovky Uršuly</vt:lpstr>
      <vt:lpstr>Vědomosti  veverky Věrky</vt:lpstr>
      <vt:lpstr>Zajímavosti zebry Zuzky</vt:lpstr>
      <vt:lpstr>Křížovka želvy Žofky      </vt:lpstr>
      <vt:lpstr>Použité 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  </dc:title>
  <dc:creator>ZŠ Okružní Lenovo 02</dc:creator>
  <cp:lastModifiedBy>Dum</cp:lastModifiedBy>
  <cp:revision>44</cp:revision>
  <dcterms:created xsi:type="dcterms:W3CDTF">2013-01-01T13:13:15Z</dcterms:created>
  <dcterms:modified xsi:type="dcterms:W3CDTF">2013-03-23T13:25:59Z</dcterms:modified>
</cp:coreProperties>
</file>