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8" r:id="rId2"/>
    <p:sldId id="271" r:id="rId3"/>
    <p:sldId id="266" r:id="rId4"/>
    <p:sldId id="265" r:id="rId5"/>
    <p:sldId id="267" r:id="rId6"/>
    <p:sldId id="268" r:id="rId7"/>
    <p:sldId id="269" r:id="rId8"/>
    <p:sldId id="259" r:id="rId9"/>
    <p:sldId id="27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E2F592C-A7C6-4FD1-BA4F-921EF34A1A02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F2EC192-1821-457B-ADE8-E75323BBBC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835170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F2EC192-1821-457B-ADE8-E75323BBBCF8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7899649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36E4F7-290E-4D8D-B7FF-BD32B28A0F00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3BA39-1C10-4DCD-AAD1-03C0E90BF24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617685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36E4F7-290E-4D8D-B7FF-BD32B28A0F00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3BA39-1C10-4DCD-AAD1-03C0E90BF24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110178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36E4F7-290E-4D8D-B7FF-BD32B28A0F00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3BA39-1C10-4DCD-AAD1-03C0E90BF24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2710928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36E4F7-290E-4D8D-B7FF-BD32B28A0F00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3BA39-1C10-4DCD-AAD1-03C0E90BF24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8867196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36E4F7-290E-4D8D-B7FF-BD32B28A0F00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3BA39-1C10-4DCD-AAD1-03C0E90BF24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430912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36E4F7-290E-4D8D-B7FF-BD32B28A0F00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3BA39-1C10-4DCD-AAD1-03C0E90BF24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8397669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36E4F7-290E-4D8D-B7FF-BD32B28A0F00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3BA39-1C10-4DCD-AAD1-03C0E90BF24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2199065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36E4F7-290E-4D8D-B7FF-BD32B28A0F00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3BA39-1C10-4DCD-AAD1-03C0E90BF24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2137148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36E4F7-290E-4D8D-B7FF-BD32B28A0F00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3BA39-1C10-4DCD-AAD1-03C0E90BF24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2001630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36E4F7-290E-4D8D-B7FF-BD32B28A0F00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3BA39-1C10-4DCD-AAD1-03C0E90BF24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825113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36E4F7-290E-4D8D-B7FF-BD32B28A0F00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3BA39-1C10-4DCD-AAD1-03C0E90BF24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704889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36E4F7-290E-4D8D-B7FF-BD32B28A0F00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503BA39-1C10-4DCD-AAD1-03C0E90BF24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753745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lker.com/clipart-blocks-x.html" TargetMode="External"/><Relationship Id="rId2" Type="http://schemas.openxmlformats.org/officeDocument/2006/relationships/hyperlink" Target="http://www.clker.com/clipart-blocks-y.html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clker.com/clipart-blocks-q.html" TargetMode="External"/><Relationship Id="rId4" Type="http://schemas.openxmlformats.org/officeDocument/2006/relationships/hyperlink" Target="http://www.clker.com/clipart-blocks-w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04665"/>
            <a:ext cx="7772400" cy="2304256"/>
          </a:xfrm>
        </p:spPr>
        <p:txBody>
          <a:bodyPr>
            <a:noAutofit/>
          </a:bodyPr>
          <a:lstStyle/>
          <a:p>
            <a:r>
              <a:rPr lang="cs-CZ" sz="2400" b="1" dirty="0" smtClean="0"/>
              <a:t>Název školy</a:t>
            </a:r>
            <a:r>
              <a:rPr lang="cs-CZ" sz="2400" dirty="0" smtClean="0"/>
              <a:t>: ZŠ  Kouřim, Okružní 435</a:t>
            </a:r>
            <a:br>
              <a:rPr lang="cs-CZ" sz="2400" dirty="0" smtClean="0"/>
            </a:br>
            <a:r>
              <a:rPr lang="cs-CZ" sz="2400" b="1" dirty="0" smtClean="0"/>
              <a:t>Autor: </a:t>
            </a:r>
            <a:r>
              <a:rPr lang="cs-CZ" sz="2400" dirty="0" smtClean="0"/>
              <a:t>Jana Ležalová</a:t>
            </a:r>
            <a:br>
              <a:rPr lang="cs-CZ" sz="2400" dirty="0" smtClean="0"/>
            </a:br>
            <a:r>
              <a:rPr lang="cs-CZ" sz="2400" b="1" dirty="0" smtClean="0"/>
              <a:t>Název materiálu:</a:t>
            </a:r>
            <a:r>
              <a:rPr lang="cs-CZ" sz="2400" dirty="0" smtClean="0"/>
              <a:t>VY_32_Inovace_36_Abeceda 6</a:t>
            </a:r>
            <a:r>
              <a:rPr lang="cs-CZ" sz="2400" dirty="0" smtClean="0"/>
              <a:t>. část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400" b="1" dirty="0" smtClean="0"/>
              <a:t>Číslo projektu:</a:t>
            </a:r>
            <a:r>
              <a:rPr lang="cs-CZ" sz="2400" dirty="0" smtClean="0"/>
              <a:t>CZ.1.07/1.4.00/21.3250</a:t>
            </a:r>
            <a:br>
              <a:rPr lang="cs-CZ" sz="2400" dirty="0" smtClean="0"/>
            </a:br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400" b="1" dirty="0" smtClean="0"/>
              <a:t/>
            </a:r>
            <a:br>
              <a:rPr lang="cs-CZ" sz="2400" b="1" dirty="0" smtClean="0"/>
            </a:br>
            <a:endParaRPr lang="cs-CZ" sz="2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>
              <a:lnSpc>
                <a:spcPts val="3360"/>
              </a:lnSpc>
              <a:spcBef>
                <a:spcPts val="0"/>
              </a:spcBef>
            </a:pPr>
            <a:endParaRPr lang="cs-CZ" sz="9600" dirty="0">
              <a:solidFill>
                <a:schemeClr val="tx1"/>
              </a:solidFill>
            </a:endParaRPr>
          </a:p>
          <a:p>
            <a:pPr>
              <a:lnSpc>
                <a:spcPts val="3360"/>
              </a:lnSpc>
              <a:spcBef>
                <a:spcPts val="0"/>
              </a:spcBef>
            </a:pPr>
            <a:endParaRPr lang="cs-CZ" sz="9600" dirty="0" smtClean="0">
              <a:solidFill>
                <a:schemeClr val="tx1"/>
              </a:solidFill>
            </a:endParaRPr>
          </a:p>
          <a:p>
            <a:pPr>
              <a:lnSpc>
                <a:spcPts val="3360"/>
              </a:lnSpc>
              <a:spcBef>
                <a:spcPts val="0"/>
              </a:spcBef>
            </a:pPr>
            <a:endParaRPr lang="cs-CZ" dirty="0">
              <a:solidFill>
                <a:schemeClr val="tx1"/>
              </a:solidFill>
            </a:endParaRPr>
          </a:p>
          <a:p>
            <a:pPr>
              <a:lnSpc>
                <a:spcPts val="3360"/>
              </a:lnSpc>
              <a:spcBef>
                <a:spcPts val="0"/>
              </a:spcBef>
            </a:pPr>
            <a:endParaRPr lang="cs-CZ" dirty="0" smtClean="0">
              <a:solidFill>
                <a:schemeClr val="tx1"/>
              </a:solidFill>
            </a:endParaRPr>
          </a:p>
          <a:p>
            <a:pPr>
              <a:lnSpc>
                <a:spcPts val="3360"/>
              </a:lnSpc>
              <a:spcBef>
                <a:spcPts val="0"/>
              </a:spcBef>
            </a:pPr>
            <a:endParaRPr lang="cs-CZ" dirty="0"/>
          </a:p>
        </p:txBody>
      </p:sp>
      <p:pic>
        <p:nvPicPr>
          <p:cNvPr id="4" name="Picture 2"/>
          <p:cNvPicPr/>
          <p:nvPr/>
        </p:nvPicPr>
        <p:blipFill>
          <a:blip r:embed="rId2" cstate="print">
            <a:lum/>
            <a:alphaModFix/>
          </a:blip>
          <a:srcRect/>
          <a:stretch>
            <a:fillRect/>
          </a:stretch>
        </p:blipFill>
        <p:spPr>
          <a:xfrm>
            <a:off x="1976431" y="5661248"/>
            <a:ext cx="4974590" cy="96329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="" xmlns:p14="http://schemas.microsoft.com/office/powerpoint/2010/main" val="565006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lnSpc>
                <a:spcPts val="3360"/>
              </a:lnSpc>
              <a:spcBef>
                <a:spcPts val="0"/>
              </a:spcBef>
            </a:pPr>
            <a:r>
              <a:rPr lang="cs-CZ" sz="2000" b="1" dirty="0"/>
              <a:t>Anotace: </a:t>
            </a:r>
            <a:r>
              <a:rPr lang="cs-CZ" sz="2000" dirty="0"/>
              <a:t>Prezentace je určena pro  4. ročník, </a:t>
            </a:r>
            <a:r>
              <a:rPr lang="cs-CZ" sz="2000" dirty="0" smtClean="0"/>
              <a:t>slouží </a:t>
            </a:r>
            <a:r>
              <a:rPr lang="cs-CZ" sz="2000" dirty="0"/>
              <a:t>k seznámení </a:t>
            </a:r>
            <a:r>
              <a:rPr lang="cs-CZ" sz="2000" dirty="0" smtClean="0"/>
              <a:t>se</a:t>
            </a:r>
            <a:br>
              <a:rPr lang="cs-CZ" sz="2000" dirty="0" smtClean="0"/>
            </a:br>
            <a:r>
              <a:rPr lang="cs-CZ" sz="2000" dirty="0" smtClean="0"/>
              <a:t> </a:t>
            </a:r>
            <a:r>
              <a:rPr lang="cs-CZ" sz="2000" dirty="0"/>
              <a:t>s  6. části </a:t>
            </a:r>
            <a:r>
              <a:rPr lang="cs-CZ" sz="2000" dirty="0" smtClean="0"/>
              <a:t>písmen abecedy /q, w</a:t>
            </a:r>
            <a:r>
              <a:rPr lang="cs-CZ" sz="2000" dirty="0"/>
              <a:t>, </a:t>
            </a:r>
            <a:r>
              <a:rPr lang="cs-CZ" sz="2000" dirty="0" smtClean="0"/>
              <a:t>x, y</a:t>
            </a:r>
            <a:r>
              <a:rPr lang="cs-CZ" sz="2000" dirty="0"/>
              <a:t>/ - písmena méně využívaná v </a:t>
            </a:r>
            <a:r>
              <a:rPr lang="cs-CZ" sz="2000" dirty="0" smtClean="0"/>
              <a:t>ČJ. 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sz="2200" b="1" dirty="0" smtClean="0"/>
              <a:t>Jazyk</a:t>
            </a:r>
            <a:r>
              <a:rPr lang="cs-CZ" sz="2200" b="1" dirty="0"/>
              <a:t>:     ČESKÝ JAZYK</a:t>
            </a:r>
          </a:p>
          <a:p>
            <a:pPr marL="0" indent="0">
              <a:buNone/>
            </a:pPr>
            <a:r>
              <a:rPr lang="cs-CZ" sz="2200" b="1" dirty="0" smtClean="0"/>
              <a:t>Očekávaný </a:t>
            </a:r>
            <a:r>
              <a:rPr lang="cs-CZ" sz="2200" b="1" dirty="0"/>
              <a:t>výstup:  </a:t>
            </a:r>
            <a:r>
              <a:rPr lang="cs-CZ" sz="2200" dirty="0"/>
              <a:t>Pozná a určí grafém i foném </a:t>
            </a:r>
            <a:r>
              <a:rPr lang="cs-CZ" sz="2200" dirty="0" smtClean="0"/>
              <a:t>6. části </a:t>
            </a:r>
            <a:r>
              <a:rPr lang="cs-CZ" sz="2200" dirty="0"/>
              <a:t>písmen abecedy,</a:t>
            </a:r>
          </a:p>
          <a:p>
            <a:pPr marL="0" indent="0">
              <a:buNone/>
            </a:pPr>
            <a:r>
              <a:rPr lang="cs-CZ" sz="2200" b="1" dirty="0"/>
              <a:t>                                    </a:t>
            </a:r>
            <a:r>
              <a:rPr lang="cs-CZ" sz="2200" dirty="0"/>
              <a:t> </a:t>
            </a:r>
            <a:r>
              <a:rPr lang="cs-CZ" sz="2200" dirty="0" smtClean="0"/>
              <a:t>seznámí se s možností využití v ČJ</a:t>
            </a:r>
            <a:endParaRPr lang="cs-CZ" sz="2200" dirty="0"/>
          </a:p>
          <a:p>
            <a:pPr marL="0" indent="0">
              <a:buNone/>
            </a:pPr>
            <a:r>
              <a:rPr lang="cs-CZ" sz="2200" b="1" dirty="0"/>
              <a:t>Klíčová slova:   </a:t>
            </a:r>
            <a:r>
              <a:rPr lang="cs-CZ" sz="2200" dirty="0"/>
              <a:t>Abeceda, </a:t>
            </a:r>
            <a:r>
              <a:rPr lang="cs-CZ" sz="2200" dirty="0" smtClean="0"/>
              <a:t>q, w, x, y velká </a:t>
            </a:r>
            <a:r>
              <a:rPr lang="cs-CZ" sz="2200" dirty="0"/>
              <a:t>, malá písmena, </a:t>
            </a:r>
            <a:r>
              <a:rPr lang="cs-CZ" sz="2200" dirty="0" smtClean="0"/>
              <a:t>přejatá slova</a:t>
            </a:r>
            <a:endParaRPr lang="cs-CZ" sz="2200" b="1" dirty="0"/>
          </a:p>
          <a:p>
            <a:pPr marL="0" indent="0">
              <a:buNone/>
            </a:pPr>
            <a:r>
              <a:rPr lang="cs-CZ" sz="2200" b="1" dirty="0"/>
              <a:t>Druh učebního materiálu: </a:t>
            </a:r>
            <a:r>
              <a:rPr lang="cs-CZ" sz="2200" dirty="0"/>
              <a:t>Sada digitálního učebního materiálu pro interaktivní tabuli </a:t>
            </a:r>
            <a:r>
              <a:rPr lang="cs-CZ" sz="2200" dirty="0" smtClean="0"/>
              <a:t> /</a:t>
            </a:r>
            <a:r>
              <a:rPr lang="cs-CZ" sz="2200" dirty="0"/>
              <a:t>prezentace/</a:t>
            </a:r>
          </a:p>
          <a:p>
            <a:pPr marL="0" indent="0">
              <a:buNone/>
            </a:pPr>
            <a:r>
              <a:rPr lang="cs-CZ" sz="2200" b="1" dirty="0"/>
              <a:t>Druh interaktivity:  </a:t>
            </a:r>
            <a:r>
              <a:rPr lang="cs-CZ" sz="2200" dirty="0"/>
              <a:t>Prezentace </a:t>
            </a:r>
            <a:r>
              <a:rPr lang="cs-CZ" sz="2200" dirty="0" err="1"/>
              <a:t>Power</a:t>
            </a:r>
            <a:r>
              <a:rPr lang="cs-CZ" sz="2200" dirty="0"/>
              <a:t> Point </a:t>
            </a:r>
          </a:p>
          <a:p>
            <a:pPr marL="0" indent="0">
              <a:buNone/>
            </a:pPr>
            <a:r>
              <a:rPr lang="cs-CZ" sz="2200" dirty="0" smtClean="0"/>
              <a:t> </a:t>
            </a:r>
            <a:r>
              <a:rPr lang="cs-CZ" sz="2200" dirty="0"/>
              <a:t>/doplňování do textu na tabuli s následnou kontrolou na každé stránce/</a:t>
            </a:r>
          </a:p>
          <a:p>
            <a:pPr marL="0" indent="0">
              <a:buNone/>
            </a:pPr>
            <a:r>
              <a:rPr lang="cs-CZ" sz="2200" b="1" dirty="0"/>
              <a:t>Cílová skupina:                       </a:t>
            </a:r>
            <a:r>
              <a:rPr lang="cs-CZ" sz="2200" dirty="0"/>
              <a:t>4.ročník</a:t>
            </a:r>
          </a:p>
          <a:p>
            <a:pPr marL="0" indent="0">
              <a:buNone/>
            </a:pPr>
            <a:r>
              <a:rPr lang="cs-CZ" sz="2200" b="1" dirty="0"/>
              <a:t>Stupeň a typ vzdělání:          </a:t>
            </a:r>
            <a:r>
              <a:rPr lang="cs-CZ" sz="2200" dirty="0"/>
              <a:t>Základní škola praktická  - 1</a:t>
            </a:r>
            <a:r>
              <a:rPr lang="cs-CZ" sz="2200" dirty="0" smtClean="0"/>
              <a:t>. stupeň</a:t>
            </a:r>
            <a:endParaRPr lang="cs-CZ" sz="2200" dirty="0"/>
          </a:p>
          <a:p>
            <a:pPr marL="0" indent="0">
              <a:buNone/>
            </a:pPr>
            <a:r>
              <a:rPr lang="cs-CZ" sz="2200" b="1" dirty="0"/>
              <a:t>Typická věková skupina:       </a:t>
            </a:r>
            <a:r>
              <a:rPr lang="cs-CZ" sz="2200" dirty="0"/>
              <a:t>9 - 10 let</a:t>
            </a:r>
          </a:p>
          <a:p>
            <a:pPr marL="0" indent="0">
              <a:buNone/>
            </a:pPr>
            <a:endParaRPr lang="cs-CZ" sz="2200" dirty="0"/>
          </a:p>
          <a:p>
            <a:endParaRPr lang="cs-CZ" sz="2400" dirty="0"/>
          </a:p>
        </p:txBody>
      </p:sp>
      <p:pic>
        <p:nvPicPr>
          <p:cNvPr id="4" name="Picture 2"/>
          <p:cNvPicPr/>
          <p:nvPr/>
        </p:nvPicPr>
        <p:blipFill>
          <a:blip r:embed="rId2" cstate="print">
            <a:lum/>
            <a:alphaModFix/>
          </a:blip>
          <a:srcRect/>
          <a:stretch>
            <a:fillRect/>
          </a:stretch>
        </p:blipFill>
        <p:spPr>
          <a:xfrm>
            <a:off x="2339752" y="5708143"/>
            <a:ext cx="4974590" cy="96329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="" xmlns:p14="http://schemas.microsoft.com/office/powerpoint/2010/main" val="10044452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Netradiční  skupina písmen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57200" y="1196752"/>
            <a:ext cx="8229600" cy="492941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2400" dirty="0" smtClean="0"/>
              <a:t>●    písmena     </a:t>
            </a:r>
            <a:r>
              <a:rPr lang="cs-CZ" sz="24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q, Q   /</a:t>
            </a:r>
            <a:r>
              <a:rPr lang="cs-CZ" sz="2400" dirty="0" err="1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kvé</a:t>
            </a:r>
            <a:r>
              <a:rPr lang="cs-CZ" sz="24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 /</a:t>
            </a:r>
          </a:p>
          <a:p>
            <a:pPr marL="0" indent="0">
              <a:buFont typeface="Arial" pitchFamily="34" charset="0"/>
              <a:buNone/>
            </a:pPr>
            <a:r>
              <a:rPr lang="cs-CZ" sz="2400" dirty="0">
                <a:solidFill>
                  <a:srgbClr val="FFC000"/>
                </a:solidFill>
              </a:rPr>
              <a:t> </a:t>
            </a:r>
            <a:r>
              <a:rPr lang="cs-CZ" sz="2400" dirty="0" smtClean="0">
                <a:solidFill>
                  <a:srgbClr val="FFC000"/>
                </a:solidFill>
              </a:rPr>
              <a:t>                          </a:t>
            </a:r>
            <a:r>
              <a:rPr lang="cs-CZ" sz="2400" dirty="0" smtClean="0">
                <a:solidFill>
                  <a:srgbClr val="FF0000"/>
                </a:solidFill>
              </a:rPr>
              <a:t>w, W /dvojité  </a:t>
            </a:r>
            <a:r>
              <a:rPr lang="cs-CZ" sz="2400" dirty="0" err="1" smtClean="0">
                <a:solidFill>
                  <a:srgbClr val="FF0000"/>
                </a:solidFill>
              </a:rPr>
              <a:t>vé</a:t>
            </a:r>
            <a:r>
              <a:rPr lang="cs-CZ" sz="2400" dirty="0" smtClean="0">
                <a:solidFill>
                  <a:srgbClr val="FF0000"/>
                </a:solidFill>
              </a:rPr>
              <a:t>/       </a:t>
            </a:r>
          </a:p>
          <a:p>
            <a:pPr marL="0" indent="0">
              <a:buFont typeface="Arial" pitchFamily="34" charset="0"/>
              <a:buNone/>
            </a:pPr>
            <a:r>
              <a:rPr lang="cs-CZ" sz="2400" dirty="0">
                <a:solidFill>
                  <a:srgbClr val="FF0000"/>
                </a:solidFill>
              </a:rPr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                          </a:t>
            </a:r>
            <a:r>
              <a:rPr lang="cs-CZ" sz="2400" dirty="0" smtClean="0">
                <a:solidFill>
                  <a:srgbClr val="00B050"/>
                </a:solidFill>
              </a:rPr>
              <a:t>x, X /</a:t>
            </a:r>
            <a:r>
              <a:rPr lang="cs-CZ" sz="2400" dirty="0" err="1" smtClean="0">
                <a:solidFill>
                  <a:srgbClr val="00B050"/>
                </a:solidFill>
              </a:rPr>
              <a:t>iks</a:t>
            </a:r>
            <a:r>
              <a:rPr lang="cs-CZ" sz="2400" dirty="0" smtClean="0">
                <a:solidFill>
                  <a:srgbClr val="00B050"/>
                </a:solidFill>
              </a:rPr>
              <a:t>/         </a:t>
            </a:r>
          </a:p>
          <a:p>
            <a:pPr marL="0" indent="0">
              <a:buFont typeface="Arial" pitchFamily="34" charset="0"/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                           y, Y /ypsilon = tvrdé y /        </a:t>
            </a:r>
          </a:p>
          <a:p>
            <a:pPr marL="0" indent="0">
              <a:buFont typeface="Arial" pitchFamily="34" charset="0"/>
              <a:buNone/>
            </a:pPr>
            <a:r>
              <a:rPr lang="cs-CZ" sz="2400" dirty="0" smtClean="0"/>
              <a:t>                                                                 jsou součástí české abecedy</a:t>
            </a:r>
          </a:p>
          <a:p>
            <a:pPr marL="0" indent="0">
              <a:buFont typeface="Arial" pitchFamily="34" charset="0"/>
              <a:buNone/>
            </a:pPr>
            <a:r>
              <a:rPr lang="cs-CZ" sz="2400" dirty="0" smtClean="0"/>
              <a:t>●    využívají  se v běžném psaní i řeči velmi málo</a:t>
            </a:r>
          </a:p>
          <a:p>
            <a:pPr marL="0" indent="0">
              <a:buFont typeface="Arial" pitchFamily="34" charset="0"/>
              <a:buNone/>
            </a:pPr>
            <a:r>
              <a:rPr lang="cs-CZ" sz="2400" dirty="0" smtClean="0"/>
              <a:t>●   zastoupení mají zejména v cizích slovech </a:t>
            </a:r>
          </a:p>
          <a:p>
            <a:pPr marL="0" indent="0">
              <a:buFont typeface="Arial" pitchFamily="34" charset="0"/>
              <a:buNone/>
            </a:pPr>
            <a:r>
              <a:rPr lang="cs-CZ" sz="2400" dirty="0" smtClean="0"/>
              <a:t>●   napiš jejich psací tvar </a:t>
            </a:r>
            <a:r>
              <a:rPr lang="cs-CZ" sz="2400" dirty="0" smtClean="0">
                <a:solidFill>
                  <a:schemeClr val="bg1">
                    <a:lumMod val="65000"/>
                  </a:schemeClr>
                </a:solidFill>
              </a:rPr>
              <a:t>   </a:t>
            </a:r>
            <a:r>
              <a:rPr 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q…………….                    Q……………………</a:t>
            </a:r>
          </a:p>
          <a:p>
            <a:pPr marL="0" indent="0">
              <a:buFont typeface="Arial" pitchFamily="34" charset="0"/>
              <a:buNone/>
            </a:pPr>
            <a:r>
              <a:rPr lang="cs-CZ" sz="2400" dirty="0">
                <a:solidFill>
                  <a:srgbClr val="FF0000"/>
                </a:solidFill>
              </a:rPr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                                               w…………….                   W……………………</a:t>
            </a:r>
          </a:p>
          <a:p>
            <a:pPr marL="0" indent="0">
              <a:buFont typeface="Arial" pitchFamily="34" charset="0"/>
              <a:buNone/>
            </a:pPr>
            <a:r>
              <a:rPr lang="cs-CZ" sz="2400" dirty="0" smtClean="0">
                <a:solidFill>
                  <a:srgbClr val="00B050"/>
                </a:solidFill>
              </a:rPr>
              <a:t>                                                x……………..                    X……………………..</a:t>
            </a:r>
          </a:p>
          <a:p>
            <a:pPr marL="0" indent="0">
              <a:buFont typeface="Arial" pitchFamily="34" charset="0"/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                                                y……………..                    Y……………………</a:t>
            </a:r>
          </a:p>
          <a:p>
            <a:pPr marL="0" indent="0">
              <a:buFont typeface="Arial" pitchFamily="34" charset="0"/>
              <a:buNone/>
            </a:pPr>
            <a:endParaRPr lang="cs-CZ" sz="2400" dirty="0" smtClean="0"/>
          </a:p>
          <a:p>
            <a:pPr marL="0" indent="0">
              <a:buFont typeface="Arial" pitchFamily="34" charset="0"/>
              <a:buNone/>
            </a:pPr>
            <a:r>
              <a:rPr lang="cs-CZ" sz="2400" dirty="0" smtClean="0"/>
              <a:t>                         </a:t>
            </a:r>
          </a:p>
          <a:p>
            <a:pPr marL="0" indent="0">
              <a:buFont typeface="Arial" pitchFamily="34" charset="0"/>
              <a:buNone/>
            </a:pPr>
            <a:r>
              <a:rPr lang="cs-CZ" sz="2400" dirty="0" smtClean="0"/>
              <a:t>                         </a:t>
            </a:r>
            <a:endParaRPr lang="cs-CZ" sz="2400" dirty="0"/>
          </a:p>
        </p:txBody>
      </p:sp>
    </p:spTree>
    <p:extLst>
      <p:ext uri="{BB962C8B-B14F-4D97-AF65-F5344CB8AC3E}">
        <p14:creationId xmlns="" xmlns:p14="http://schemas.microsoft.com/office/powerpoint/2010/main" val="12544718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41721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3600" b="1" dirty="0" smtClean="0"/>
              <a:t>Seznamte se </a:t>
            </a:r>
            <a:r>
              <a:rPr lang="cs-CZ" sz="3600" dirty="0" smtClean="0"/>
              <a:t>= </a:t>
            </a:r>
            <a:r>
              <a:rPr lang="cs-CZ" sz="3600" dirty="0" smtClean="0">
                <a:solidFill>
                  <a:schemeClr val="bg1">
                    <a:lumMod val="50000"/>
                  </a:schemeClr>
                </a:solidFill>
              </a:rPr>
              <a:t>písmeno q /</a:t>
            </a:r>
            <a:r>
              <a:rPr lang="cs-CZ" sz="3600" dirty="0" err="1" smtClean="0">
                <a:solidFill>
                  <a:schemeClr val="bg1">
                    <a:lumMod val="50000"/>
                  </a:schemeClr>
                </a:solidFill>
              </a:rPr>
              <a:t>kvé</a:t>
            </a:r>
            <a:r>
              <a:rPr lang="cs-CZ" sz="3600" dirty="0" smtClean="0">
                <a:solidFill>
                  <a:schemeClr val="bg1">
                    <a:lumMod val="50000"/>
                  </a:schemeClr>
                </a:solidFill>
              </a:rPr>
              <a:t>/</a:t>
            </a:r>
            <a:r>
              <a:rPr lang="cs-CZ" sz="3600" dirty="0">
                <a:solidFill>
                  <a:schemeClr val="bg1">
                    <a:lumMod val="50000"/>
                  </a:schemeClr>
                </a:solidFill>
              </a:rPr>
              <a:t/>
            </a:r>
            <a:br>
              <a:rPr lang="cs-CZ" sz="3600" dirty="0">
                <a:solidFill>
                  <a:schemeClr val="bg1">
                    <a:lumMod val="50000"/>
                  </a:schemeClr>
                </a:solidFill>
              </a:rPr>
            </a:br>
            <a:r>
              <a:rPr lang="cs-CZ" sz="3600" dirty="0" smtClean="0"/>
              <a:t>/spoj slovo s jeho významem</a:t>
            </a:r>
            <a:r>
              <a:rPr lang="cs-CZ" dirty="0" smtClean="0"/>
              <a:t>/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       </a:t>
            </a:r>
          </a:p>
          <a:p>
            <a:pPr marL="0" indent="0">
              <a:buNone/>
            </a:pPr>
            <a:r>
              <a:rPr lang="cs-CZ" sz="2400" dirty="0" err="1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Q</a:t>
            </a:r>
            <a:r>
              <a:rPr lang="cs-CZ" sz="2400" dirty="0" err="1" smtClean="0"/>
              <a:t>usimodo</a:t>
            </a:r>
            <a:r>
              <a:rPr lang="cs-CZ" sz="2400" dirty="0" smtClean="0"/>
              <a:t>  </a:t>
            </a:r>
            <a:r>
              <a:rPr lang="cs-CZ" sz="1800" dirty="0" smtClean="0"/>
              <a:t>/čti: „</a:t>
            </a:r>
            <a:r>
              <a:rPr lang="cs-CZ" sz="1800" dirty="0" err="1" smtClean="0"/>
              <a:t>kvasimodo</a:t>
            </a:r>
            <a:r>
              <a:rPr lang="cs-CZ" sz="1800" dirty="0" smtClean="0"/>
              <a:t>“/</a:t>
            </a:r>
            <a:r>
              <a:rPr lang="cs-CZ" sz="2400" dirty="0" smtClean="0"/>
              <a:t>                      značka vody 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err="1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Q</a:t>
            </a:r>
            <a:r>
              <a:rPr lang="cs-CZ" sz="2400" dirty="0" err="1" smtClean="0"/>
              <a:t>ueen</a:t>
            </a:r>
            <a:r>
              <a:rPr lang="cs-CZ" sz="2400" dirty="0" smtClean="0"/>
              <a:t>  </a:t>
            </a:r>
            <a:r>
              <a:rPr lang="cs-CZ" sz="1800" dirty="0" smtClean="0"/>
              <a:t>/čti: „ </a:t>
            </a:r>
            <a:r>
              <a:rPr lang="cs-CZ" sz="1800" dirty="0" err="1" smtClean="0"/>
              <a:t>kvýn</a:t>
            </a:r>
            <a:r>
              <a:rPr lang="cs-CZ" sz="1800" dirty="0" smtClean="0"/>
              <a:t>“ /</a:t>
            </a:r>
            <a:r>
              <a:rPr lang="cs-CZ" sz="2400" dirty="0" smtClean="0"/>
              <a:t>                                   francouzská hra s koulemi     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err="1" smtClean="0"/>
              <a:t>A</a:t>
            </a:r>
            <a:r>
              <a:rPr lang="cs-CZ" sz="2400" dirty="0" err="1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q</a:t>
            </a:r>
            <a:r>
              <a:rPr lang="cs-CZ" sz="2400" dirty="0" err="1" smtClean="0"/>
              <a:t>uila</a:t>
            </a:r>
            <a:r>
              <a:rPr lang="cs-CZ" sz="2400" dirty="0" smtClean="0"/>
              <a:t> </a:t>
            </a:r>
            <a:r>
              <a:rPr lang="cs-CZ" sz="1800" dirty="0" smtClean="0"/>
              <a:t>/čti: </a:t>
            </a:r>
            <a:r>
              <a:rPr lang="cs-CZ" sz="2400" dirty="0" smtClean="0"/>
              <a:t> „</a:t>
            </a:r>
            <a:r>
              <a:rPr lang="cs-CZ" sz="1800" dirty="0" err="1" smtClean="0"/>
              <a:t>akvila</a:t>
            </a:r>
            <a:r>
              <a:rPr lang="cs-CZ" sz="1800" dirty="0" smtClean="0"/>
              <a:t>“</a:t>
            </a:r>
            <a:r>
              <a:rPr lang="cs-CZ" sz="2400" dirty="0" smtClean="0"/>
              <a:t>/                                   zvoník z pohádky </a:t>
            </a:r>
          </a:p>
          <a:p>
            <a:pPr marL="0" indent="0">
              <a:buNone/>
            </a:pPr>
            <a:r>
              <a:rPr lang="cs-CZ" sz="2400" dirty="0" smtClean="0"/>
              <a:t>       </a:t>
            </a:r>
          </a:p>
          <a:p>
            <a:pPr marL="0" indent="0">
              <a:buNone/>
            </a:pPr>
            <a:r>
              <a:rPr lang="cs-CZ" sz="2400" dirty="0" err="1"/>
              <a:t>p</a:t>
            </a:r>
            <a:r>
              <a:rPr lang="cs-CZ" sz="2400" dirty="0" err="1" smtClean="0"/>
              <a:t>etan</a:t>
            </a:r>
            <a:r>
              <a:rPr lang="cs-CZ" sz="2400" dirty="0" err="1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q</a:t>
            </a:r>
            <a:r>
              <a:rPr lang="cs-CZ" sz="2400" dirty="0" err="1" smtClean="0"/>
              <a:t>ue</a:t>
            </a:r>
            <a:r>
              <a:rPr lang="cs-CZ" sz="2400" dirty="0" smtClean="0"/>
              <a:t>  </a:t>
            </a:r>
            <a:r>
              <a:rPr lang="cs-CZ" sz="1800" dirty="0" smtClean="0"/>
              <a:t>/čti:  „</a:t>
            </a:r>
            <a:r>
              <a:rPr lang="cs-CZ" sz="1800" dirty="0" err="1" smtClean="0"/>
              <a:t>petank</a:t>
            </a:r>
            <a:r>
              <a:rPr lang="cs-CZ" sz="1800" dirty="0" smtClean="0"/>
              <a:t>“/</a:t>
            </a:r>
            <a:r>
              <a:rPr lang="cs-CZ" sz="2400" dirty="0" smtClean="0"/>
              <a:t>                           britská hudební skupina                 </a:t>
            </a:r>
          </a:p>
          <a:p>
            <a:pPr marL="0" indent="0">
              <a:buNone/>
            </a:pPr>
            <a:r>
              <a:rPr lang="cs-CZ" sz="2400" dirty="0" smtClean="0"/>
              <a:t>                         </a:t>
            </a:r>
            <a:endParaRPr lang="cs-CZ" sz="2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="" xmlns:a14="http://schemas.microsoft.com/office/drawing/2010/main">
                  <a14:imgLayer r:embed="rId4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6296" y="1074956"/>
            <a:ext cx="1656184" cy="1708650"/>
          </a:xfrm>
          <a:prstGeom prst="rect">
            <a:avLst/>
          </a:prstGeom>
        </p:spPr>
      </p:pic>
      <p:cxnSp>
        <p:nvCxnSpPr>
          <p:cNvPr id="11" name="Přímá spojnice 10"/>
          <p:cNvCxnSpPr/>
          <p:nvPr/>
        </p:nvCxnSpPr>
        <p:spPr>
          <a:xfrm>
            <a:off x="3707904" y="2636912"/>
            <a:ext cx="1368152" cy="172819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2771800" y="3501008"/>
            <a:ext cx="2304256" cy="172819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 flipV="1">
            <a:off x="2915816" y="2636912"/>
            <a:ext cx="2160240" cy="172819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 flipV="1">
            <a:off x="3347865" y="3501008"/>
            <a:ext cx="1728191" cy="172819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6765624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4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400" dirty="0" err="1" smtClean="0">
                <a:solidFill>
                  <a:srgbClr val="FF0000"/>
                </a:solidFill>
              </a:rPr>
              <a:t>w</a:t>
            </a:r>
            <a:r>
              <a:rPr lang="cs-CZ" sz="2400" dirty="0" err="1" smtClean="0"/>
              <a:t>asabi</a:t>
            </a:r>
            <a:r>
              <a:rPr lang="cs-CZ" sz="2400" dirty="0" smtClean="0"/>
              <a:t>  </a:t>
            </a:r>
            <a:r>
              <a:rPr lang="cs-CZ" sz="1800" dirty="0" smtClean="0"/>
              <a:t>/ čti:  „</a:t>
            </a:r>
            <a:r>
              <a:rPr lang="cs-CZ" sz="1800" dirty="0" err="1" smtClean="0"/>
              <a:t>vasabi</a:t>
            </a:r>
            <a:r>
              <a:rPr lang="cs-CZ" sz="1800" dirty="0" smtClean="0"/>
              <a:t>“ /                </a:t>
            </a:r>
            <a:r>
              <a:rPr lang="cs-CZ" sz="2400" dirty="0" smtClean="0"/>
              <a:t>                      druh tance</a:t>
            </a: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W</a:t>
            </a:r>
            <a:r>
              <a:rPr lang="cs-CZ" sz="2400" dirty="0" smtClean="0"/>
              <a:t>C  </a:t>
            </a:r>
            <a:r>
              <a:rPr lang="cs-CZ" sz="1800" dirty="0" smtClean="0"/>
              <a:t>/čti :  „</a:t>
            </a:r>
            <a:r>
              <a:rPr lang="cs-CZ" sz="1800" dirty="0" err="1" smtClean="0"/>
              <a:t>vé</a:t>
            </a:r>
            <a:r>
              <a:rPr lang="cs-CZ" sz="1800" dirty="0" smtClean="0"/>
              <a:t> </a:t>
            </a:r>
            <a:r>
              <a:rPr lang="cs-CZ" sz="1800" dirty="0" err="1" smtClean="0"/>
              <a:t>cé</a:t>
            </a:r>
            <a:r>
              <a:rPr lang="cs-CZ" sz="1800" dirty="0" smtClean="0"/>
              <a:t>“ /                     </a:t>
            </a:r>
            <a:r>
              <a:rPr lang="cs-CZ" sz="2400" dirty="0" smtClean="0"/>
              <a:t>                          japonský pálivý křen</a:t>
            </a: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r>
              <a:rPr lang="cs-CZ" sz="2400" dirty="0">
                <a:solidFill>
                  <a:srgbClr val="FF0000"/>
                </a:solidFill>
              </a:rPr>
              <a:t>w</a:t>
            </a:r>
            <a:r>
              <a:rPr lang="cs-CZ" sz="2400" dirty="0" smtClean="0"/>
              <a:t>altz </a:t>
            </a:r>
            <a:r>
              <a:rPr lang="cs-CZ" sz="1800" dirty="0" smtClean="0"/>
              <a:t>/čti : „</a:t>
            </a:r>
            <a:r>
              <a:rPr lang="cs-CZ" sz="1800" dirty="0" err="1" smtClean="0"/>
              <a:t>valtz</a:t>
            </a:r>
            <a:r>
              <a:rPr lang="cs-CZ" sz="1800" dirty="0" smtClean="0"/>
              <a:t>“ /                       </a:t>
            </a:r>
            <a:r>
              <a:rPr lang="cs-CZ" sz="2400" dirty="0" smtClean="0"/>
              <a:t>                       splachovací záchod</a:t>
            </a:r>
          </a:p>
          <a:p>
            <a:pPr marL="0" indent="0">
              <a:buNone/>
            </a:pPr>
            <a:endParaRPr lang="cs-CZ" sz="24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w</a:t>
            </a:r>
            <a:r>
              <a:rPr lang="cs-CZ" sz="2400" dirty="0" smtClean="0"/>
              <a:t>estern </a:t>
            </a:r>
            <a:r>
              <a:rPr lang="cs-CZ" sz="1800" dirty="0" smtClean="0"/>
              <a:t>/čti:  „</a:t>
            </a:r>
            <a:r>
              <a:rPr lang="cs-CZ" sz="1800" dirty="0" err="1" smtClean="0"/>
              <a:t>vestern</a:t>
            </a:r>
            <a:r>
              <a:rPr lang="cs-CZ" sz="1800" dirty="0" smtClean="0"/>
              <a:t>“ /                                          </a:t>
            </a:r>
            <a:r>
              <a:rPr lang="cs-CZ" sz="2400" dirty="0" smtClean="0"/>
              <a:t>film z Divokého Západu</a:t>
            </a:r>
          </a:p>
          <a:p>
            <a:pPr marL="0" indent="0">
              <a:buNone/>
            </a:pPr>
            <a:endParaRPr lang="cs-CZ" sz="2400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539355" y="33722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3600" b="1" dirty="0" smtClean="0"/>
              <a:t>Seznamte se </a:t>
            </a:r>
            <a:r>
              <a:rPr lang="cs-CZ" sz="3600" dirty="0" smtClean="0"/>
              <a:t>= </a:t>
            </a:r>
            <a:r>
              <a:rPr lang="cs-CZ" sz="3600" dirty="0" smtClean="0">
                <a:solidFill>
                  <a:srgbClr val="FF0000"/>
                </a:solidFill>
              </a:rPr>
              <a:t>písmeno w /</a:t>
            </a:r>
            <a:r>
              <a:rPr lang="cs-CZ" sz="3600" dirty="0" err="1" smtClean="0">
                <a:solidFill>
                  <a:srgbClr val="FF0000"/>
                </a:solidFill>
              </a:rPr>
              <a:t>vé</a:t>
            </a:r>
            <a:r>
              <a:rPr lang="cs-CZ" sz="3600" dirty="0" smtClean="0">
                <a:solidFill>
                  <a:srgbClr val="FF0000"/>
                </a:solidFill>
              </a:rPr>
              <a:t>/</a:t>
            </a:r>
            <a:r>
              <a:rPr lang="cs-CZ" sz="3600" dirty="0">
                <a:solidFill>
                  <a:srgbClr val="FFC000"/>
                </a:solidFill>
              </a:rPr>
              <a:t/>
            </a:r>
            <a:br>
              <a:rPr lang="cs-CZ" sz="3600" dirty="0">
                <a:solidFill>
                  <a:srgbClr val="FFC000"/>
                </a:solidFill>
              </a:rPr>
            </a:br>
            <a:r>
              <a:rPr lang="cs-CZ" sz="3600" dirty="0" smtClean="0"/>
              <a:t>/spoj slovo s jeho významem</a:t>
            </a:r>
            <a:r>
              <a:rPr lang="cs-CZ" dirty="0" smtClean="0"/>
              <a:t>/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6296" y="811360"/>
            <a:ext cx="1656184" cy="1617280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3136634" y="299695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2987824" y="2338759"/>
            <a:ext cx="2179262" cy="65118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2555776" y="3105690"/>
            <a:ext cx="2611310" cy="6833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 flipV="1">
            <a:off x="2631509" y="2338759"/>
            <a:ext cx="2535577" cy="144707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3228999" y="4653136"/>
            <a:ext cx="193808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4764671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8304" y="692696"/>
            <a:ext cx="1647010" cy="1608322"/>
          </a:xfrm>
        </p:spPr>
      </p:pic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b="1" dirty="0" smtClean="0"/>
              <a:t>Seznamte se </a:t>
            </a:r>
            <a:r>
              <a:rPr lang="cs-CZ" sz="3600" dirty="0" smtClean="0"/>
              <a:t>= </a:t>
            </a:r>
            <a:r>
              <a:rPr lang="cs-CZ" sz="3600" dirty="0" smtClean="0">
                <a:solidFill>
                  <a:srgbClr val="00B050"/>
                </a:solidFill>
              </a:rPr>
              <a:t>písmeno x, X  /</a:t>
            </a:r>
            <a:r>
              <a:rPr lang="cs-CZ" sz="3600" dirty="0" err="1" smtClean="0">
                <a:solidFill>
                  <a:srgbClr val="00B050"/>
                </a:solidFill>
              </a:rPr>
              <a:t>iks</a:t>
            </a:r>
            <a:r>
              <a:rPr lang="cs-CZ" sz="3600" dirty="0" smtClean="0">
                <a:solidFill>
                  <a:srgbClr val="00B050"/>
                </a:solidFill>
              </a:rPr>
              <a:t>/</a:t>
            </a:r>
            <a:br>
              <a:rPr lang="cs-CZ" sz="3600" dirty="0" smtClean="0">
                <a:solidFill>
                  <a:srgbClr val="00B050"/>
                </a:solidFill>
              </a:rPr>
            </a:br>
            <a:r>
              <a:rPr lang="cs-CZ" sz="3600" dirty="0" smtClean="0"/>
              <a:t>/spoj slovo s jeho významem</a:t>
            </a:r>
            <a:r>
              <a:rPr lang="cs-CZ" dirty="0" smtClean="0"/>
              <a:t>/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339752" y="2564904"/>
            <a:ext cx="45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" name="Nadpis 1"/>
          <p:cNvSpPr>
            <a:spLocks noGrp="1"/>
          </p:cNvSpPr>
          <p:nvPr/>
        </p:nvSpPr>
        <p:spPr>
          <a:xfrm>
            <a:off x="457200" y="1916832"/>
            <a:ext cx="8229600" cy="41044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478971" y="2061029"/>
            <a:ext cx="8374743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pra</a:t>
            </a:r>
            <a:r>
              <a:rPr lang="cs-CZ" sz="2400" dirty="0" smtClean="0">
                <a:solidFill>
                  <a:srgbClr val="00B050"/>
                </a:solidFill>
              </a:rPr>
              <a:t>x</a:t>
            </a:r>
            <a:r>
              <a:rPr lang="cs-CZ" sz="2400" dirty="0" smtClean="0"/>
              <a:t>e</a:t>
            </a:r>
            <a:r>
              <a:rPr lang="cs-CZ" sz="2400" dirty="0" smtClean="0">
                <a:solidFill>
                  <a:srgbClr val="00B050"/>
                </a:solidFill>
              </a:rPr>
              <a:t> </a:t>
            </a:r>
            <a:r>
              <a:rPr lang="cs-CZ" dirty="0" smtClean="0">
                <a:solidFill>
                  <a:prstClr val="black"/>
                </a:solidFill>
              </a:rPr>
              <a:t>/čti : „</a:t>
            </a:r>
            <a:r>
              <a:rPr lang="cs-CZ" dirty="0" err="1" smtClean="0">
                <a:solidFill>
                  <a:prstClr val="black"/>
                </a:solidFill>
              </a:rPr>
              <a:t>prakse</a:t>
            </a:r>
            <a:r>
              <a:rPr lang="cs-CZ" dirty="0" smtClean="0">
                <a:solidFill>
                  <a:prstClr val="black"/>
                </a:solidFill>
              </a:rPr>
              <a:t>“/</a:t>
            </a:r>
            <a:r>
              <a:rPr lang="cs-CZ" sz="2400" dirty="0" smtClean="0">
                <a:solidFill>
                  <a:prstClr val="black"/>
                </a:solidFill>
              </a:rPr>
              <a:t>                                               zlá žena</a:t>
            </a:r>
            <a:endParaRPr lang="cs-CZ" dirty="0" smtClean="0">
              <a:solidFill>
                <a:prstClr val="black"/>
              </a:solidFill>
            </a:endParaRPr>
          </a:p>
          <a:p>
            <a:endParaRPr lang="cs-CZ" sz="2400" dirty="0">
              <a:solidFill>
                <a:prstClr val="black"/>
              </a:solidFill>
            </a:endParaRPr>
          </a:p>
          <a:p>
            <a:endParaRPr lang="cs-CZ" sz="2400" dirty="0" smtClean="0">
              <a:solidFill>
                <a:prstClr val="black"/>
              </a:solidFill>
            </a:endParaRPr>
          </a:p>
          <a:p>
            <a:r>
              <a:rPr lang="cs-CZ" sz="2400" dirty="0" smtClean="0">
                <a:solidFill>
                  <a:srgbClr val="00B050"/>
                </a:solidFill>
              </a:rPr>
              <a:t>x</a:t>
            </a:r>
            <a:r>
              <a:rPr lang="cs-CZ" sz="2400" dirty="0" smtClean="0">
                <a:solidFill>
                  <a:prstClr val="black"/>
                </a:solidFill>
              </a:rPr>
              <a:t>ylofon    </a:t>
            </a:r>
            <a:r>
              <a:rPr lang="cs-CZ" dirty="0" smtClean="0">
                <a:solidFill>
                  <a:prstClr val="black"/>
                </a:solidFill>
              </a:rPr>
              <a:t>/čti : „</a:t>
            </a:r>
            <a:r>
              <a:rPr lang="cs-CZ" dirty="0" err="1" smtClean="0">
                <a:solidFill>
                  <a:prstClr val="black"/>
                </a:solidFill>
              </a:rPr>
              <a:t>ksylofon</a:t>
            </a:r>
            <a:r>
              <a:rPr lang="cs-CZ" dirty="0" smtClean="0">
                <a:solidFill>
                  <a:prstClr val="black"/>
                </a:solidFill>
              </a:rPr>
              <a:t>“ /                                                 </a:t>
            </a:r>
            <a:r>
              <a:rPr lang="cs-CZ" sz="2400" dirty="0" smtClean="0">
                <a:solidFill>
                  <a:prstClr val="black"/>
                </a:solidFill>
              </a:rPr>
              <a:t>princezna z pohádky</a:t>
            </a:r>
          </a:p>
          <a:p>
            <a:endParaRPr lang="cs-CZ" sz="2400" dirty="0">
              <a:solidFill>
                <a:prstClr val="black"/>
              </a:solidFill>
            </a:endParaRPr>
          </a:p>
          <a:p>
            <a:endParaRPr lang="cs-CZ" sz="2400" dirty="0" smtClean="0">
              <a:solidFill>
                <a:prstClr val="black"/>
              </a:solidFill>
            </a:endParaRPr>
          </a:p>
          <a:p>
            <a:r>
              <a:rPr lang="cs-CZ" sz="2400" dirty="0" smtClean="0">
                <a:solidFill>
                  <a:srgbClr val="00B050"/>
                </a:solidFill>
              </a:rPr>
              <a:t>X</a:t>
            </a:r>
            <a:r>
              <a:rPr lang="cs-CZ" sz="2400" dirty="0" smtClean="0"/>
              <a:t>enie </a:t>
            </a:r>
            <a:r>
              <a:rPr lang="cs-CZ" dirty="0" smtClean="0"/>
              <a:t>/čti: „</a:t>
            </a:r>
            <a:r>
              <a:rPr lang="cs-CZ" dirty="0" err="1" smtClean="0"/>
              <a:t>ksenie</a:t>
            </a:r>
            <a:r>
              <a:rPr lang="cs-CZ" dirty="0" smtClean="0"/>
              <a:t>“/                                                               </a:t>
            </a:r>
            <a:r>
              <a:rPr lang="cs-CZ" sz="2400" dirty="0" smtClean="0"/>
              <a:t>hudební  nástroj</a:t>
            </a:r>
            <a:endParaRPr lang="cs-CZ" dirty="0" smtClean="0"/>
          </a:p>
          <a:p>
            <a:endParaRPr lang="cs-CZ" sz="2400" dirty="0">
              <a:solidFill>
                <a:prstClr val="black"/>
              </a:solidFill>
            </a:endParaRPr>
          </a:p>
          <a:p>
            <a:endParaRPr lang="cs-CZ" sz="2400" dirty="0" smtClean="0">
              <a:solidFill>
                <a:prstClr val="black"/>
              </a:solidFill>
            </a:endParaRPr>
          </a:p>
          <a:p>
            <a:r>
              <a:rPr lang="cs-CZ" sz="2400" dirty="0" smtClean="0">
                <a:solidFill>
                  <a:srgbClr val="00B050"/>
                </a:solidFill>
              </a:rPr>
              <a:t>X</a:t>
            </a:r>
            <a:r>
              <a:rPr lang="cs-CZ" sz="2400" dirty="0" smtClean="0">
                <a:solidFill>
                  <a:prstClr val="black"/>
                </a:solidFill>
              </a:rPr>
              <a:t>antipa </a:t>
            </a:r>
            <a:r>
              <a:rPr lang="cs-CZ" dirty="0" smtClean="0">
                <a:solidFill>
                  <a:prstClr val="black"/>
                </a:solidFill>
              </a:rPr>
              <a:t>/čti : „</a:t>
            </a:r>
            <a:r>
              <a:rPr lang="cs-CZ" dirty="0" err="1" smtClean="0">
                <a:solidFill>
                  <a:prstClr val="black"/>
                </a:solidFill>
              </a:rPr>
              <a:t>ksantipa</a:t>
            </a:r>
            <a:r>
              <a:rPr lang="cs-CZ" dirty="0" smtClean="0">
                <a:solidFill>
                  <a:prstClr val="black"/>
                </a:solidFill>
              </a:rPr>
              <a:t>“ /                                                    </a:t>
            </a:r>
            <a:r>
              <a:rPr lang="cs-CZ" sz="2400" dirty="0" smtClean="0">
                <a:solidFill>
                  <a:prstClr val="black"/>
                </a:solidFill>
              </a:rPr>
              <a:t>činnost, dovednost </a:t>
            </a:r>
            <a:r>
              <a:rPr lang="cs-CZ" dirty="0" smtClean="0">
                <a:solidFill>
                  <a:prstClr val="black"/>
                </a:solidFill>
              </a:rPr>
              <a:t>                       </a:t>
            </a:r>
            <a:r>
              <a:rPr lang="cs-CZ" sz="2400" dirty="0" smtClean="0">
                <a:solidFill>
                  <a:prstClr val="black"/>
                </a:solidFill>
              </a:rPr>
              <a:t>                </a:t>
            </a:r>
            <a:endParaRPr lang="cs-CZ" sz="2400" dirty="0"/>
          </a:p>
        </p:txBody>
      </p:sp>
      <p:cxnSp>
        <p:nvCxnSpPr>
          <p:cNvPr id="9" name="Přímá spojnice 8"/>
          <p:cNvCxnSpPr/>
          <p:nvPr/>
        </p:nvCxnSpPr>
        <p:spPr>
          <a:xfrm>
            <a:off x="2771800" y="2348880"/>
            <a:ext cx="3024336" cy="32403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3419872" y="3429000"/>
            <a:ext cx="2376264" cy="100811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V="1">
            <a:off x="2771800" y="3429000"/>
            <a:ext cx="3024336" cy="10801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 flipV="1">
            <a:off x="3275856" y="2348880"/>
            <a:ext cx="2520280" cy="32403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20087902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6296" y="764704"/>
            <a:ext cx="1720145" cy="1623146"/>
          </a:xfrm>
        </p:spPr>
      </p:pic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3600" b="1" dirty="0" smtClean="0"/>
              <a:t>Seznamte se </a:t>
            </a:r>
            <a:r>
              <a:rPr lang="cs-CZ" sz="3600" dirty="0" smtClean="0"/>
              <a:t>= </a:t>
            </a:r>
            <a:r>
              <a:rPr lang="cs-CZ" sz="3600" dirty="0" smtClean="0">
                <a:solidFill>
                  <a:srgbClr val="0070C0"/>
                </a:solidFill>
              </a:rPr>
              <a:t>písmeno y /tvrdé y, </a:t>
            </a:r>
            <a:r>
              <a:rPr lang="cs-CZ" sz="3600" dirty="0" err="1" smtClean="0">
                <a:solidFill>
                  <a:srgbClr val="0070C0"/>
                </a:solidFill>
              </a:rPr>
              <a:t>ypsilon,j</a:t>
            </a:r>
            <a:r>
              <a:rPr lang="cs-CZ" sz="3600" dirty="0" smtClean="0">
                <a:solidFill>
                  <a:srgbClr val="0070C0"/>
                </a:solidFill>
              </a:rPr>
              <a:t>/</a:t>
            </a:r>
            <a:r>
              <a:rPr lang="cs-CZ" sz="3600" dirty="0">
                <a:solidFill>
                  <a:srgbClr val="FFC000"/>
                </a:solidFill>
              </a:rPr>
              <a:t/>
            </a:r>
            <a:br>
              <a:rPr lang="cs-CZ" sz="3600" dirty="0">
                <a:solidFill>
                  <a:srgbClr val="FFC000"/>
                </a:solidFill>
              </a:rPr>
            </a:br>
            <a:r>
              <a:rPr lang="cs-CZ" sz="3600" dirty="0" smtClean="0"/>
              <a:t>/spoj slovo s jeho významem</a:t>
            </a:r>
            <a:r>
              <a:rPr lang="cs-CZ" dirty="0" smtClean="0"/>
              <a:t>/</a:t>
            </a:r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755576" y="2204864"/>
            <a:ext cx="7848872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Y</a:t>
            </a:r>
            <a:r>
              <a:rPr lang="cs-CZ" sz="2400" dirty="0" smtClean="0"/>
              <a:t>etti   </a:t>
            </a:r>
            <a:r>
              <a:rPr lang="cs-CZ" dirty="0" smtClean="0"/>
              <a:t>/čti: „ jety“/</a:t>
            </a:r>
            <a:r>
              <a:rPr lang="cs-CZ" sz="2400" dirty="0" smtClean="0"/>
              <a:t>                                    tvrdé y</a:t>
            </a:r>
          </a:p>
          <a:p>
            <a:endParaRPr lang="cs-CZ" sz="2400" dirty="0" smtClean="0"/>
          </a:p>
          <a:p>
            <a:endParaRPr lang="cs-CZ" sz="2400" dirty="0"/>
          </a:p>
          <a:p>
            <a:r>
              <a:rPr lang="cs-CZ" sz="2400" dirty="0">
                <a:solidFill>
                  <a:srgbClr val="0070C0"/>
                </a:solidFill>
              </a:rPr>
              <a:t>y</a:t>
            </a:r>
            <a:r>
              <a:rPr lang="cs-CZ" sz="2400" dirty="0" smtClean="0"/>
              <a:t>psilon </a:t>
            </a:r>
            <a:r>
              <a:rPr lang="cs-CZ" dirty="0" smtClean="0"/>
              <a:t>/čti: „ ypsilon“/                                     </a:t>
            </a:r>
            <a:r>
              <a:rPr lang="cs-CZ" sz="2400" dirty="0" smtClean="0"/>
              <a:t>britská délková jednotka</a:t>
            </a:r>
          </a:p>
          <a:p>
            <a:endParaRPr lang="cs-CZ" sz="2400" dirty="0" smtClean="0"/>
          </a:p>
          <a:p>
            <a:endParaRPr lang="cs-CZ" sz="2400" dirty="0"/>
          </a:p>
          <a:p>
            <a:r>
              <a:rPr lang="cs-CZ" sz="2400" dirty="0" smtClean="0">
                <a:solidFill>
                  <a:srgbClr val="0070C0"/>
                </a:solidFill>
              </a:rPr>
              <a:t>Y</a:t>
            </a:r>
            <a:r>
              <a:rPr lang="cs-CZ" sz="2400" dirty="0" smtClean="0"/>
              <a:t>zop</a:t>
            </a:r>
            <a:r>
              <a:rPr lang="cs-CZ" sz="2400" dirty="0" smtClean="0">
                <a:solidFill>
                  <a:srgbClr val="0070C0"/>
                </a:solidFill>
              </a:rPr>
              <a:t> </a:t>
            </a:r>
            <a:r>
              <a:rPr lang="cs-CZ" dirty="0" smtClean="0"/>
              <a:t>/čti: „ yzop“ /                                              </a:t>
            </a:r>
            <a:r>
              <a:rPr lang="cs-CZ" sz="2400" dirty="0" smtClean="0"/>
              <a:t>sněžný muž</a:t>
            </a:r>
            <a:endParaRPr lang="cs-CZ" sz="2400" dirty="0" smtClean="0">
              <a:solidFill>
                <a:srgbClr val="0070C0"/>
              </a:solidFill>
            </a:endParaRPr>
          </a:p>
          <a:p>
            <a:endParaRPr lang="cs-CZ" sz="2400" dirty="0">
              <a:solidFill>
                <a:srgbClr val="0070C0"/>
              </a:solidFill>
            </a:endParaRPr>
          </a:p>
          <a:p>
            <a:endParaRPr lang="cs-CZ" sz="2400" dirty="0" smtClean="0"/>
          </a:p>
          <a:p>
            <a:r>
              <a:rPr lang="cs-CZ" sz="2400" dirty="0" smtClean="0">
                <a:solidFill>
                  <a:srgbClr val="0070C0"/>
                </a:solidFill>
              </a:rPr>
              <a:t>Y</a:t>
            </a:r>
            <a:r>
              <a:rPr lang="cs-CZ" sz="2400" dirty="0" smtClean="0"/>
              <a:t>ard </a:t>
            </a:r>
            <a:r>
              <a:rPr lang="cs-CZ" dirty="0" smtClean="0"/>
              <a:t>/čti: „ </a:t>
            </a:r>
            <a:r>
              <a:rPr lang="cs-CZ" dirty="0" err="1" smtClean="0"/>
              <a:t>jard</a:t>
            </a:r>
            <a:r>
              <a:rPr lang="cs-CZ" dirty="0" smtClean="0"/>
              <a:t>“ /                                                </a:t>
            </a:r>
            <a:r>
              <a:rPr lang="cs-CZ" sz="2400" dirty="0" smtClean="0"/>
              <a:t>keř</a:t>
            </a:r>
            <a:endParaRPr lang="cs-CZ" sz="2400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2771800" y="2492896"/>
            <a:ext cx="2232248" cy="20882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V="1">
            <a:off x="3275856" y="2492896"/>
            <a:ext cx="1728192" cy="10441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2771800" y="4653136"/>
            <a:ext cx="2304256" cy="109906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 flipV="1">
            <a:off x="2771800" y="3537012"/>
            <a:ext cx="2232248" cy="221519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17886245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Označ  dané písmeno ve skupině písmen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txBody>
          <a:bodyPr>
            <a:normAutofit/>
          </a:bodyPr>
          <a:lstStyle/>
          <a:p>
            <a:endParaRPr lang="cs-CZ" sz="2400" dirty="0" smtClean="0">
              <a:solidFill>
                <a:srgbClr val="FFC000"/>
              </a:solidFill>
            </a:endParaRPr>
          </a:p>
          <a:p>
            <a:r>
              <a:rPr lang="cs-CZ" sz="24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q, Q     </a:t>
            </a:r>
            <a:r>
              <a:rPr lang="cs-CZ" sz="2400" dirty="0" smtClean="0"/>
              <a:t>O, q, m, l, P, c, Q, v, c, s d, e, U, O, g, G, q, T, r, l, q, m, v, </a:t>
            </a:r>
            <a:endParaRPr lang="cs-CZ" sz="2400" dirty="0" smtClean="0">
              <a:solidFill>
                <a:srgbClr val="FFC000"/>
              </a:solidFill>
            </a:endParaRPr>
          </a:p>
          <a:p>
            <a:endParaRPr lang="cs-CZ" sz="2400" dirty="0">
              <a:solidFill>
                <a:srgbClr val="FF0000"/>
              </a:solidFill>
            </a:endParaRPr>
          </a:p>
          <a:p>
            <a:r>
              <a:rPr lang="cs-CZ" sz="2400" dirty="0" smtClean="0">
                <a:solidFill>
                  <a:srgbClr val="FF0000"/>
                </a:solidFill>
              </a:rPr>
              <a:t>w, W    </a:t>
            </a:r>
            <a:r>
              <a:rPr lang="cs-CZ" sz="2400" dirty="0" smtClean="0"/>
              <a:t>c, v, m, w, O, p, l, M, W, b, u, i, w, e, q, O, c, v, W, m, V, u</a:t>
            </a:r>
            <a:endParaRPr lang="cs-CZ" sz="2400" dirty="0" smtClean="0">
              <a:solidFill>
                <a:srgbClr val="FF0000"/>
              </a:solidFill>
            </a:endParaRPr>
          </a:p>
          <a:p>
            <a:endParaRPr lang="cs-CZ" sz="2400" dirty="0"/>
          </a:p>
          <a:p>
            <a:r>
              <a:rPr lang="cs-CZ" sz="2400" dirty="0">
                <a:solidFill>
                  <a:srgbClr val="00B050"/>
                </a:solidFill>
              </a:rPr>
              <a:t>x</a:t>
            </a:r>
            <a:r>
              <a:rPr lang="cs-CZ" sz="2400" dirty="0" smtClean="0">
                <a:solidFill>
                  <a:srgbClr val="00B050"/>
                </a:solidFill>
              </a:rPr>
              <a:t>, X      </a:t>
            </a:r>
            <a:r>
              <a:rPr lang="cs-CZ" sz="2400" dirty="0" smtClean="0"/>
              <a:t>c, b, K, x, k, g, c, X, M, L, o, p, w, W, x, v, z, q, w, X, o, s, a</a:t>
            </a:r>
            <a:endParaRPr lang="cs-CZ" sz="2400" dirty="0" smtClean="0">
              <a:solidFill>
                <a:srgbClr val="0070C0"/>
              </a:solidFill>
            </a:endParaRPr>
          </a:p>
          <a:p>
            <a:endParaRPr lang="cs-CZ" sz="2400" dirty="0"/>
          </a:p>
          <a:p>
            <a:r>
              <a:rPr lang="cs-CZ" sz="2400" dirty="0">
                <a:solidFill>
                  <a:srgbClr val="0070C0"/>
                </a:solidFill>
              </a:rPr>
              <a:t>y</a:t>
            </a:r>
            <a:r>
              <a:rPr lang="cs-CZ" sz="2400" dirty="0" smtClean="0">
                <a:solidFill>
                  <a:srgbClr val="0070C0"/>
                </a:solidFill>
              </a:rPr>
              <a:t>, Y      </a:t>
            </a:r>
            <a:r>
              <a:rPr lang="cs-CZ" sz="2400" dirty="0" smtClean="0"/>
              <a:t>b, y, x, k, l, o, p, Y, v, i, u, Y, k, h, g, f, y, w, u, Y, a, z, y, o, </a:t>
            </a:r>
            <a:r>
              <a:rPr lang="cs-CZ" sz="2400" dirty="0"/>
              <a:t>m</a:t>
            </a:r>
            <a:endParaRPr lang="cs-CZ" sz="2400" dirty="0" smtClean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979712" y="2132856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419872" y="2132856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444208" y="2132856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452320" y="2132856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627784" y="2953158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213650" y="2953158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436096" y="2953158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244571" y="2953158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514385" y="3825355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627621" y="3825355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909485" y="3825355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404581" y="3825355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862110" y="4725144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542999" y="4725106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629148" y="4751120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909485" y="4738132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829073" y="4738132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574058" y="4751120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7943936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7" fill="hold">
                      <p:stCondLst>
                        <p:cond delay="indefinite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obrázky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www.clker.com/clipart-blocks-y.html</a:t>
            </a:r>
            <a:endParaRPr lang="cs-CZ" sz="2000" dirty="0" smtClean="0"/>
          </a:p>
          <a:p>
            <a:r>
              <a:rPr lang="cs-CZ" sz="2000" dirty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www.clker.com/clipart-blocks-x.html</a:t>
            </a:r>
            <a:endParaRPr lang="cs-CZ" sz="2000" dirty="0" smtClean="0"/>
          </a:p>
          <a:p>
            <a:r>
              <a:rPr lang="cs-CZ" sz="2000" dirty="0">
                <a:hlinkClick r:id="rId4"/>
              </a:rPr>
              <a:t>http://</a:t>
            </a:r>
            <a:r>
              <a:rPr lang="cs-CZ" sz="2000" dirty="0" smtClean="0">
                <a:hlinkClick r:id="rId4"/>
              </a:rPr>
              <a:t>www.clker.com/clipart-blocks-w.html</a:t>
            </a:r>
            <a:endParaRPr lang="cs-CZ" sz="2000" dirty="0" smtClean="0"/>
          </a:p>
          <a:p>
            <a:r>
              <a:rPr lang="cs-CZ" sz="2000" dirty="0">
                <a:hlinkClick r:id="rId5"/>
              </a:rPr>
              <a:t>http://</a:t>
            </a:r>
            <a:r>
              <a:rPr lang="cs-CZ" sz="2000" dirty="0" smtClean="0">
                <a:hlinkClick r:id="rId5"/>
              </a:rPr>
              <a:t>www.clker.com/clipart-blocks-q.html</a:t>
            </a:r>
            <a:endParaRPr lang="cs-CZ" sz="2000" dirty="0" smtClean="0"/>
          </a:p>
          <a:p>
            <a:endParaRPr lang="cs-CZ" sz="2000" dirty="0"/>
          </a:p>
        </p:txBody>
      </p:sp>
    </p:spTree>
    <p:extLst>
      <p:ext uri="{BB962C8B-B14F-4D97-AF65-F5344CB8AC3E}">
        <p14:creationId xmlns="" xmlns:p14="http://schemas.microsoft.com/office/powerpoint/2010/main" val="2235294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328</TotalTime>
  <Words>646</Words>
  <Application>Microsoft Office PowerPoint</Application>
  <PresentationFormat>Předvádění na obrazovce (4:3)</PresentationFormat>
  <Paragraphs>106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Název školy: ZŠ  Kouřim, Okružní 435 Autor: Jana Ležalová Název materiálu:VY_32_Inovace_36_Abeceda 6. část  Číslo projektu:CZ.1.07/1.4.00/21.3250   </vt:lpstr>
      <vt:lpstr>Anotace: Prezentace je určena pro  4. ročník, slouží k seznámení se  s  6. části písmen abecedy /q, w, x, y/ - písmena méně využívaná v ČJ. </vt:lpstr>
      <vt:lpstr>Netradiční  skupina písmen</vt:lpstr>
      <vt:lpstr>Seznamte se = písmeno q /kvé/ /spoj slovo s jeho významem/</vt:lpstr>
      <vt:lpstr>Seznamte se = písmeno w /vé/ /spoj slovo s jeho významem/</vt:lpstr>
      <vt:lpstr>Seznamte se = písmeno x, X  /iks/ /spoj slovo s jeho významem/</vt:lpstr>
      <vt:lpstr>Seznamte se = písmeno y /tvrdé y, ypsilon,j/ /spoj slovo s jeho významem/</vt:lpstr>
      <vt:lpstr>Označ  dané písmeno ve skupině písmen</vt:lpstr>
      <vt:lpstr>Použité obrázky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ZŠ  Kouřim, Okružní 4 Autor: Jana Ležalová Název materiálu: Číslo projektu:  </dc:title>
  <dc:creator>ZŠ Okružní Lenovo 02</dc:creator>
  <cp:lastModifiedBy>Dum</cp:lastModifiedBy>
  <cp:revision>32</cp:revision>
  <dcterms:created xsi:type="dcterms:W3CDTF">2012-12-30T15:55:11Z</dcterms:created>
  <dcterms:modified xsi:type="dcterms:W3CDTF">2013-03-23T13:28:17Z</dcterms:modified>
</cp:coreProperties>
</file>