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8" r:id="rId3"/>
    <p:sldId id="260" r:id="rId4"/>
    <p:sldId id="261" r:id="rId5"/>
    <p:sldId id="262" r:id="rId6"/>
    <p:sldId id="264" r:id="rId7"/>
    <p:sldId id="257" r:id="rId8"/>
    <p:sldId id="258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33CC33"/>
    <a:srgbClr val="FF99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76B522-6171-4DD4-BFB6-0FD814B9270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3C8CE1E-4A3F-49BE-A60E-03FF8D4132C1}">
      <dgm:prSet/>
      <dgm:spPr/>
      <dgm:t>
        <a:bodyPr/>
        <a:lstStyle/>
        <a:p>
          <a:pPr rtl="0"/>
          <a:r>
            <a:rPr lang="cs-CZ" dirty="0" smtClean="0"/>
            <a:t>Koza ……………….    dvě nohy.               Sluníčko  ……………… paprsky.</a:t>
          </a:r>
          <a:endParaRPr lang="cs-CZ" dirty="0"/>
        </a:p>
      </dgm:t>
    </dgm:pt>
    <dgm:pt modelId="{ACAD8C07-D237-4884-84B8-515BC20C183B}" type="parTrans" cxnId="{6239A930-D54E-4338-B6AE-B6CF7BED1038}">
      <dgm:prSet/>
      <dgm:spPr/>
      <dgm:t>
        <a:bodyPr/>
        <a:lstStyle/>
        <a:p>
          <a:endParaRPr lang="cs-CZ"/>
        </a:p>
      </dgm:t>
    </dgm:pt>
    <dgm:pt modelId="{6E791644-6D5F-4E61-88F1-4A4F902BBC14}" type="sibTrans" cxnId="{6239A930-D54E-4338-B6AE-B6CF7BED1038}">
      <dgm:prSet/>
      <dgm:spPr/>
      <dgm:t>
        <a:bodyPr/>
        <a:lstStyle/>
        <a:p>
          <a:endParaRPr lang="cs-CZ"/>
        </a:p>
      </dgm:t>
    </dgm:pt>
    <dgm:pt modelId="{886F6858-EDED-4978-9CF4-2BDD9BA5EAFE}">
      <dgm:prSet/>
      <dgm:spPr/>
      <dgm:t>
        <a:bodyPr/>
        <a:lstStyle/>
        <a:p>
          <a:pPr rtl="0"/>
          <a:r>
            <a:rPr lang="cs-CZ" dirty="0" smtClean="0"/>
            <a:t>Auto ……………  motor.                           Hrníček ………………  ucho.</a:t>
          </a:r>
          <a:endParaRPr lang="cs-CZ" dirty="0"/>
        </a:p>
      </dgm:t>
    </dgm:pt>
    <dgm:pt modelId="{D7F0C931-FD31-49ED-89D8-003E08B88ED5}" type="parTrans" cxnId="{17A9EBE3-6188-4B50-8B2C-C11C8E30981A}">
      <dgm:prSet/>
      <dgm:spPr/>
      <dgm:t>
        <a:bodyPr/>
        <a:lstStyle/>
        <a:p>
          <a:endParaRPr lang="cs-CZ"/>
        </a:p>
      </dgm:t>
    </dgm:pt>
    <dgm:pt modelId="{C8096D79-3C2B-4181-8206-70094FE2C6AF}" type="sibTrans" cxnId="{17A9EBE3-6188-4B50-8B2C-C11C8E30981A}">
      <dgm:prSet/>
      <dgm:spPr/>
      <dgm:t>
        <a:bodyPr/>
        <a:lstStyle/>
        <a:p>
          <a:endParaRPr lang="cs-CZ"/>
        </a:p>
      </dgm:t>
    </dgm:pt>
    <dgm:pt modelId="{748B6700-14BF-4FB5-B77C-4E6F4AB857FA}">
      <dgm:prSet/>
      <dgm:spPr/>
      <dgm:t>
        <a:bodyPr/>
        <a:lstStyle/>
        <a:p>
          <a:pPr rtl="0"/>
          <a:r>
            <a:rPr lang="cs-CZ" dirty="0" smtClean="0"/>
            <a:t>Rajče ………… bílou barvu.                    Ježek    ……………    bodliny.</a:t>
          </a:r>
          <a:endParaRPr lang="cs-CZ" dirty="0"/>
        </a:p>
      </dgm:t>
    </dgm:pt>
    <dgm:pt modelId="{1E93CEB9-1762-469A-B247-F25E5DB3048D}" type="parTrans" cxnId="{3D8391D8-4526-4820-AB97-8EB6289F244B}">
      <dgm:prSet/>
      <dgm:spPr/>
      <dgm:t>
        <a:bodyPr/>
        <a:lstStyle/>
        <a:p>
          <a:endParaRPr lang="cs-CZ"/>
        </a:p>
      </dgm:t>
    </dgm:pt>
    <dgm:pt modelId="{75BFBF79-9DBE-4D18-AA9B-427688B43033}" type="sibTrans" cxnId="{3D8391D8-4526-4820-AB97-8EB6289F244B}">
      <dgm:prSet/>
      <dgm:spPr/>
      <dgm:t>
        <a:bodyPr/>
        <a:lstStyle/>
        <a:p>
          <a:endParaRPr lang="cs-CZ"/>
        </a:p>
      </dgm:t>
    </dgm:pt>
    <dgm:pt modelId="{253EA8E9-81FA-470C-B162-DCE4009D685A}">
      <dgm:prSet/>
      <dgm:spPr/>
      <dgm:t>
        <a:bodyPr/>
        <a:lstStyle/>
        <a:p>
          <a:pPr rtl="0"/>
          <a:r>
            <a:rPr lang="cs-CZ" dirty="0" smtClean="0"/>
            <a:t>Chleba ………….  kůrku.                         Slovo      ……………   písmena.</a:t>
          </a:r>
          <a:endParaRPr lang="cs-CZ" dirty="0"/>
        </a:p>
      </dgm:t>
    </dgm:pt>
    <dgm:pt modelId="{089968E6-6926-41DF-9E39-B17BFBA9C308}" type="parTrans" cxnId="{E5651164-F76E-4557-80C6-7D2789522198}">
      <dgm:prSet/>
      <dgm:spPr/>
      <dgm:t>
        <a:bodyPr/>
        <a:lstStyle/>
        <a:p>
          <a:endParaRPr lang="cs-CZ"/>
        </a:p>
      </dgm:t>
    </dgm:pt>
    <dgm:pt modelId="{E9FC867C-68A4-40CA-901E-1DADCB600905}" type="sibTrans" cxnId="{E5651164-F76E-4557-80C6-7D2789522198}">
      <dgm:prSet/>
      <dgm:spPr/>
      <dgm:t>
        <a:bodyPr/>
        <a:lstStyle/>
        <a:p>
          <a:endParaRPr lang="cs-CZ"/>
        </a:p>
      </dgm:t>
    </dgm:pt>
    <dgm:pt modelId="{A5732421-DE5D-478C-B893-87B2CBD12E4E}">
      <dgm:prSet/>
      <dgm:spPr/>
      <dgm:t>
        <a:bodyPr/>
        <a:lstStyle/>
        <a:p>
          <a:pPr rtl="0"/>
          <a:r>
            <a:rPr lang="cs-CZ" dirty="0" smtClean="0"/>
            <a:t>Kočka  ………….. zobák.                         Mobil …………...  číslo.                         </a:t>
          </a:r>
          <a:endParaRPr lang="cs-CZ" dirty="0"/>
        </a:p>
      </dgm:t>
    </dgm:pt>
    <dgm:pt modelId="{2989D06B-8F17-4325-BFE0-C67F458576CD}" type="parTrans" cxnId="{789FFA48-1278-434F-A527-6644301C90E3}">
      <dgm:prSet/>
      <dgm:spPr/>
      <dgm:t>
        <a:bodyPr/>
        <a:lstStyle/>
        <a:p>
          <a:endParaRPr lang="cs-CZ"/>
        </a:p>
      </dgm:t>
    </dgm:pt>
    <dgm:pt modelId="{997533BA-A1EC-4D9C-849A-FAF8DCCB0902}" type="sibTrans" cxnId="{789FFA48-1278-434F-A527-6644301C90E3}">
      <dgm:prSet/>
      <dgm:spPr/>
      <dgm:t>
        <a:bodyPr/>
        <a:lstStyle/>
        <a:p>
          <a:endParaRPr lang="cs-CZ"/>
        </a:p>
      </dgm:t>
    </dgm:pt>
    <dgm:pt modelId="{115F03A2-0868-4243-B780-F7995703E0FD}" type="pres">
      <dgm:prSet presAssocID="{4376B522-6171-4DD4-BFB6-0FD814B9270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6EE911-9331-49E1-8A94-032935F37C8D}" type="pres">
      <dgm:prSet presAssocID="{F3C8CE1E-4A3F-49BE-A60E-03FF8D4132C1}" presName="parentText" presStyleLbl="node1" presStyleIdx="0" presStyleCnt="5" custLinFactY="-100000" custLinFactNeighborX="126" custLinFactNeighborY="-1496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BC4F19-BC17-4E61-A034-5BAAA0040720}" type="pres">
      <dgm:prSet presAssocID="{6E791644-6D5F-4E61-88F1-4A4F902BBC14}" presName="spacer" presStyleCnt="0"/>
      <dgm:spPr/>
    </dgm:pt>
    <dgm:pt modelId="{DB193F25-DF81-41B0-A9C5-C9E65E798570}" type="pres">
      <dgm:prSet presAssocID="{886F6858-EDED-4978-9CF4-2BDD9BA5EAFE}" presName="parentText" presStyleLbl="node1" presStyleIdx="1" presStyleCnt="5" custLinFactY="-48274" custLinFactNeighborX="12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A98C12-A2E6-4CF1-A1AC-14995B46399D}" type="pres">
      <dgm:prSet presAssocID="{C8096D79-3C2B-4181-8206-70094FE2C6AF}" presName="spacer" presStyleCnt="0"/>
      <dgm:spPr/>
    </dgm:pt>
    <dgm:pt modelId="{16039DAA-1D9C-48B6-9553-3EBD97C21899}" type="pres">
      <dgm:prSet presAssocID="{748B6700-14BF-4FB5-B77C-4E6F4AB857FA}" presName="parentText" presStyleLbl="node1" presStyleIdx="2" presStyleCnt="5" custLinFactY="-3644" custLinFactNeighborX="1001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1ED751-ED87-4914-B222-DC1B41979626}" type="pres">
      <dgm:prSet presAssocID="{75BFBF79-9DBE-4D18-AA9B-427688B43033}" presName="spacer" presStyleCnt="0"/>
      <dgm:spPr/>
    </dgm:pt>
    <dgm:pt modelId="{3DA9CA2C-4592-45C4-AEF4-8CC5403661CA}" type="pres">
      <dgm:prSet presAssocID="{253EA8E9-81FA-470C-B162-DCE4009D685A}" presName="parentText" presStyleLbl="node1" presStyleIdx="3" presStyleCnt="5" custLinFactY="56129" custLinFactNeighborX="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20709D-8D21-4904-93F6-5DC721392B89}" type="pres">
      <dgm:prSet presAssocID="{E9FC867C-68A4-40CA-901E-1DADCB600905}" presName="spacer" presStyleCnt="0"/>
      <dgm:spPr/>
    </dgm:pt>
    <dgm:pt modelId="{5D63D2D3-637A-4ADD-A403-29FECF126AF8}" type="pres">
      <dgm:prSet presAssocID="{A5732421-DE5D-478C-B893-87B2CBD12E4E}" presName="parentText" presStyleLbl="node1" presStyleIdx="4" presStyleCnt="5" custLinFactY="101804" custLinFactNeighborX="126" custLinFactNeighborY="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90A850-17C6-4D3B-A827-75B3D2D92EF6}" type="presOf" srcId="{F3C8CE1E-4A3F-49BE-A60E-03FF8D4132C1}" destId="{FF6EE911-9331-49E1-8A94-032935F37C8D}" srcOrd="0" destOrd="0" presId="urn:microsoft.com/office/officeart/2005/8/layout/vList2"/>
    <dgm:cxn modelId="{3D8391D8-4526-4820-AB97-8EB6289F244B}" srcId="{4376B522-6171-4DD4-BFB6-0FD814B9270E}" destId="{748B6700-14BF-4FB5-B77C-4E6F4AB857FA}" srcOrd="2" destOrd="0" parTransId="{1E93CEB9-1762-469A-B247-F25E5DB3048D}" sibTransId="{75BFBF79-9DBE-4D18-AA9B-427688B43033}"/>
    <dgm:cxn modelId="{C7B7E6A1-C6C9-4122-B641-3ACCD9364C71}" type="presOf" srcId="{886F6858-EDED-4978-9CF4-2BDD9BA5EAFE}" destId="{DB193F25-DF81-41B0-A9C5-C9E65E798570}" srcOrd="0" destOrd="0" presId="urn:microsoft.com/office/officeart/2005/8/layout/vList2"/>
    <dgm:cxn modelId="{CD025163-9514-4772-9FEF-3CC4F41A3040}" type="presOf" srcId="{748B6700-14BF-4FB5-B77C-4E6F4AB857FA}" destId="{16039DAA-1D9C-48B6-9553-3EBD97C21899}" srcOrd="0" destOrd="0" presId="urn:microsoft.com/office/officeart/2005/8/layout/vList2"/>
    <dgm:cxn modelId="{CA128796-09C8-4A44-97BA-D98A814162BA}" type="presOf" srcId="{4376B522-6171-4DD4-BFB6-0FD814B9270E}" destId="{115F03A2-0868-4243-B780-F7995703E0FD}" srcOrd="0" destOrd="0" presId="urn:microsoft.com/office/officeart/2005/8/layout/vList2"/>
    <dgm:cxn modelId="{6239A930-D54E-4338-B6AE-B6CF7BED1038}" srcId="{4376B522-6171-4DD4-BFB6-0FD814B9270E}" destId="{F3C8CE1E-4A3F-49BE-A60E-03FF8D4132C1}" srcOrd="0" destOrd="0" parTransId="{ACAD8C07-D237-4884-84B8-515BC20C183B}" sibTransId="{6E791644-6D5F-4E61-88F1-4A4F902BBC14}"/>
    <dgm:cxn modelId="{17A9EBE3-6188-4B50-8B2C-C11C8E30981A}" srcId="{4376B522-6171-4DD4-BFB6-0FD814B9270E}" destId="{886F6858-EDED-4978-9CF4-2BDD9BA5EAFE}" srcOrd="1" destOrd="0" parTransId="{D7F0C931-FD31-49ED-89D8-003E08B88ED5}" sibTransId="{C8096D79-3C2B-4181-8206-70094FE2C6AF}"/>
    <dgm:cxn modelId="{1B1F4F96-6A14-4701-B0A6-97E4B1A26BA0}" type="presOf" srcId="{253EA8E9-81FA-470C-B162-DCE4009D685A}" destId="{3DA9CA2C-4592-45C4-AEF4-8CC5403661CA}" srcOrd="0" destOrd="0" presId="urn:microsoft.com/office/officeart/2005/8/layout/vList2"/>
    <dgm:cxn modelId="{789FFA48-1278-434F-A527-6644301C90E3}" srcId="{4376B522-6171-4DD4-BFB6-0FD814B9270E}" destId="{A5732421-DE5D-478C-B893-87B2CBD12E4E}" srcOrd="4" destOrd="0" parTransId="{2989D06B-8F17-4325-BFE0-C67F458576CD}" sibTransId="{997533BA-A1EC-4D9C-849A-FAF8DCCB0902}"/>
    <dgm:cxn modelId="{E5651164-F76E-4557-80C6-7D2789522198}" srcId="{4376B522-6171-4DD4-BFB6-0FD814B9270E}" destId="{253EA8E9-81FA-470C-B162-DCE4009D685A}" srcOrd="3" destOrd="0" parTransId="{089968E6-6926-41DF-9E39-B17BFBA9C308}" sibTransId="{E9FC867C-68A4-40CA-901E-1DADCB600905}"/>
    <dgm:cxn modelId="{4302823A-BC94-4A30-BB50-1A960FBC604A}" type="presOf" srcId="{A5732421-DE5D-478C-B893-87B2CBD12E4E}" destId="{5D63D2D3-637A-4ADD-A403-29FECF126AF8}" srcOrd="0" destOrd="0" presId="urn:microsoft.com/office/officeart/2005/8/layout/vList2"/>
    <dgm:cxn modelId="{E92F5A2F-282C-4BCE-A35A-EE6159DDA1D0}" type="presParOf" srcId="{115F03A2-0868-4243-B780-F7995703E0FD}" destId="{FF6EE911-9331-49E1-8A94-032935F37C8D}" srcOrd="0" destOrd="0" presId="urn:microsoft.com/office/officeart/2005/8/layout/vList2"/>
    <dgm:cxn modelId="{4692D2F6-9A78-428C-ACF6-517748BE1704}" type="presParOf" srcId="{115F03A2-0868-4243-B780-F7995703E0FD}" destId="{3ABC4F19-BC17-4E61-A034-5BAAA0040720}" srcOrd="1" destOrd="0" presId="urn:microsoft.com/office/officeart/2005/8/layout/vList2"/>
    <dgm:cxn modelId="{544F707A-07A4-4763-BCC0-E3D40A738C3D}" type="presParOf" srcId="{115F03A2-0868-4243-B780-F7995703E0FD}" destId="{DB193F25-DF81-41B0-A9C5-C9E65E798570}" srcOrd="2" destOrd="0" presId="urn:microsoft.com/office/officeart/2005/8/layout/vList2"/>
    <dgm:cxn modelId="{BA55D22E-2559-4A84-A0FD-BB634C6E8075}" type="presParOf" srcId="{115F03A2-0868-4243-B780-F7995703E0FD}" destId="{FAA98C12-A2E6-4CF1-A1AC-14995B46399D}" srcOrd="3" destOrd="0" presId="urn:microsoft.com/office/officeart/2005/8/layout/vList2"/>
    <dgm:cxn modelId="{B7790D17-54DC-4D4F-8E1B-B2206B28F930}" type="presParOf" srcId="{115F03A2-0868-4243-B780-F7995703E0FD}" destId="{16039DAA-1D9C-48B6-9553-3EBD97C21899}" srcOrd="4" destOrd="0" presId="urn:microsoft.com/office/officeart/2005/8/layout/vList2"/>
    <dgm:cxn modelId="{2A39414D-40DA-4CE6-A220-54EE6A587AEC}" type="presParOf" srcId="{115F03A2-0868-4243-B780-F7995703E0FD}" destId="{761ED751-ED87-4914-B222-DC1B41979626}" srcOrd="5" destOrd="0" presId="urn:microsoft.com/office/officeart/2005/8/layout/vList2"/>
    <dgm:cxn modelId="{A105D70B-E8DD-471E-8D60-04502F035AFA}" type="presParOf" srcId="{115F03A2-0868-4243-B780-F7995703E0FD}" destId="{3DA9CA2C-4592-45C4-AEF4-8CC5403661CA}" srcOrd="6" destOrd="0" presId="urn:microsoft.com/office/officeart/2005/8/layout/vList2"/>
    <dgm:cxn modelId="{6274CC29-4316-4814-96C3-6F375195970F}" type="presParOf" srcId="{115F03A2-0868-4243-B780-F7995703E0FD}" destId="{D020709D-8D21-4904-93F6-5DC721392B89}" srcOrd="7" destOrd="0" presId="urn:microsoft.com/office/officeart/2005/8/layout/vList2"/>
    <dgm:cxn modelId="{10E50973-CB2C-4290-A1CF-473D746FB22E}" type="presParOf" srcId="{115F03A2-0868-4243-B780-F7995703E0FD}" destId="{5D63D2D3-637A-4ADD-A403-29FECF126AF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6EE911-9331-49E1-8A94-032935F37C8D}">
      <dsp:nvSpPr>
        <dsp:cNvPr id="0" name=""/>
        <dsp:cNvSpPr/>
      </dsp:nvSpPr>
      <dsp:spPr>
        <a:xfrm>
          <a:off x="0" y="100609"/>
          <a:ext cx="8229600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Koza ……………….    dvě nohy.               Sluníčko  ……………… paprsky.</a:t>
          </a:r>
          <a:endParaRPr lang="cs-CZ" sz="2300" kern="1200" dirty="0"/>
        </a:p>
      </dsp:txBody>
      <dsp:txXfrm>
        <a:off x="0" y="100609"/>
        <a:ext cx="8229600" cy="551655"/>
      </dsp:txXfrm>
    </dsp:sp>
    <dsp:sp modelId="{DB193F25-DF81-41B0-A9C5-C9E65E798570}">
      <dsp:nvSpPr>
        <dsp:cNvPr id="0" name=""/>
        <dsp:cNvSpPr/>
      </dsp:nvSpPr>
      <dsp:spPr>
        <a:xfrm>
          <a:off x="0" y="1036713"/>
          <a:ext cx="8229600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 ……………  motor.                           Hrníček ………………  ucho.</a:t>
          </a:r>
          <a:endParaRPr lang="cs-CZ" sz="2300" kern="1200" dirty="0"/>
        </a:p>
      </dsp:txBody>
      <dsp:txXfrm>
        <a:off x="0" y="1036713"/>
        <a:ext cx="8229600" cy="551655"/>
      </dsp:txXfrm>
    </dsp:sp>
    <dsp:sp modelId="{16039DAA-1D9C-48B6-9553-3EBD97C21899}">
      <dsp:nvSpPr>
        <dsp:cNvPr id="0" name=""/>
        <dsp:cNvSpPr/>
      </dsp:nvSpPr>
      <dsp:spPr>
        <a:xfrm>
          <a:off x="0" y="1900811"/>
          <a:ext cx="8229600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Rajče ………… bílou barvu.                    Ježek    ……………    bodliny.</a:t>
          </a:r>
          <a:endParaRPr lang="cs-CZ" sz="2300" kern="1200" dirty="0"/>
        </a:p>
      </dsp:txBody>
      <dsp:txXfrm>
        <a:off x="0" y="1900811"/>
        <a:ext cx="8229600" cy="551655"/>
      </dsp:txXfrm>
    </dsp:sp>
    <dsp:sp modelId="{3DA9CA2C-4592-45C4-AEF4-8CC5403661CA}">
      <dsp:nvSpPr>
        <dsp:cNvPr id="0" name=""/>
        <dsp:cNvSpPr/>
      </dsp:nvSpPr>
      <dsp:spPr>
        <a:xfrm>
          <a:off x="0" y="2980927"/>
          <a:ext cx="8229600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Chleba ………….  kůrku.                         Slovo      ……………   písmena.</a:t>
          </a:r>
          <a:endParaRPr lang="cs-CZ" sz="2300" kern="1200" dirty="0"/>
        </a:p>
      </dsp:txBody>
      <dsp:txXfrm>
        <a:off x="0" y="2980927"/>
        <a:ext cx="8229600" cy="551655"/>
      </dsp:txXfrm>
    </dsp:sp>
    <dsp:sp modelId="{5D63D2D3-637A-4ADD-A403-29FECF126AF8}">
      <dsp:nvSpPr>
        <dsp:cNvPr id="0" name=""/>
        <dsp:cNvSpPr/>
      </dsp:nvSpPr>
      <dsp:spPr>
        <a:xfrm>
          <a:off x="0" y="3917030"/>
          <a:ext cx="8229600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Kočka  ………….. zobák.                         Mobil …………...  číslo.                         </a:t>
          </a:r>
          <a:endParaRPr lang="cs-CZ" sz="2300" kern="1200" dirty="0"/>
        </a:p>
      </dsp:txBody>
      <dsp:txXfrm>
        <a:off x="0" y="3917030"/>
        <a:ext cx="8229600" cy="551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2CFFD-0880-439E-BCAB-9BE48CAB8A6D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B9356C-896D-4CDB-8FC8-F1E21C437F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075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B9356C-896D-4CDB-8FC8-F1E21C437F8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861627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B9356C-896D-4CDB-8FC8-F1E21C437F8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6306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4447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0427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0380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4007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2041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9260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1868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1940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9138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975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4559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A940E-4C2D-4BA2-91F6-A6330F3A6C7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6EA20B-92D4-474F-B315-A2C3998398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096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18" Type="http://schemas.openxmlformats.org/officeDocument/2006/relationships/image" Target="../media/image28.png"/><Relationship Id="rId3" Type="http://schemas.openxmlformats.org/officeDocument/2006/relationships/image" Target="../media/image13.png"/><Relationship Id="rId21" Type="http://schemas.openxmlformats.org/officeDocument/2006/relationships/image" Target="../media/image31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" Type="http://schemas.openxmlformats.org/officeDocument/2006/relationships/audio" Target="../media/audio2.wav"/><Relationship Id="rId16" Type="http://schemas.openxmlformats.org/officeDocument/2006/relationships/image" Target="../media/image26.png"/><Relationship Id="rId20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19" Type="http://schemas.openxmlformats.org/officeDocument/2006/relationships/image" Target="../media/image29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Relationship Id="rId22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bike-bicycle.html" TargetMode="External"/><Relationship Id="rId3" Type="http://schemas.openxmlformats.org/officeDocument/2006/relationships/hyperlink" Target="http://www.clker.com/clipart-11791.html" TargetMode="External"/><Relationship Id="rId7" Type="http://schemas.openxmlformats.org/officeDocument/2006/relationships/hyperlink" Target="http://www.clker.com/clipart-4108.html" TargetMode="External"/><Relationship Id="rId12" Type="http://schemas.openxmlformats.org/officeDocument/2006/relationships/hyperlink" Target="http://www.clker.com/clipart-9973.html" TargetMode="External"/><Relationship Id="rId2" Type="http://schemas.openxmlformats.org/officeDocument/2006/relationships/hyperlink" Target="http://www.clker.com/clipart-183898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29067.html" TargetMode="External"/><Relationship Id="rId11" Type="http://schemas.openxmlformats.org/officeDocument/2006/relationships/hyperlink" Target="http://www.clker.com/clipart-11832.html" TargetMode="External"/><Relationship Id="rId5" Type="http://schemas.openxmlformats.org/officeDocument/2006/relationships/hyperlink" Target="http://www.clker.com/clipart-cartoon-owl-1.html" TargetMode="External"/><Relationship Id="rId10" Type="http://schemas.openxmlformats.org/officeDocument/2006/relationships/hyperlink" Target="http://www.clker.com/clipart-13476.html" TargetMode="External"/><Relationship Id="rId4" Type="http://schemas.openxmlformats.org/officeDocument/2006/relationships/hyperlink" Target="http://www.clker.com/clipart-mouse3.html" TargetMode="External"/><Relationship Id="rId9" Type="http://schemas.openxmlformats.org/officeDocument/2006/relationships/hyperlink" Target="http://www.clker.com/clipart-3770.htm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4373.html" TargetMode="External"/><Relationship Id="rId3" Type="http://schemas.openxmlformats.org/officeDocument/2006/relationships/hyperlink" Target="http://www.clker.com/clipart-12176.html" TargetMode="External"/><Relationship Id="rId7" Type="http://schemas.openxmlformats.org/officeDocument/2006/relationships/hyperlink" Target="http://www.clker.com/clipart-4357.html" TargetMode="External"/><Relationship Id="rId2" Type="http://schemas.openxmlformats.org/officeDocument/2006/relationships/hyperlink" Target="http://www.clker.com/clipart-12201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4359.html" TargetMode="External"/><Relationship Id="rId11" Type="http://schemas.openxmlformats.org/officeDocument/2006/relationships/hyperlink" Target="http://www.clker.com/clipart-3041.html" TargetMode="External"/><Relationship Id="rId5" Type="http://schemas.openxmlformats.org/officeDocument/2006/relationships/hyperlink" Target="http://www.clker.com/clipart-12187.html" TargetMode="External"/><Relationship Id="rId10" Type="http://schemas.openxmlformats.org/officeDocument/2006/relationships/hyperlink" Target="http://www.clker.com/clipart-6870.html" TargetMode="External"/><Relationship Id="rId4" Type="http://schemas.openxmlformats.org/officeDocument/2006/relationships/hyperlink" Target="http://www.clker.com/clipart-12190.html" TargetMode="External"/><Relationship Id="rId9" Type="http://schemas.openxmlformats.org/officeDocument/2006/relationships/hyperlink" Target="http://www.clker.com/clipart-14849.htm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letter-e-3.html" TargetMode="External"/><Relationship Id="rId3" Type="http://schemas.openxmlformats.org/officeDocument/2006/relationships/hyperlink" Target="http://www.clker.com/clipart-12028.html" TargetMode="External"/><Relationship Id="rId7" Type="http://schemas.openxmlformats.org/officeDocument/2006/relationships/hyperlink" Target="http://www.clker.com/clipart-cartoon-squirrel.html" TargetMode="External"/><Relationship Id="rId12" Type="http://schemas.openxmlformats.org/officeDocument/2006/relationships/hyperlink" Target="http://www.clker.com/clipart-1927.html" TargetMode="External"/><Relationship Id="rId2" Type="http://schemas.openxmlformats.org/officeDocument/2006/relationships/hyperlink" Target="http://www.clker.com/clipart-15138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23248.html" TargetMode="External"/><Relationship Id="rId11" Type="http://schemas.openxmlformats.org/officeDocument/2006/relationships/hyperlink" Target="http://www.clker.com/clipart-uppercase-a.html" TargetMode="External"/><Relationship Id="rId5" Type="http://schemas.openxmlformats.org/officeDocument/2006/relationships/hyperlink" Target="http://www.clker.com/clipart-23275.html" TargetMode="External"/><Relationship Id="rId10" Type="http://schemas.openxmlformats.org/officeDocument/2006/relationships/hyperlink" Target="http://www.clker.com/clipart-15012.html" TargetMode="External"/><Relationship Id="rId4" Type="http://schemas.openxmlformats.org/officeDocument/2006/relationships/hyperlink" Target="http://www.clker.com/clipart-25944.html" TargetMode="External"/><Relationship Id="rId9" Type="http://schemas.openxmlformats.org/officeDocument/2006/relationships/hyperlink" Target="http://www.clker.com/clipart-green-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1560" y="404664"/>
            <a:ext cx="7772400" cy="27043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700" b="1" dirty="0" smtClean="0"/>
              <a:t>    Název školy</a:t>
            </a:r>
            <a:r>
              <a:rPr lang="cs-CZ" sz="2700" dirty="0" smtClean="0"/>
              <a:t>: ZŠ  Kouřim, Okružní 435</a:t>
            </a:r>
            <a:br>
              <a:rPr lang="cs-CZ" sz="2700" dirty="0" smtClean="0"/>
            </a:br>
            <a:r>
              <a:rPr lang="cs-CZ" sz="2700" b="1" dirty="0" smtClean="0"/>
              <a:t>Autor: </a:t>
            </a:r>
            <a:r>
              <a:rPr lang="cs-CZ" sz="2700" dirty="0" smtClean="0"/>
              <a:t>Jana Ležalová</a:t>
            </a:r>
            <a:br>
              <a:rPr lang="cs-CZ" sz="2700" dirty="0" smtClean="0"/>
            </a:br>
            <a:r>
              <a:rPr lang="cs-CZ" sz="2700" b="1" dirty="0" smtClean="0"/>
              <a:t>Název materiálu: </a:t>
            </a:r>
            <a:r>
              <a:rPr lang="cs-CZ" sz="2800" dirty="0" smtClean="0"/>
              <a:t>VY_32_Inovace_38_Význam slova</a:t>
            </a:r>
          </a:p>
          <a:p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>Číslo projektu: </a:t>
            </a:r>
            <a:r>
              <a:rPr lang="cs-CZ" sz="2400" dirty="0" smtClean="0"/>
              <a:t>CZ.1.07/1.4.00/21.3250</a:t>
            </a:r>
          </a:p>
          <a:p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endParaRPr lang="cs-CZ" dirty="0"/>
          </a:p>
        </p:txBody>
      </p:sp>
      <p:pic>
        <p:nvPicPr>
          <p:cNvPr id="6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4365105"/>
            <a:ext cx="4974590" cy="10801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184155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/>
              <a:t>Anotace : </a:t>
            </a:r>
            <a:r>
              <a:rPr lang="cs-CZ" sz="2000" dirty="0"/>
              <a:t>Prezentace je určena k procvičování látky  4</a:t>
            </a:r>
            <a:r>
              <a:rPr lang="cs-CZ" sz="2000" dirty="0" smtClean="0"/>
              <a:t>. ročníku </a:t>
            </a:r>
            <a:r>
              <a:rPr lang="cs-CZ" sz="2000" dirty="0" smtClean="0"/>
              <a:t>–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>Význam slova -  formou </a:t>
            </a:r>
            <a:r>
              <a:rPr lang="cs-CZ" sz="2000" dirty="0" smtClean="0"/>
              <a:t>hledání, přiřazování</a:t>
            </a:r>
            <a:r>
              <a:rPr lang="cs-CZ" sz="2000" dirty="0"/>
              <a:t>, doplňování slov  s obrázky .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Jazyk:     ČESKÝ JAZYK</a:t>
            </a:r>
          </a:p>
          <a:p>
            <a:pPr marL="0" indent="0">
              <a:buNone/>
            </a:pPr>
            <a:r>
              <a:rPr lang="cs-CZ" sz="2000" b="1" dirty="0"/>
              <a:t>Očekávaný výstup:  </a:t>
            </a:r>
            <a:r>
              <a:rPr lang="cs-CZ" sz="2000" dirty="0" smtClean="0"/>
              <a:t>Najde slovo ve skupině písmen,  určí význam skupiny slov,</a:t>
            </a:r>
          </a:p>
          <a:p>
            <a:pPr marL="0" indent="0">
              <a:buNone/>
            </a:pPr>
            <a:r>
              <a:rPr lang="cs-CZ" sz="2000" dirty="0" smtClean="0"/>
              <a:t>najde slovo k obrázku, rozliší význam slova má </a:t>
            </a:r>
            <a:r>
              <a:rPr lang="cs-CZ" sz="2000" dirty="0" smtClean="0"/>
              <a:t>– nemá </a:t>
            </a:r>
            <a:r>
              <a:rPr lang="cs-CZ" sz="2000" dirty="0" smtClean="0"/>
              <a:t>, využije správný tvar slova v textu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Klíčová slova:  </a:t>
            </a:r>
            <a:r>
              <a:rPr lang="cs-CZ" sz="2000" b="1" dirty="0" smtClean="0"/>
              <a:t> </a:t>
            </a:r>
            <a:r>
              <a:rPr lang="cs-CZ" sz="2000" dirty="0" smtClean="0"/>
              <a:t>slovo, význam </a:t>
            </a:r>
            <a:r>
              <a:rPr lang="cs-CZ" sz="2000" dirty="0" smtClean="0"/>
              <a:t>slova, správné </a:t>
            </a:r>
            <a:r>
              <a:rPr lang="cs-CZ" sz="2000" dirty="0" smtClean="0"/>
              <a:t>slovo, </a:t>
            </a:r>
            <a:r>
              <a:rPr lang="cs-CZ" sz="2000" dirty="0" smtClean="0"/>
              <a:t>název </a:t>
            </a:r>
            <a:r>
              <a:rPr lang="cs-CZ" sz="2000" dirty="0" smtClean="0"/>
              <a:t>skupiny slov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Druh učebního materiálu: </a:t>
            </a:r>
            <a:r>
              <a:rPr lang="cs-CZ" sz="2000" dirty="0"/>
              <a:t>Sada digitálního učebního materiálu pro interaktivní tabuli </a:t>
            </a:r>
            <a:r>
              <a:rPr lang="cs-CZ" sz="2000" dirty="0" smtClean="0"/>
              <a:t>  </a:t>
            </a:r>
            <a:r>
              <a:rPr lang="cs-CZ" sz="2000" dirty="0"/>
              <a:t>/prezentace/</a:t>
            </a:r>
          </a:p>
          <a:p>
            <a:pPr marL="0" indent="0">
              <a:buNone/>
            </a:pPr>
            <a:r>
              <a:rPr lang="cs-CZ" sz="2000" b="1" dirty="0"/>
              <a:t>Druh interaktivity:  </a:t>
            </a:r>
            <a:r>
              <a:rPr lang="cs-CZ" sz="2000" dirty="0"/>
              <a:t>Prezentace </a:t>
            </a:r>
            <a:r>
              <a:rPr lang="cs-CZ" sz="2000" dirty="0" err="1"/>
              <a:t>Power</a:t>
            </a:r>
            <a:r>
              <a:rPr lang="cs-CZ" sz="2000" dirty="0"/>
              <a:t> Point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/>
              <a:t>/doplňování do textu na tabuli s následnou kontrolou na každé stránce/</a:t>
            </a:r>
          </a:p>
          <a:p>
            <a:pPr marL="0" indent="0">
              <a:buNone/>
            </a:pPr>
            <a:r>
              <a:rPr lang="cs-CZ" sz="2000" b="1" dirty="0"/>
              <a:t>Cílová skupina:                       </a:t>
            </a:r>
            <a:r>
              <a:rPr lang="cs-CZ" sz="2000" dirty="0"/>
              <a:t>4.ročník</a:t>
            </a:r>
          </a:p>
          <a:p>
            <a:pPr marL="0" indent="0">
              <a:buNone/>
            </a:pPr>
            <a:r>
              <a:rPr lang="cs-CZ" sz="2000" b="1" dirty="0"/>
              <a:t>Stupeň a typ vzdělání:          </a:t>
            </a:r>
            <a:r>
              <a:rPr lang="cs-CZ" sz="2000" dirty="0"/>
              <a:t>Základní škola praktická  - 1.stupeň</a:t>
            </a:r>
          </a:p>
          <a:p>
            <a:pPr marL="0" indent="0">
              <a:buNone/>
            </a:pPr>
            <a:r>
              <a:rPr lang="cs-CZ" sz="2000" b="1" dirty="0"/>
              <a:t>Typická věková skupina:       </a:t>
            </a:r>
            <a:r>
              <a:rPr lang="cs-CZ" sz="2000" dirty="0"/>
              <a:t>9 - 10 let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123728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86822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Najdi mezi písmeny </a:t>
            </a:r>
            <a:r>
              <a:rPr lang="cs-CZ" sz="4000" b="1" dirty="0" smtClean="0"/>
              <a:t>SLOVO</a:t>
            </a:r>
            <a:r>
              <a:rPr lang="cs-CZ" sz="4000" dirty="0" smtClean="0"/>
              <a:t> k obrázku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vlasfcaůwžíšéfncježabvncmerzhdzžábanvmlcorklsje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š</a:t>
            </a:r>
            <a:r>
              <a:rPr lang="cs-CZ" sz="2400" dirty="0" err="1" smtClean="0"/>
              <a:t>išlkalkkjikdbvmcuejžilakaškališkassdkášutýěsnslcv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cymšlvfháprčošemávbníškaskcbmyšmšacvbčetroph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vosnxmskltzejskdolvngsovabnovsirpelrtkjiufvncmasr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 err="1" smtClean="0"/>
              <a:t>sepvncmrofjkliprasenvmcoedjfkguiečrtpetrdnbmlolo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5073" y="1748134"/>
            <a:ext cx="670851" cy="7243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0013" y="2532503"/>
            <a:ext cx="943422" cy="9119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1844" y="3421759"/>
            <a:ext cx="675082" cy="934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144" y="4329365"/>
            <a:ext cx="773159" cy="7551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172" y="5111366"/>
            <a:ext cx="747755" cy="78711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630335" y="210312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4567" y="285997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97732" y="3704337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67539" y="4493505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16050" y="5291213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7466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Najdi mezi slovy  </a:t>
            </a:r>
            <a:r>
              <a:rPr lang="cs-CZ" sz="4000" b="1" dirty="0" smtClean="0"/>
              <a:t>SLOVO</a:t>
            </a:r>
            <a:r>
              <a:rPr lang="cs-CZ" sz="4000" dirty="0" smtClean="0"/>
              <a:t> k obrázku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dirty="0" smtClean="0"/>
              <a:t>dort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1497914"/>
            <a:ext cx="1061889" cy="10441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26" y="3372899"/>
            <a:ext cx="1516333" cy="8440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96" y="1401103"/>
            <a:ext cx="1267383" cy="12378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20" y="4869160"/>
            <a:ext cx="1087144" cy="140246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7523609" y="2972438"/>
            <a:ext cx="1351357" cy="124455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5529" y="5022386"/>
            <a:ext cx="1629437" cy="124923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3137" y="1763330"/>
            <a:ext cx="530844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noty, míč, dort, chyba, koza, motýl , žába,</a:t>
            </a:r>
          </a:p>
          <a:p>
            <a:endParaRPr lang="cs-CZ" sz="2400" dirty="0" smtClean="0"/>
          </a:p>
          <a:p>
            <a:r>
              <a:rPr lang="cs-CZ" sz="2400" dirty="0" smtClean="0"/>
              <a:t>zámek, rýč, molo, bába, silo, kost, ryba,</a:t>
            </a:r>
          </a:p>
          <a:p>
            <a:endParaRPr lang="cs-CZ" sz="2400" dirty="0" smtClean="0"/>
          </a:p>
          <a:p>
            <a:r>
              <a:rPr lang="cs-CZ" sz="2400" dirty="0" smtClean="0"/>
              <a:t>kalhoty, boty, most, čelo, had, hrad, tělo,</a:t>
            </a:r>
          </a:p>
          <a:p>
            <a:endParaRPr lang="cs-CZ" sz="2400" dirty="0"/>
          </a:p>
          <a:p>
            <a:r>
              <a:rPr lang="cs-CZ" sz="2400" dirty="0"/>
              <a:t>a</a:t>
            </a:r>
            <a:r>
              <a:rPr lang="cs-CZ" sz="2400" dirty="0" smtClean="0"/>
              <a:t>uto,  kolotoč, voda, klíč,  kostka, babka,</a:t>
            </a:r>
          </a:p>
          <a:p>
            <a:endParaRPr lang="cs-CZ" sz="2400" dirty="0"/>
          </a:p>
          <a:p>
            <a:r>
              <a:rPr lang="cs-CZ" sz="2400" dirty="0"/>
              <a:t>b</a:t>
            </a:r>
            <a:r>
              <a:rPr lang="cs-CZ" sz="2400" dirty="0" smtClean="0"/>
              <a:t>rýle,  síla, list, pes, šiška, kapka, kytka,</a:t>
            </a:r>
          </a:p>
          <a:p>
            <a:endParaRPr lang="cs-CZ" sz="2400" dirty="0" smtClean="0"/>
          </a:p>
          <a:p>
            <a:r>
              <a:rPr lang="cs-CZ" sz="2400" dirty="0"/>
              <a:t>b</a:t>
            </a:r>
            <a:r>
              <a:rPr lang="cs-CZ" sz="2400" dirty="0" smtClean="0"/>
              <a:t>rusle, jídlo, kolo, město, palec, koleno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1763330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dort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2500180"/>
            <a:ext cx="742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9900"/>
                </a:solidFill>
              </a:rPr>
              <a:t>ryba</a:t>
            </a:r>
            <a:endParaRPr lang="cs-CZ" sz="2400" dirty="0">
              <a:solidFill>
                <a:srgbClr val="FF99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31039" y="3229819"/>
            <a:ext cx="750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FF"/>
                </a:solidFill>
              </a:rPr>
              <a:t>boty</a:t>
            </a:r>
            <a:endParaRPr lang="cs-CZ" sz="2400" dirty="0">
              <a:solidFill>
                <a:srgbClr val="FF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10143" y="3946267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klíč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25919" y="4669275"/>
            <a:ext cx="545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33CC33"/>
                </a:solidFill>
              </a:rPr>
              <a:t>list</a:t>
            </a:r>
            <a:endParaRPr lang="cs-CZ" sz="2400" dirty="0">
              <a:solidFill>
                <a:srgbClr val="33CC33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06514" y="5416170"/>
            <a:ext cx="728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kolo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299033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Najdi, co  do skupiny </a:t>
            </a:r>
            <a:r>
              <a:rPr lang="cs-CZ" b="1" dirty="0" smtClean="0"/>
              <a:t>SLOV</a:t>
            </a:r>
            <a:r>
              <a:rPr lang="cs-CZ" dirty="0" smtClean="0"/>
              <a:t> nepatří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ervená, zelená, hluboká, bílá, modrá, černá, žlutá  </a:t>
            </a:r>
          </a:p>
          <a:p>
            <a:r>
              <a:rPr lang="cs-CZ" sz="2400" dirty="0"/>
              <a:t>š</a:t>
            </a:r>
            <a:r>
              <a:rPr lang="cs-CZ" sz="2400" dirty="0" smtClean="0"/>
              <a:t>těně, hříbě, kůzle, kotě, slůně, kuře, kůže, house, jehně</a:t>
            </a:r>
          </a:p>
          <a:p>
            <a:r>
              <a:rPr lang="cs-CZ" sz="2400" dirty="0"/>
              <a:t>ú</a:t>
            </a:r>
            <a:r>
              <a:rPr lang="cs-CZ" sz="2400" dirty="0" smtClean="0"/>
              <a:t>nor, leden, červenec, prosinec, neděle, březen, srpen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ondělí, svátek, středa, pátek, čtvrtek, sobota, úterý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ohlík, houska, chleba, koláč, pekáč, vánočka, kobliha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uka, prst, pupík, koleno, pata, poleno, krk, hlava, ucho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uto, vlak, letadlo, autobus, loď, kolo, peřina, motorka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ynáček, malíček, paleček, ukazováček, prostředníček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užka, sešit, guma, pastelky, knížka, myška, penál, pero</a:t>
            </a:r>
          </a:p>
          <a:p>
            <a:r>
              <a:rPr lang="cs-CZ" sz="2400" dirty="0" smtClean="0"/>
              <a:t>Praha, Brno, Pardubice,  Plzeň, Děčín, Jičín, Letiště, </a:t>
            </a:r>
            <a:r>
              <a:rPr lang="cs-CZ" sz="2400" dirty="0"/>
              <a:t>O</a:t>
            </a:r>
            <a:r>
              <a:rPr lang="cs-CZ" sz="2400" dirty="0" smtClean="0"/>
              <a:t>pava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60576" y="1586792"/>
            <a:ext cx="1269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hluboká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2048457"/>
            <a:ext cx="754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kůže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95388" y="2477452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neděle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88194" y="2901407"/>
            <a:ext cx="972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svátek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03742" y="3328522"/>
            <a:ext cx="911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FF"/>
                </a:solidFill>
              </a:rPr>
              <a:t>pekáč</a:t>
            </a:r>
            <a:endParaRPr lang="cs-CZ" sz="2400" dirty="0">
              <a:solidFill>
                <a:srgbClr val="FF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27214" y="3790187"/>
            <a:ext cx="1056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poleno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17815" y="4251018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peřina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05779" y="4648769"/>
            <a:ext cx="1171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synáček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2564" y="5110434"/>
            <a:ext cx="9626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myška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65263" y="5572099"/>
            <a:ext cx="1029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Letiště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54823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Doplň název skupině obrázků</a:t>
            </a:r>
            <a:endParaRPr lang="cs-CZ" sz="40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96752"/>
            <a:ext cx="923676" cy="949069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196752"/>
            <a:ext cx="882400" cy="9927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196752"/>
            <a:ext cx="999118" cy="101611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4944" y="1196752"/>
            <a:ext cx="1008112" cy="1025257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>
            <a:off x="4572000" y="14670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1520141"/>
            <a:ext cx="2257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    ___    ___    ___</a:t>
            </a:r>
            <a:endParaRPr lang="cs-CZ" b="1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085" y="2315280"/>
            <a:ext cx="807894" cy="783657"/>
          </a:xfrm>
          <a:prstGeom prst="rect">
            <a:avLst/>
          </a:prstGeom>
        </p:spPr>
      </p:pic>
      <p:sp>
        <p:nvSpPr>
          <p:cNvPr id="14" name="Šipka doprava 13"/>
          <p:cNvSpPr/>
          <p:nvPr/>
        </p:nvSpPr>
        <p:spPr>
          <a:xfrm>
            <a:off x="3631515" y="25020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56786" y="2617336"/>
            <a:ext cx="3296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  ___  ___  ___  ___  ___  ___ </a:t>
            </a:r>
            <a:endParaRPr lang="cs-CZ" b="1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8438" y="2299433"/>
            <a:ext cx="575909" cy="78365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6581147" y="2286996"/>
            <a:ext cx="772323" cy="7646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2247035"/>
            <a:ext cx="861756" cy="8445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86" y="3501008"/>
            <a:ext cx="994962" cy="49748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422" y="3477042"/>
            <a:ext cx="1343546" cy="60907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519" y="3422349"/>
            <a:ext cx="883364" cy="65074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176" y="3551899"/>
            <a:ext cx="1000856" cy="493756"/>
          </a:xfrm>
          <a:prstGeom prst="rect">
            <a:avLst/>
          </a:prstGeom>
        </p:spPr>
      </p:pic>
      <p:sp>
        <p:nvSpPr>
          <p:cNvPr id="23" name="Šipka doprava 22"/>
          <p:cNvSpPr/>
          <p:nvPr/>
        </p:nvSpPr>
        <p:spPr>
          <a:xfrm>
            <a:off x="5309234" y="347704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566045" y="3614111"/>
            <a:ext cx="2060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  ___  ___  ___</a:t>
            </a:r>
            <a:endParaRPr lang="cs-CZ" b="1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085" y="4437112"/>
            <a:ext cx="660690" cy="78653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915" y="4437112"/>
            <a:ext cx="844264" cy="80486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1385" y="4393610"/>
            <a:ext cx="626707" cy="83003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1324" y="4258999"/>
            <a:ext cx="870136" cy="1168020"/>
          </a:xfrm>
          <a:prstGeom prst="rect">
            <a:avLst/>
          </a:prstGeom>
        </p:spPr>
      </p:pic>
      <p:sp>
        <p:nvSpPr>
          <p:cNvPr id="29" name="TextovéPole 28"/>
          <p:cNvSpPr txBox="1"/>
          <p:nvPr/>
        </p:nvSpPr>
        <p:spPr>
          <a:xfrm>
            <a:off x="302005" y="4767353"/>
            <a:ext cx="3243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  ___  ___  ___  ___  ___  ___</a:t>
            </a:r>
            <a:endParaRPr lang="cs-CZ" b="1" dirty="0"/>
          </a:p>
        </p:txBody>
      </p:sp>
      <p:sp>
        <p:nvSpPr>
          <p:cNvPr id="30" name="Šipka doprava 29"/>
          <p:cNvSpPr/>
          <p:nvPr/>
        </p:nvSpPr>
        <p:spPr>
          <a:xfrm>
            <a:off x="3593592" y="465205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6959" y="5453778"/>
            <a:ext cx="733746" cy="69216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147" y="5462823"/>
            <a:ext cx="640987" cy="66081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71" y="5495465"/>
            <a:ext cx="434896" cy="63528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4960" y="5462823"/>
            <a:ext cx="477376" cy="660812"/>
          </a:xfrm>
          <a:prstGeom prst="rect">
            <a:avLst/>
          </a:prstGeom>
        </p:spPr>
      </p:pic>
      <p:sp>
        <p:nvSpPr>
          <p:cNvPr id="35" name="Šipka doprava 34"/>
          <p:cNvSpPr/>
          <p:nvPr/>
        </p:nvSpPr>
        <p:spPr>
          <a:xfrm>
            <a:off x="3582053" y="563900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714498" y="5754303"/>
            <a:ext cx="3358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  ___  ___  ___  ___  ___  ___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09942" y="1289308"/>
            <a:ext cx="2210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     Ě      T      I  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7598" y="2438462"/>
            <a:ext cx="3005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  V    Ě    T     I    N    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81665" y="3422349"/>
            <a:ext cx="1805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A    U    T    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2675" y="4536520"/>
            <a:ext cx="3086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Z     V     Í    Ř    A    T    A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774127" y="5562396"/>
            <a:ext cx="3175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 P     Í    S    M   E    N    A </a:t>
            </a:r>
            <a:endParaRPr lang="cs-CZ" sz="2400" b="1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67549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význam vět pomocí </a:t>
            </a:r>
            <a:r>
              <a:rPr lang="cs-CZ" b="1" dirty="0" smtClean="0"/>
              <a:t>SLOV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MÁ - NEMÁ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85766637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63179" y="2564025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9158" y="1642083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16098" y="2564025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08286" y="4518542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6137" y="543194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95489" y="4518542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2519" y="3445746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21401" y="3429000"/>
            <a:ext cx="893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40227" y="1670729"/>
            <a:ext cx="893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50391" y="5431943"/>
            <a:ext cx="893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nemá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198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Doplň věty správný tvarem SLOVA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82872"/>
            <a:ext cx="8229600" cy="5054440"/>
          </a:xfrm>
        </p:spPr>
        <p:txBody>
          <a:bodyPr vert="horz">
            <a:normAutofit lnSpcReduction="10000"/>
          </a:bodyPr>
          <a:lstStyle/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Ráno jdeme do  _  _  _  _  _ 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Ve  _ _ _ _ _    je nás dnes málo.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Za   _  _  _  _  _  _     je  hřiště.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Naše  _  _  _  _  _   stojí na rohu ulice.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 celou  _  _  _  _  _  _  jedeme na výlet.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b="1" dirty="0" smtClean="0"/>
              <a:t>školou - škola – škole – školou - školy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404" y="1772816"/>
            <a:ext cx="4356596" cy="40661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339752" y="1541983"/>
            <a:ext cx="1531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  k  o   l   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9240" y="2312913"/>
            <a:ext cx="1334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š</a:t>
            </a:r>
            <a:r>
              <a:rPr lang="cs-CZ" sz="2400" b="1" dirty="0" smtClean="0"/>
              <a:t>  k o l  e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5424" y="3165085"/>
            <a:ext cx="2064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š  k  o  l   o  u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63372" y="3933056"/>
            <a:ext cx="1468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   k  o  l  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82367" y="4653136"/>
            <a:ext cx="1853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š</a:t>
            </a:r>
            <a:r>
              <a:rPr lang="cs-CZ" sz="2400" b="1" dirty="0" smtClean="0"/>
              <a:t>  k  o  l   o  u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420724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>
                <a:hlinkClick r:id="rId2"/>
              </a:rPr>
              <a:t>http://www.clker.com/clipart-183898.html</a:t>
            </a:r>
            <a:endParaRPr lang="cs-CZ" sz="2400" dirty="0"/>
          </a:p>
          <a:p>
            <a:r>
              <a:rPr lang="cs-CZ" sz="2400" dirty="0">
                <a:hlinkClick r:id="rId3"/>
              </a:rPr>
              <a:t>http://www.clker.com/clipart-11791.html</a:t>
            </a:r>
            <a:endParaRPr lang="cs-CZ" sz="2400" dirty="0"/>
          </a:p>
          <a:p>
            <a:r>
              <a:rPr lang="cs-CZ" sz="2400" dirty="0">
                <a:hlinkClick r:id="rId4"/>
              </a:rPr>
              <a:t>http://www.clker.com/clipart-mouse3.html</a:t>
            </a:r>
            <a:endParaRPr lang="cs-CZ" sz="2400" dirty="0"/>
          </a:p>
          <a:p>
            <a:r>
              <a:rPr lang="cs-CZ" sz="2400" dirty="0">
                <a:hlinkClick r:id="rId5"/>
              </a:rPr>
              <a:t>http://www.clker.com/clipart-cartoon-owl-1.html</a:t>
            </a:r>
            <a:endParaRPr lang="cs-CZ" sz="2400" dirty="0"/>
          </a:p>
          <a:p>
            <a:r>
              <a:rPr lang="cs-CZ" sz="2400" dirty="0">
                <a:hlinkClick r:id="rId6"/>
              </a:rPr>
              <a:t>http://www.clker.com/clipart-29067.html</a:t>
            </a:r>
            <a:endParaRPr lang="cs-CZ" sz="2400" dirty="0"/>
          </a:p>
          <a:p>
            <a:r>
              <a:rPr lang="cs-CZ" sz="2400" dirty="0">
                <a:hlinkClick r:id="rId7"/>
              </a:rPr>
              <a:t>http://www.clker.com/clipart-4108.html</a:t>
            </a:r>
            <a:endParaRPr lang="cs-CZ" sz="2400" dirty="0"/>
          </a:p>
          <a:p>
            <a:r>
              <a:rPr lang="cs-CZ" sz="2400" dirty="0">
                <a:hlinkClick r:id="rId8"/>
              </a:rPr>
              <a:t>http://www.clker.com/clipart-bike-bicycle.html</a:t>
            </a:r>
            <a:endParaRPr lang="cs-CZ" sz="2400" dirty="0"/>
          </a:p>
          <a:p>
            <a:r>
              <a:rPr lang="cs-CZ" sz="2400" dirty="0">
                <a:hlinkClick r:id="rId9"/>
              </a:rPr>
              <a:t>http://www.clker.com/clipart-3770.html</a:t>
            </a:r>
            <a:endParaRPr lang="cs-CZ" sz="2400" dirty="0"/>
          </a:p>
          <a:p>
            <a:r>
              <a:rPr lang="cs-CZ" sz="2400" dirty="0">
                <a:hlinkClick r:id="rId10"/>
              </a:rPr>
              <a:t>http://www.clker.com/clipart-13476.html</a:t>
            </a:r>
            <a:endParaRPr lang="cs-CZ" sz="2400" dirty="0"/>
          </a:p>
          <a:p>
            <a:r>
              <a:rPr lang="cs-CZ" sz="2400" dirty="0">
                <a:hlinkClick r:id="rId11"/>
              </a:rPr>
              <a:t>http://www.clker.com/clipart-11832.html</a:t>
            </a:r>
            <a:endParaRPr lang="cs-CZ" sz="2400" dirty="0"/>
          </a:p>
          <a:p>
            <a:r>
              <a:rPr lang="cs-CZ" sz="2400" dirty="0">
                <a:hlinkClick r:id="rId12"/>
              </a:rPr>
              <a:t>http://</a:t>
            </a:r>
            <a:r>
              <a:rPr lang="cs-CZ" sz="2400" dirty="0" smtClean="0">
                <a:hlinkClick r:id="rId12"/>
              </a:rPr>
              <a:t>www.clker.com/clipart-9973.html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29193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>
                <a:hlinkClick r:id="rId2"/>
              </a:rPr>
              <a:t>http://www.clker.com/clipart-12201.html</a:t>
            </a:r>
            <a:endParaRPr lang="cs-CZ" sz="2400" dirty="0"/>
          </a:p>
          <a:p>
            <a:r>
              <a:rPr lang="cs-CZ" sz="2400" dirty="0">
                <a:hlinkClick r:id="rId3"/>
              </a:rPr>
              <a:t>http://www.clker.com/clipart-12176.html</a:t>
            </a:r>
            <a:endParaRPr lang="cs-CZ" sz="2400" dirty="0"/>
          </a:p>
          <a:p>
            <a:r>
              <a:rPr lang="cs-CZ" sz="2400" dirty="0">
                <a:hlinkClick r:id="rId4"/>
              </a:rPr>
              <a:t>http://www.clker.com/clipart-12190.html</a:t>
            </a:r>
            <a:endParaRPr lang="cs-CZ" sz="2400" dirty="0"/>
          </a:p>
          <a:p>
            <a:r>
              <a:rPr lang="cs-CZ" sz="2400" dirty="0">
                <a:hlinkClick r:id="rId5"/>
              </a:rPr>
              <a:t>http://www.clker.com/clipart-12187.html</a:t>
            </a:r>
            <a:endParaRPr lang="cs-CZ" sz="2400" dirty="0"/>
          </a:p>
          <a:p>
            <a:r>
              <a:rPr lang="cs-CZ" sz="2400" dirty="0">
                <a:hlinkClick r:id="rId6"/>
              </a:rPr>
              <a:t>http://www.clker.com/clipart-4359.html</a:t>
            </a:r>
            <a:endParaRPr lang="cs-CZ" sz="2400" dirty="0"/>
          </a:p>
          <a:p>
            <a:r>
              <a:rPr lang="cs-CZ" sz="2400" dirty="0">
                <a:hlinkClick r:id="rId7"/>
              </a:rPr>
              <a:t>http://www.clker.com/clipart-4357.html</a:t>
            </a:r>
            <a:endParaRPr lang="cs-CZ" sz="2400" dirty="0"/>
          </a:p>
          <a:p>
            <a:r>
              <a:rPr lang="cs-CZ" sz="2400" dirty="0">
                <a:hlinkClick r:id="rId8"/>
              </a:rPr>
              <a:t>http://www.clker.com/clipart-4373.html</a:t>
            </a:r>
            <a:endParaRPr lang="cs-CZ" sz="2400" dirty="0"/>
          </a:p>
          <a:p>
            <a:r>
              <a:rPr lang="cs-CZ" sz="2400" dirty="0">
                <a:hlinkClick r:id="rId9"/>
              </a:rPr>
              <a:t>http://www.clker.com/clipart-14849.html</a:t>
            </a:r>
            <a:endParaRPr lang="cs-CZ" sz="2400" dirty="0"/>
          </a:p>
          <a:p>
            <a:r>
              <a:rPr lang="cs-CZ" sz="2400" dirty="0">
                <a:hlinkClick r:id="rId10"/>
              </a:rPr>
              <a:t>http://www.clker.com/clipart-6870.html</a:t>
            </a:r>
            <a:endParaRPr lang="cs-CZ" sz="2400" dirty="0"/>
          </a:p>
          <a:p>
            <a:r>
              <a:rPr lang="cs-CZ" sz="2400" dirty="0">
                <a:hlinkClick r:id="rId11"/>
              </a:rPr>
              <a:t>http://</a:t>
            </a:r>
            <a:r>
              <a:rPr lang="cs-CZ" sz="2400" dirty="0" smtClean="0">
                <a:hlinkClick r:id="rId11"/>
              </a:rPr>
              <a:t>www.clker.com/clipart-3041.html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7659850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2800" dirty="0">
                <a:hlinkClick r:id="rId2"/>
              </a:rPr>
              <a:t>http://www.clker.com/clipart-15138.html</a:t>
            </a:r>
            <a:endParaRPr lang="cs-CZ" sz="2800" dirty="0"/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www.clker.com/clipart-12028.html</a:t>
            </a:r>
            <a:endParaRPr lang="cs-CZ" sz="2800" dirty="0"/>
          </a:p>
          <a:p>
            <a:r>
              <a:rPr lang="cs-CZ" sz="2800" dirty="0" smtClean="0">
                <a:hlinkClick r:id="rId4"/>
              </a:rPr>
              <a:t>http</a:t>
            </a:r>
            <a:r>
              <a:rPr lang="cs-CZ" sz="2800" dirty="0">
                <a:hlinkClick r:id="rId4"/>
              </a:rPr>
              <a:t>://www.clker.com/clipart-25944.html</a:t>
            </a:r>
            <a:endParaRPr lang="cs-CZ" sz="2800" dirty="0"/>
          </a:p>
          <a:p>
            <a:r>
              <a:rPr lang="cs-CZ" sz="2800" dirty="0">
                <a:hlinkClick r:id="rId5"/>
              </a:rPr>
              <a:t>http://www.clker.com/clipart-23275.html</a:t>
            </a:r>
            <a:endParaRPr lang="cs-CZ" sz="2800" dirty="0"/>
          </a:p>
          <a:p>
            <a:r>
              <a:rPr lang="cs-CZ" sz="2800" dirty="0">
                <a:hlinkClick r:id="rId6"/>
              </a:rPr>
              <a:t>http://www.clker.com/clipart-23248.html</a:t>
            </a:r>
            <a:endParaRPr lang="cs-CZ" sz="2800" dirty="0"/>
          </a:p>
          <a:p>
            <a:r>
              <a:rPr lang="cs-CZ" sz="2800" dirty="0">
                <a:hlinkClick r:id="rId7"/>
              </a:rPr>
              <a:t>http://www.clker.com/clipart-cartoon-squirrel.html</a:t>
            </a:r>
            <a:endParaRPr lang="cs-CZ" sz="2800" dirty="0"/>
          </a:p>
          <a:p>
            <a:r>
              <a:rPr lang="cs-CZ" sz="2800" dirty="0">
                <a:hlinkClick r:id="rId8"/>
              </a:rPr>
              <a:t>http://www.clker.com/clipart-letter-e-3.html</a:t>
            </a:r>
            <a:endParaRPr lang="cs-CZ" sz="2800" dirty="0"/>
          </a:p>
          <a:p>
            <a:r>
              <a:rPr lang="cs-CZ" sz="2800" dirty="0">
                <a:hlinkClick r:id="rId9"/>
              </a:rPr>
              <a:t>http://www.clker.com/clipart-green-s.html</a:t>
            </a:r>
            <a:endParaRPr lang="cs-CZ" sz="2800" dirty="0"/>
          </a:p>
          <a:p>
            <a:r>
              <a:rPr lang="cs-CZ" sz="2800" dirty="0">
                <a:hlinkClick r:id="rId10"/>
              </a:rPr>
              <a:t>http://www.clker.com/clipart-15012.html</a:t>
            </a:r>
            <a:endParaRPr lang="cs-CZ" sz="2800" dirty="0"/>
          </a:p>
          <a:p>
            <a:r>
              <a:rPr lang="cs-CZ" sz="2800" dirty="0">
                <a:hlinkClick r:id="rId11"/>
              </a:rPr>
              <a:t>http://www.clker.com/clipart-uppercase-a.html</a:t>
            </a:r>
            <a:endParaRPr lang="cs-CZ" sz="2800" dirty="0"/>
          </a:p>
          <a:p>
            <a:r>
              <a:rPr lang="cs-CZ" sz="2800" dirty="0">
                <a:hlinkClick r:id="rId12"/>
              </a:rPr>
              <a:t>http://www.clker.com/clipart-1927.html</a:t>
            </a:r>
            <a:endParaRPr lang="cs-CZ" sz="2800" dirty="0"/>
          </a:p>
          <a:p>
            <a:r>
              <a:rPr lang="cs-CZ" sz="28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06924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712</Words>
  <Application>Microsoft Office PowerPoint</Application>
  <PresentationFormat>Předvádění na obrazovce (4:3)</PresentationFormat>
  <Paragraphs>153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 : Prezentace je určena k procvičování látky  4. ročníku –  Význam slova -  formou hledání, přiřazování, doplňování slov  s obrázky . </vt:lpstr>
      <vt:lpstr>Najdi mezi písmeny SLOVO k obrázku</vt:lpstr>
      <vt:lpstr>Najdi mezi slovy  SLOVO k obrázku</vt:lpstr>
      <vt:lpstr>Najdi, co  do skupiny SLOV nepatří </vt:lpstr>
      <vt:lpstr>Doplň název skupině obrázků</vt:lpstr>
      <vt:lpstr>Doplň význam vět pomocí SLOV  MÁ - NEMÁ</vt:lpstr>
      <vt:lpstr>Doplň věty správný tvarem SLOVA</vt:lpstr>
      <vt:lpstr>Použité obrázky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 Kouřim, Okružní 4 Autor: Jana Ležalová Název materiálu: Číslo projektu:</dc:title>
  <dc:creator>ZŠ Okružní Lenovo 02</dc:creator>
  <cp:lastModifiedBy>Dum</cp:lastModifiedBy>
  <cp:revision>36</cp:revision>
  <dcterms:created xsi:type="dcterms:W3CDTF">2013-01-09T18:08:57Z</dcterms:created>
  <dcterms:modified xsi:type="dcterms:W3CDTF">2013-03-23T13:30:44Z</dcterms:modified>
</cp:coreProperties>
</file>