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7C96-14D5-44FF-9B97-3C3ED29A317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E15-B43F-4583-A939-A037A64DEB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36979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7C96-14D5-44FF-9B97-3C3ED29A317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E15-B43F-4583-A939-A037A64DEB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80292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7C96-14D5-44FF-9B97-3C3ED29A317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E15-B43F-4583-A939-A037A64DEB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933320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7C96-14D5-44FF-9B97-3C3ED29A317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E15-B43F-4583-A939-A037A64DEB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64807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7C96-14D5-44FF-9B97-3C3ED29A317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E15-B43F-4583-A939-A037A64DEB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984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7C96-14D5-44FF-9B97-3C3ED29A317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E15-B43F-4583-A939-A037A64DEB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5394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7C96-14D5-44FF-9B97-3C3ED29A317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E15-B43F-4583-A939-A037A64DEB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084711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7C96-14D5-44FF-9B97-3C3ED29A317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E15-B43F-4583-A939-A037A64DEB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543974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7C96-14D5-44FF-9B97-3C3ED29A317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E15-B43F-4583-A939-A037A64DEB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10908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7C96-14D5-44FF-9B97-3C3ED29A317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E15-B43F-4583-A939-A037A64DEB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63983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7C96-14D5-44FF-9B97-3C3ED29A317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E15-B43F-4583-A939-A037A64DEB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22838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B57C96-14D5-44FF-9B97-3C3ED29A317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E07E15-B43F-4583-A939-A037A64DEB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16535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audio" Target="../media/audio2.wav"/><Relationship Id="rId7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audio" Target="../media/audio3.wav"/><Relationship Id="rId7" Type="http://schemas.openxmlformats.org/officeDocument/2006/relationships/image" Target="../media/image20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0.png"/><Relationship Id="rId9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6.png"/><Relationship Id="rId7" Type="http://schemas.openxmlformats.org/officeDocument/2006/relationships/image" Target="../media/image29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3297.html" TargetMode="External"/><Relationship Id="rId3" Type="http://schemas.openxmlformats.org/officeDocument/2006/relationships/hyperlink" Target="http://www.clker.com/clipart-4577.html" TargetMode="External"/><Relationship Id="rId7" Type="http://schemas.openxmlformats.org/officeDocument/2006/relationships/hyperlink" Target="http://www.clker.com/clipart-4343.html" TargetMode="External"/><Relationship Id="rId2" Type="http://schemas.openxmlformats.org/officeDocument/2006/relationships/hyperlink" Target="http://www.clker.com/clipart-desktop2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171484.html" TargetMode="External"/><Relationship Id="rId11" Type="http://schemas.openxmlformats.org/officeDocument/2006/relationships/hyperlink" Target="http://www.clker.com/clipart-2933.html" TargetMode="External"/><Relationship Id="rId5" Type="http://schemas.openxmlformats.org/officeDocument/2006/relationships/hyperlink" Target="http://www.clker.com/clipart-2912.html" TargetMode="External"/><Relationship Id="rId10" Type="http://schemas.openxmlformats.org/officeDocument/2006/relationships/hyperlink" Target="http://www.clker.com/clipart-2390.html" TargetMode="External"/><Relationship Id="rId4" Type="http://schemas.openxmlformats.org/officeDocument/2006/relationships/hyperlink" Target="http://www.clker.com/clipart-4218.html" TargetMode="External"/><Relationship Id="rId9" Type="http://schemas.openxmlformats.org/officeDocument/2006/relationships/hyperlink" Target="http://www.clker.com/clipart-11683.html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10929.html" TargetMode="External"/><Relationship Id="rId3" Type="http://schemas.openxmlformats.org/officeDocument/2006/relationships/hyperlink" Target="http://www.clker.com/clipart-alarm-clock-1.html" TargetMode="External"/><Relationship Id="rId7" Type="http://schemas.openxmlformats.org/officeDocument/2006/relationships/hyperlink" Target="http://www.clker.com/clipart-3998.html" TargetMode="External"/><Relationship Id="rId12" Type="http://schemas.openxmlformats.org/officeDocument/2006/relationships/hyperlink" Target="http://www.clker.com/clipart-4096.html" TargetMode="External"/><Relationship Id="rId2" Type="http://schemas.openxmlformats.org/officeDocument/2006/relationships/hyperlink" Target="http://www.clker.com/clipart-coat-2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pepper-2.html" TargetMode="External"/><Relationship Id="rId11" Type="http://schemas.openxmlformats.org/officeDocument/2006/relationships/hyperlink" Target="http://www.clker.com/clipart-23646.html" TargetMode="External"/><Relationship Id="rId5" Type="http://schemas.openxmlformats.org/officeDocument/2006/relationships/hyperlink" Target="http://www.clker.com/clipart-3986.html" TargetMode="External"/><Relationship Id="rId10" Type="http://schemas.openxmlformats.org/officeDocument/2006/relationships/hyperlink" Target="http://www.clker.com/clipart-tomato.html" TargetMode="External"/><Relationship Id="rId4" Type="http://schemas.openxmlformats.org/officeDocument/2006/relationships/hyperlink" Target="http://www.clker.com/clipart-3893.html" TargetMode="External"/><Relationship Id="rId9" Type="http://schemas.openxmlformats.org/officeDocument/2006/relationships/hyperlink" Target="http://www.clker.com/clipart-4045.html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hand-palm.html" TargetMode="External"/><Relationship Id="rId13" Type="http://schemas.openxmlformats.org/officeDocument/2006/relationships/hyperlink" Target="http://www.clker.com/clipart-3351.html" TargetMode="External"/><Relationship Id="rId3" Type="http://schemas.openxmlformats.org/officeDocument/2006/relationships/hyperlink" Target="http://www.clker.com/clipart-14638.html" TargetMode="External"/><Relationship Id="rId7" Type="http://schemas.openxmlformats.org/officeDocument/2006/relationships/hyperlink" Target="http://www.cl/" TargetMode="External"/><Relationship Id="rId12" Type="http://schemas.openxmlformats.org/officeDocument/2006/relationships/hyperlink" Target="http://www.clker.com/clipart-11791.html" TargetMode="External"/><Relationship Id="rId2" Type="http://schemas.openxmlformats.org/officeDocument/2006/relationships/hyperlink" Target="http://www.clker.com/clipart-4337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204087.html" TargetMode="External"/><Relationship Id="rId11" Type="http://schemas.openxmlformats.org/officeDocument/2006/relationships/hyperlink" Target="http://www.clker.com/clipart-cartoon-squirrel.html" TargetMode="External"/><Relationship Id="rId5" Type="http://schemas.openxmlformats.org/officeDocument/2006/relationships/hyperlink" Target="http://www.clker.com/clipart-23244.html" TargetMode="External"/><Relationship Id="rId10" Type="http://schemas.openxmlformats.org/officeDocument/2006/relationships/hyperlink" Target="http://www.clker.com/clipart-183898.html" TargetMode="External"/><Relationship Id="rId4" Type="http://schemas.openxmlformats.org/officeDocument/2006/relationships/hyperlink" Target="http://www.clker.com/clipart-4343.html" TargetMode="External"/><Relationship Id="rId9" Type="http://schemas.openxmlformats.org/officeDocument/2006/relationships/hyperlink" Target="http://www.clker.com/clipart-2318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black-and-white-carousel-1.html" TargetMode="External"/><Relationship Id="rId7" Type="http://schemas.openxmlformats.org/officeDocument/2006/relationships/hyperlink" Target="http://www.clker.com/clipart-dandelion-weed.html" TargetMode="External"/><Relationship Id="rId2" Type="http://schemas.openxmlformats.org/officeDocument/2006/relationships/hyperlink" Target="http://www.clker.com/clipart-4201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choo-choo-train.html" TargetMode="External"/><Relationship Id="rId5" Type="http://schemas.openxmlformats.org/officeDocument/2006/relationships/hyperlink" Target="http://www.clker.com/clipart-caterpillar-7.html" TargetMode="External"/><Relationship Id="rId4" Type="http://schemas.openxmlformats.org/officeDocument/2006/relationships/hyperlink" Target="http://www.clker.com/clipart-2560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7772400" cy="28357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Název školy</a:t>
            </a:r>
            <a:r>
              <a:rPr lang="cs-CZ" sz="2400" dirty="0" smtClean="0"/>
              <a:t>: ZŠ  Kouřim, Okružní  435</a:t>
            </a:r>
            <a:br>
              <a:rPr lang="cs-CZ" sz="2400" dirty="0" smtClean="0"/>
            </a:br>
            <a:r>
              <a:rPr lang="cs-CZ" sz="2400" b="1" dirty="0" smtClean="0"/>
              <a:t>Autor: </a:t>
            </a:r>
            <a:r>
              <a:rPr lang="cs-CZ" sz="2400" dirty="0" smtClean="0"/>
              <a:t>Jana Ležalová</a:t>
            </a:r>
            <a:br>
              <a:rPr lang="cs-CZ" sz="2400" dirty="0" smtClean="0"/>
            </a:br>
            <a:r>
              <a:rPr lang="cs-CZ" sz="2400" b="1" dirty="0" smtClean="0"/>
              <a:t>Název </a:t>
            </a:r>
            <a:r>
              <a:rPr lang="cs-CZ" sz="2400" b="1" dirty="0" smtClean="0"/>
              <a:t>materiálu:</a:t>
            </a:r>
            <a:r>
              <a:rPr lang="cs-CZ" sz="2400" dirty="0" smtClean="0"/>
              <a:t>VY_32_Inovace_39_Hlásky-písmena-slabiky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Číslo projektu:</a:t>
            </a:r>
            <a:r>
              <a:rPr lang="cs-CZ" sz="2400" dirty="0" smtClean="0"/>
              <a:t>CZ.1.07/1.4.00/21.3250</a:t>
            </a:r>
            <a:br>
              <a:rPr lang="cs-CZ" sz="2400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14450" y="3843338"/>
            <a:ext cx="6400800" cy="1752600"/>
          </a:xfrm>
        </p:spPr>
        <p:txBody>
          <a:bodyPr>
            <a:normAutofit/>
          </a:bodyPr>
          <a:lstStyle/>
          <a:p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2123728" y="5661247"/>
            <a:ext cx="4974590" cy="9632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417226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368152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000" b="1" dirty="0" smtClean="0"/>
              <a:t>Anotace</a:t>
            </a:r>
            <a:r>
              <a:rPr lang="cs-CZ" sz="2000" dirty="0" smtClean="0"/>
              <a:t>: Prezentace </a:t>
            </a:r>
            <a:r>
              <a:rPr lang="cs-CZ" sz="2000" dirty="0"/>
              <a:t>je určena pro 4</a:t>
            </a:r>
            <a:r>
              <a:rPr lang="cs-CZ" sz="2000" dirty="0" smtClean="0"/>
              <a:t>. ročník</a:t>
            </a:r>
            <a:r>
              <a:rPr lang="cs-CZ" sz="2000" dirty="0"/>
              <a:t>, slouží k procvičení látky - </a:t>
            </a:r>
            <a:r>
              <a:rPr lang="cs-CZ" sz="2000" b="1" dirty="0" smtClean="0"/>
              <a:t>Hlásky </a:t>
            </a:r>
            <a:r>
              <a:rPr lang="cs-CZ" sz="2000" b="1" dirty="0"/>
              <a:t>- písmena,  slabiky – </a:t>
            </a:r>
            <a:r>
              <a:rPr lang="cs-CZ" sz="2000" dirty="0"/>
              <a:t>formou přiřazování, hledání, skládání, doplňování textu </a:t>
            </a:r>
            <a:r>
              <a:rPr lang="cs-CZ" sz="2000" dirty="0" smtClean="0"/>
              <a:t>  s </a:t>
            </a:r>
            <a:r>
              <a:rPr lang="cs-CZ" sz="2000" dirty="0"/>
              <a:t>obrázky s možností závěrečné kontroly</a:t>
            </a:r>
            <a:r>
              <a:rPr lang="cs-CZ" sz="2000" dirty="0" smtClean="0"/>
              <a:t>.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Jazyk:     ČESKÝ </a:t>
            </a:r>
            <a:r>
              <a:rPr lang="cs-CZ" sz="2000" b="1" dirty="0" smtClean="0"/>
              <a:t>JAZYK</a:t>
            </a:r>
          </a:p>
          <a:p>
            <a:pPr marL="0" indent="0">
              <a:buNone/>
            </a:pPr>
            <a:r>
              <a:rPr lang="cs-CZ" sz="2000" b="1" dirty="0" smtClean="0"/>
              <a:t>Očekávaný </a:t>
            </a:r>
            <a:r>
              <a:rPr lang="cs-CZ" sz="2000" b="1" dirty="0"/>
              <a:t>výstup:  </a:t>
            </a:r>
            <a:r>
              <a:rPr lang="cs-CZ" sz="2000" dirty="0" smtClean="0"/>
              <a:t>Rozliší pojmy hláska, slabika, slovo, doplní do slov,</a:t>
            </a:r>
          </a:p>
          <a:p>
            <a:pPr marL="0" indent="0">
              <a:buNone/>
            </a:pPr>
            <a:r>
              <a:rPr lang="cs-CZ" sz="2000" dirty="0" smtClean="0"/>
              <a:t>                                      poskládá hlásky i slabiky  do daných slov</a:t>
            </a:r>
          </a:p>
          <a:p>
            <a:pPr marL="0" indent="0">
              <a:buNone/>
            </a:pPr>
            <a:r>
              <a:rPr lang="cs-CZ" sz="2000" b="1" dirty="0" smtClean="0"/>
              <a:t>Klíčová </a:t>
            </a:r>
            <a:r>
              <a:rPr lang="cs-CZ" sz="2000" b="1" dirty="0"/>
              <a:t>slova:   </a:t>
            </a:r>
            <a:r>
              <a:rPr lang="cs-CZ" sz="2000" dirty="0" smtClean="0"/>
              <a:t>Hláska, slabika, slovo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dirty="0"/>
              <a:t>Druh učebního materiálu: </a:t>
            </a:r>
            <a:r>
              <a:rPr lang="cs-CZ" sz="2000" dirty="0"/>
              <a:t>Sada digitálního učebního materiálu pro interaktivní tabuli </a:t>
            </a:r>
            <a:r>
              <a:rPr lang="cs-CZ" sz="2000" dirty="0" smtClean="0"/>
              <a:t> </a:t>
            </a:r>
            <a:r>
              <a:rPr lang="cs-CZ" sz="2000" dirty="0"/>
              <a:t>/prezentace/</a:t>
            </a:r>
          </a:p>
          <a:p>
            <a:pPr marL="0" indent="0">
              <a:buNone/>
            </a:pPr>
            <a:r>
              <a:rPr lang="cs-CZ" sz="2000" b="1" dirty="0"/>
              <a:t>Druh interaktivity:  </a:t>
            </a:r>
            <a:r>
              <a:rPr lang="cs-CZ" sz="2000" dirty="0"/>
              <a:t>Prezentace </a:t>
            </a:r>
            <a:r>
              <a:rPr lang="cs-CZ" sz="2000" dirty="0" err="1"/>
              <a:t>Power</a:t>
            </a:r>
            <a:r>
              <a:rPr lang="cs-CZ" sz="2000" dirty="0"/>
              <a:t> Point </a:t>
            </a:r>
          </a:p>
          <a:p>
            <a:pPr marL="0" indent="0">
              <a:buNone/>
            </a:pPr>
            <a:r>
              <a:rPr lang="cs-CZ" sz="2000" smtClean="0"/>
              <a:t> </a:t>
            </a:r>
            <a:r>
              <a:rPr lang="cs-CZ" sz="2000" dirty="0"/>
              <a:t>/doplňování do textu na tabuli s následnou kontrolou na každé stránce/</a:t>
            </a:r>
          </a:p>
          <a:p>
            <a:pPr marL="0" indent="0">
              <a:buNone/>
            </a:pPr>
            <a:r>
              <a:rPr lang="cs-CZ" sz="2000" b="1" dirty="0"/>
              <a:t>Cílová skupina:                       </a:t>
            </a:r>
            <a:r>
              <a:rPr lang="cs-CZ" sz="2000" dirty="0"/>
              <a:t>4.ročník</a:t>
            </a:r>
          </a:p>
          <a:p>
            <a:pPr marL="0" indent="0">
              <a:buNone/>
            </a:pPr>
            <a:r>
              <a:rPr lang="cs-CZ" sz="2000" b="1" dirty="0"/>
              <a:t>Stupeň a typ vzdělání:          </a:t>
            </a:r>
            <a:r>
              <a:rPr lang="cs-CZ" sz="2000" dirty="0"/>
              <a:t>Základní škola praktická  - 1.stupeň</a:t>
            </a:r>
          </a:p>
          <a:p>
            <a:pPr marL="0" indent="0">
              <a:buNone/>
            </a:pPr>
            <a:r>
              <a:rPr lang="cs-CZ" sz="2000" b="1" dirty="0"/>
              <a:t>Typická věková skupina:       </a:t>
            </a:r>
            <a:r>
              <a:rPr lang="cs-CZ" sz="2000" dirty="0"/>
              <a:t>9 - 10 let</a:t>
            </a:r>
          </a:p>
          <a:p>
            <a:pPr marL="0" indent="0">
              <a:buNone/>
            </a:pPr>
            <a:endParaRPr lang="cs-CZ" sz="2000" dirty="0"/>
          </a:p>
          <a:p>
            <a:endParaRPr lang="cs-CZ" sz="2000" dirty="0"/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2411760" y="5873024"/>
            <a:ext cx="4974590" cy="9632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10236753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Najděte obrázky, jejichž názvy začínají stejnou </a:t>
            </a:r>
            <a:r>
              <a:rPr lang="cs-CZ" sz="4000" b="1" dirty="0" smtClean="0"/>
              <a:t>HLÁSKOU - PÍSMENEM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chemeClr val="bg1"/>
                </a:solidFill>
              </a:rPr>
              <a:t>B</a:t>
            </a:r>
            <a:r>
              <a:rPr lang="cs-CZ" sz="4000" b="1" dirty="0" smtClean="0"/>
              <a:t> </a:t>
            </a:r>
            <a:r>
              <a:rPr lang="cs-CZ" sz="4000" dirty="0" smtClean="0"/>
              <a:t>                                                               </a:t>
            </a:r>
            <a:r>
              <a:rPr lang="cs-CZ" sz="4000" b="1" dirty="0" smtClean="0">
                <a:solidFill>
                  <a:srgbClr val="0070C0"/>
                </a:solidFill>
              </a:rPr>
              <a:t>M</a:t>
            </a:r>
          </a:p>
          <a:p>
            <a:pPr marL="0" indent="0">
              <a:buNone/>
            </a:pPr>
            <a:endParaRPr lang="cs-CZ" sz="4000" b="1" dirty="0"/>
          </a:p>
          <a:p>
            <a:pPr marL="0" indent="0">
              <a:buNone/>
            </a:pPr>
            <a:endParaRPr lang="cs-CZ" sz="4000" b="1" dirty="0" smtClean="0"/>
          </a:p>
          <a:p>
            <a:pPr marL="0" indent="0">
              <a:buNone/>
            </a:pPr>
            <a:endParaRPr lang="cs-CZ" sz="4000" b="1" dirty="0"/>
          </a:p>
          <a:p>
            <a:pPr marL="0" indent="0">
              <a:buNone/>
            </a:pPr>
            <a:endParaRPr lang="cs-CZ" sz="4000" b="1" dirty="0" smtClean="0"/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</a:t>
            </a:r>
            <a:r>
              <a:rPr lang="cs-CZ" sz="4000" b="1" dirty="0" smtClean="0"/>
              <a:t>                                                                 </a:t>
            </a:r>
            <a:r>
              <a:rPr lang="cs-CZ" sz="4000" b="1" dirty="0" smtClean="0">
                <a:solidFill>
                  <a:srgbClr val="92D050"/>
                </a:solidFill>
              </a:rPr>
              <a:t>K</a:t>
            </a:r>
            <a:endParaRPr lang="cs-CZ" sz="4000" b="1" dirty="0">
              <a:solidFill>
                <a:srgbClr val="92D05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8138" y="3163500"/>
            <a:ext cx="1103194" cy="974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4611612"/>
            <a:ext cx="998521" cy="9519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045" y="2692878"/>
            <a:ext cx="1614833" cy="11842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711506"/>
            <a:ext cx="1232595" cy="5546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0923" y="2100732"/>
            <a:ext cx="965913" cy="96916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3449" y="4944444"/>
            <a:ext cx="924858" cy="128959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0235" y="2547472"/>
            <a:ext cx="1263932" cy="10448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8562" y="5269486"/>
            <a:ext cx="730223" cy="718053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020923" y="3069897"/>
            <a:ext cx="320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681079" y="1459306"/>
            <a:ext cx="320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60144" y="1887562"/>
            <a:ext cx="4090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98462" y="5428457"/>
            <a:ext cx="4090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03673" y="5677899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2D050"/>
                </a:solidFill>
              </a:rPr>
              <a:t>K</a:t>
            </a:r>
            <a:endParaRPr lang="cs-CZ" sz="2000" b="1" dirty="0">
              <a:solidFill>
                <a:srgbClr val="92D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63840" y="3113836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2D050"/>
                </a:solidFill>
              </a:rPr>
              <a:t>K</a:t>
            </a:r>
            <a:endParaRPr lang="cs-CZ" sz="2000" b="1" dirty="0">
              <a:solidFill>
                <a:srgbClr val="92D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124946" y="3163500"/>
            <a:ext cx="3289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B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063840" y="4674405"/>
            <a:ext cx="3289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B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93330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2" grpId="0"/>
      <p:bldP spid="13" grpId="0"/>
      <p:bldP spid="16" grpId="0"/>
      <p:bldP spid="17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Poskládejte </a:t>
            </a:r>
            <a:r>
              <a:rPr lang="cs-CZ" sz="4000" b="1" dirty="0" smtClean="0"/>
              <a:t>PÍSMENA</a:t>
            </a:r>
            <a:r>
              <a:rPr lang="cs-CZ" sz="4000" dirty="0" smtClean="0"/>
              <a:t> správně</a:t>
            </a:r>
            <a:endParaRPr lang="cs-CZ" sz="4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606152028"/>
              </p:ext>
            </p:extLst>
          </p:nvPr>
        </p:nvGraphicFramePr>
        <p:xfrm>
          <a:off x="323528" y="1772816"/>
          <a:ext cx="5400600" cy="4726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120"/>
                <a:gridCol w="1080120"/>
                <a:gridCol w="1080120"/>
                <a:gridCol w="1080120"/>
                <a:gridCol w="1080120"/>
              </a:tblGrid>
              <a:tr h="590785"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r>
                        <a:rPr lang="cs-CZ" sz="2000" dirty="0" smtClean="0"/>
                        <a:t>  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a     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t</a:t>
                      </a:r>
                      <a:endParaRPr lang="cs-CZ" dirty="0"/>
                    </a:p>
                  </a:txBody>
                  <a:tcPr/>
                </a:tc>
              </a:tr>
              <a:tr h="590785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aseline="0" dirty="0" smtClean="0"/>
                        <a:t>   n    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n     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á</a:t>
                      </a:r>
                      <a:endParaRPr lang="cs-CZ" dirty="0"/>
                    </a:p>
                  </a:txBody>
                  <a:tcPr/>
                </a:tc>
              </a:tr>
              <a:tr h="590785">
                <a:tc>
                  <a:txBody>
                    <a:bodyPr/>
                    <a:lstStyle/>
                    <a:p>
                      <a:r>
                        <a:rPr lang="cs-CZ" dirty="0" smtClean="0"/>
                        <a:t>    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k</a:t>
                      </a:r>
                      <a:endParaRPr lang="cs-CZ" dirty="0"/>
                    </a:p>
                  </a:txBody>
                  <a:tcPr/>
                </a:tc>
              </a:tr>
              <a:tr h="590785">
                <a:tc>
                  <a:txBody>
                    <a:bodyPr/>
                    <a:lstStyle/>
                    <a:p>
                      <a:r>
                        <a:rPr lang="cs-CZ" dirty="0" smtClean="0"/>
                        <a:t>     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e</a:t>
                      </a:r>
                      <a:endParaRPr lang="cs-CZ" dirty="0"/>
                    </a:p>
                  </a:txBody>
                  <a:tcPr/>
                </a:tc>
              </a:tr>
              <a:tr h="590785">
                <a:tc>
                  <a:txBody>
                    <a:bodyPr/>
                    <a:lstStyle/>
                    <a:p>
                      <a:r>
                        <a:rPr lang="cs-CZ" dirty="0" smtClean="0"/>
                        <a:t>     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a</a:t>
                      </a:r>
                      <a:endParaRPr lang="cs-CZ" dirty="0"/>
                    </a:p>
                  </a:txBody>
                  <a:tcPr/>
                </a:tc>
              </a:tr>
              <a:tr h="590785">
                <a:tc>
                  <a:txBody>
                    <a:bodyPr/>
                    <a:lstStyle/>
                    <a:p>
                      <a:r>
                        <a:rPr lang="cs-CZ" dirty="0" smtClean="0"/>
                        <a:t>     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a</a:t>
                      </a:r>
                      <a:endParaRPr lang="cs-CZ" dirty="0"/>
                    </a:p>
                  </a:txBody>
                  <a:tcPr/>
                </a:tc>
              </a:tr>
              <a:tr h="590785">
                <a:tc>
                  <a:txBody>
                    <a:bodyPr/>
                    <a:lstStyle/>
                    <a:p>
                      <a:r>
                        <a:rPr lang="cs-CZ" dirty="0" smtClean="0"/>
                        <a:t>     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u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k</a:t>
                      </a:r>
                      <a:endParaRPr lang="cs-CZ" dirty="0"/>
                    </a:p>
                  </a:txBody>
                  <a:tcPr/>
                </a:tc>
              </a:tr>
              <a:tr h="590785">
                <a:tc>
                  <a:txBody>
                    <a:bodyPr/>
                    <a:lstStyle/>
                    <a:p>
                      <a:r>
                        <a:rPr lang="cs-CZ" dirty="0" smtClean="0"/>
                        <a:t>      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" name="Zástupný symbol pro obsah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8363" y="620688"/>
            <a:ext cx="1008112" cy="74936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8363" y="5229200"/>
            <a:ext cx="1116124" cy="125986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0769" y="2557745"/>
            <a:ext cx="1003231" cy="108319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3559" y="1494581"/>
            <a:ext cx="1314545" cy="92894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1210" y="5537865"/>
            <a:ext cx="751977" cy="93057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9008" y="3640944"/>
            <a:ext cx="663522" cy="116511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8599" y="4077072"/>
            <a:ext cx="650232" cy="875763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7160135">
            <a:off x="6057148" y="2585179"/>
            <a:ext cx="933133" cy="99668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91006" y="2218342"/>
            <a:ext cx="7027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kabát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5868144" y="2093272"/>
            <a:ext cx="2272625" cy="8316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436592" y="1230893"/>
            <a:ext cx="771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banán</a:t>
            </a:r>
            <a:endParaRPr lang="cs-CZ" dirty="0"/>
          </a:p>
        </p:txBody>
      </p:sp>
      <p:cxnSp>
        <p:nvCxnSpPr>
          <p:cNvPr id="21" name="Přímá spojnice 20"/>
          <p:cNvCxnSpPr/>
          <p:nvPr/>
        </p:nvCxnSpPr>
        <p:spPr>
          <a:xfrm flipV="1">
            <a:off x="5868144" y="1230893"/>
            <a:ext cx="1827002" cy="14563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7996648" y="6488668"/>
            <a:ext cx="7115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kočka</a:t>
            </a:r>
            <a:endParaRPr lang="cs-CZ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5868144" y="3284984"/>
            <a:ext cx="2272625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8089381" y="4768169"/>
            <a:ext cx="694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šašek</a:t>
            </a:r>
            <a:endParaRPr lang="cs-CZ" dirty="0"/>
          </a:p>
        </p:txBody>
      </p:sp>
      <p:cxnSp>
        <p:nvCxnSpPr>
          <p:cNvPr id="33" name="Přímá spojnice 32"/>
          <p:cNvCxnSpPr>
            <a:endCxn id="18" idx="1"/>
          </p:cNvCxnSpPr>
          <p:nvPr/>
        </p:nvCxnSpPr>
        <p:spPr>
          <a:xfrm>
            <a:off x="5868144" y="3933056"/>
            <a:ext cx="1940864" cy="2904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7500351" y="2197208"/>
            <a:ext cx="696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kniha</a:t>
            </a:r>
            <a:endParaRPr lang="cs-CZ" dirty="0"/>
          </a:p>
        </p:txBody>
      </p:sp>
      <p:cxnSp>
        <p:nvCxnSpPr>
          <p:cNvPr id="39" name="Přímá spojnice 38"/>
          <p:cNvCxnSpPr/>
          <p:nvPr/>
        </p:nvCxnSpPr>
        <p:spPr>
          <a:xfrm flipH="1">
            <a:off x="5915698" y="2262132"/>
            <a:ext cx="1730914" cy="22528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6048172" y="6429375"/>
            <a:ext cx="7073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vrána</a:t>
            </a:r>
            <a:endParaRPr lang="cs-CZ" dirty="0"/>
          </a:p>
        </p:txBody>
      </p:sp>
      <p:cxnSp>
        <p:nvCxnSpPr>
          <p:cNvPr id="46" name="Přímá spojnice 45"/>
          <p:cNvCxnSpPr/>
          <p:nvPr/>
        </p:nvCxnSpPr>
        <p:spPr>
          <a:xfrm flipH="1" flipV="1">
            <a:off x="5868144" y="5116871"/>
            <a:ext cx="533683" cy="4209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6207206" y="4952835"/>
            <a:ext cx="707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budík</a:t>
            </a:r>
            <a:endParaRPr lang="cs-CZ" dirty="0"/>
          </a:p>
        </p:txBody>
      </p:sp>
      <p:cxnSp>
        <p:nvCxnSpPr>
          <p:cNvPr id="56" name="Přímá spojnice 55"/>
          <p:cNvCxnSpPr>
            <a:stCxn id="53" idx="0"/>
          </p:cNvCxnSpPr>
          <p:nvPr/>
        </p:nvCxnSpPr>
        <p:spPr>
          <a:xfrm flipH="1">
            <a:off x="5916064" y="4952835"/>
            <a:ext cx="644765" cy="5396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6959386" y="2936735"/>
            <a:ext cx="623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pilka</a:t>
            </a:r>
            <a:endParaRPr lang="cs-CZ" dirty="0"/>
          </a:p>
        </p:txBody>
      </p:sp>
      <p:cxnSp>
        <p:nvCxnSpPr>
          <p:cNvPr id="62" name="Přímá spojnice 61"/>
          <p:cNvCxnSpPr/>
          <p:nvPr/>
        </p:nvCxnSpPr>
        <p:spPr>
          <a:xfrm flipV="1">
            <a:off x="5802798" y="3388542"/>
            <a:ext cx="599029" cy="26696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970378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24" grpId="0"/>
      <p:bldP spid="30" grpId="0"/>
      <p:bldP spid="36" grpId="0"/>
      <p:bldP spid="43" grpId="0"/>
      <p:bldP spid="53" grpId="0"/>
      <p:bldP spid="5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Doplňte správná PÍSMENA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2484300">
            <a:off x="684117" y="3052759"/>
            <a:ext cx="1865781" cy="1386897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268760"/>
            <a:ext cx="1517225" cy="18002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8288" y="5085184"/>
            <a:ext cx="1405566" cy="136808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2701564"/>
            <a:ext cx="2160240" cy="130334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174875"/>
            <a:ext cx="936104" cy="128233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023" y="5238124"/>
            <a:ext cx="2288216" cy="99918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953012">
            <a:off x="6862936" y="1104350"/>
            <a:ext cx="1077970" cy="160354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0350" y="5048310"/>
            <a:ext cx="1419149" cy="1404957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851920" y="3122403"/>
            <a:ext cx="15295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_</a:t>
            </a:r>
            <a:r>
              <a:rPr lang="cs-CZ" sz="2400" dirty="0" smtClean="0"/>
              <a:t> N _ N _ S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60426" y="2450246"/>
            <a:ext cx="15905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 _ PR _ KA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83458" y="3911535"/>
            <a:ext cx="14013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 _ N  _ N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584131" y="6071590"/>
            <a:ext cx="14093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_ K _ RK _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89888" y="4590262"/>
            <a:ext cx="20104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 _ M _ R _ NČ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415292" y="2028584"/>
            <a:ext cx="13789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 R K _ V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29958" y="4142367"/>
            <a:ext cx="16514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 _ L _  _ N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26387" y="6302422"/>
            <a:ext cx="11961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 _ J Č _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72548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Doplňte SLABIKY, které chybí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359040"/>
            <a:ext cx="2114420" cy="3673296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7122" y="3491069"/>
            <a:ext cx="2236837" cy="239718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5888253"/>
            <a:ext cx="1232595" cy="5546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1456956"/>
            <a:ext cx="1293285" cy="14385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024" y="5416500"/>
            <a:ext cx="719920" cy="119986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4001517"/>
            <a:ext cx="1440160" cy="14401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297" y="1268760"/>
            <a:ext cx="1115519" cy="1213586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095871" y="2556015"/>
            <a:ext cx="1095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h</a:t>
            </a:r>
            <a:r>
              <a:rPr lang="cs-CZ" sz="2400" dirty="0" err="1" smtClean="0"/>
              <a:t>la</a:t>
            </a:r>
            <a:r>
              <a:rPr lang="cs-CZ" sz="2400" dirty="0" smtClean="0"/>
              <a:t> ___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75656" y="4290168"/>
            <a:ext cx="885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o __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859266" y="1037927"/>
            <a:ext cx="8306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r</a:t>
            </a:r>
            <a:r>
              <a:rPr lang="cs-CZ" sz="2400" dirty="0" err="1" smtClean="0"/>
              <a:t>u</a:t>
            </a:r>
            <a:r>
              <a:rPr lang="cs-CZ" sz="2400" dirty="0" smtClean="0"/>
              <a:t> __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73499" y="6368851"/>
            <a:ext cx="885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p</a:t>
            </a:r>
            <a:r>
              <a:rPr lang="cs-CZ" sz="2400" dirty="0" err="1" smtClean="0"/>
              <a:t>u</a:t>
            </a:r>
            <a:r>
              <a:rPr lang="cs-CZ" sz="2400" dirty="0" smtClean="0"/>
              <a:t> __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27944" y="6212088"/>
            <a:ext cx="7232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 __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170802" y="5416500"/>
            <a:ext cx="7232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 __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33061" y="2482346"/>
            <a:ext cx="63831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c</a:t>
            </a:r>
            <a:r>
              <a:rPr lang="cs-CZ" sz="2400" dirty="0" err="1" smtClean="0"/>
              <a:t>ho</a:t>
            </a:r>
            <a:endParaRPr lang="cs-CZ" sz="2400" dirty="0" smtClean="0"/>
          </a:p>
          <a:p>
            <a:r>
              <a:rPr lang="cs-CZ" sz="2400" dirty="0" err="1"/>
              <a:t>s</a:t>
            </a:r>
            <a:r>
              <a:rPr lang="cs-CZ" sz="2400" dirty="0" err="1" smtClean="0"/>
              <a:t>a</a:t>
            </a:r>
            <a:endParaRPr lang="cs-CZ" sz="2400" dirty="0" smtClean="0"/>
          </a:p>
          <a:p>
            <a:r>
              <a:rPr lang="cs-CZ" sz="2400" dirty="0" smtClean="0"/>
              <a:t>ha</a:t>
            </a:r>
          </a:p>
          <a:p>
            <a:r>
              <a:rPr lang="cs-CZ" sz="2400" dirty="0" err="1" smtClean="0"/>
              <a:t>ko</a:t>
            </a:r>
            <a:endParaRPr lang="cs-CZ" sz="2400" dirty="0" smtClean="0"/>
          </a:p>
          <a:p>
            <a:r>
              <a:rPr lang="cs-CZ" sz="2400" dirty="0" err="1" smtClean="0"/>
              <a:t>ka</a:t>
            </a:r>
            <a:endParaRPr lang="cs-CZ" sz="2400" dirty="0" smtClean="0"/>
          </a:p>
          <a:p>
            <a:r>
              <a:rPr lang="cs-CZ" sz="2400" dirty="0" err="1" smtClean="0"/>
              <a:t>va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4716016" y="2786847"/>
            <a:ext cx="792008" cy="23703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3316089" y="3140968"/>
            <a:ext cx="916972" cy="25063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716016" y="3832968"/>
            <a:ext cx="2235203" cy="85669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1643457" y="3510300"/>
            <a:ext cx="2589604" cy="6802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1643457" y="2176255"/>
            <a:ext cx="2589604" cy="23447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>
            <a:endCxn id="8" idx="1"/>
          </p:cNvCxnSpPr>
          <p:nvPr/>
        </p:nvCxnSpPr>
        <p:spPr>
          <a:xfrm flipV="1">
            <a:off x="4716016" y="2176255"/>
            <a:ext cx="2376264" cy="20142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368983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Hádej, </a:t>
            </a:r>
            <a:r>
              <a:rPr lang="cs-CZ" sz="4000" dirty="0" smtClean="0"/>
              <a:t>kdo 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             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1628800"/>
            <a:ext cx="946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 lese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1628823"/>
            <a:ext cx="1088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 poli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16216" y="1628798"/>
            <a:ext cx="12971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 louce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1612847"/>
            <a:ext cx="1204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Ve vodě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49189" y="2276872"/>
            <a:ext cx="87350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  <a:r>
              <a:rPr lang="cs-CZ" sz="2400" dirty="0" smtClean="0"/>
              <a:t>a </a:t>
            </a:r>
            <a:r>
              <a:rPr lang="cs-CZ" sz="2400" dirty="0" err="1" smtClean="0"/>
              <a:t>žá</a:t>
            </a:r>
            <a:endParaRPr lang="cs-CZ" sz="2400" dirty="0" smtClean="0"/>
          </a:p>
          <a:p>
            <a:r>
              <a:rPr lang="cs-CZ" sz="2400" dirty="0" err="1"/>
              <a:t>p</a:t>
            </a:r>
            <a:r>
              <a:rPr lang="cs-CZ" sz="2400" dirty="0" err="1" smtClean="0"/>
              <a:t>r</a:t>
            </a:r>
            <a:r>
              <a:rPr lang="cs-CZ" sz="2400" dirty="0" smtClean="0"/>
              <a:t>  </a:t>
            </a:r>
            <a:r>
              <a:rPr lang="cs-CZ" sz="2400" dirty="0" err="1" smtClean="0"/>
              <a:t>ka</a:t>
            </a:r>
            <a:endParaRPr lang="cs-CZ" sz="2400" dirty="0" smtClean="0"/>
          </a:p>
          <a:p>
            <a:r>
              <a:rPr lang="cs-CZ" sz="2400" dirty="0" err="1"/>
              <a:t>k</a:t>
            </a:r>
            <a:r>
              <a:rPr lang="cs-CZ" sz="2400" dirty="0" err="1" smtClean="0"/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šti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00792" y="2276872"/>
            <a:ext cx="139967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en je</a:t>
            </a:r>
          </a:p>
          <a:p>
            <a:r>
              <a:rPr lang="cs-CZ" sz="2400" dirty="0" err="1"/>
              <a:t>r</a:t>
            </a:r>
            <a:r>
              <a:rPr lang="cs-CZ" sz="2400" dirty="0" err="1" smtClean="0"/>
              <a:t>ka</a:t>
            </a:r>
            <a:r>
              <a:rPr lang="cs-CZ" sz="2400" dirty="0" smtClean="0"/>
              <a:t> ve ver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el da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99992" y="2283172"/>
            <a:ext cx="108876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j</a:t>
            </a:r>
            <a:r>
              <a:rPr lang="cs-CZ" sz="2400" dirty="0" err="1" smtClean="0"/>
              <a:t>íc</a:t>
            </a:r>
            <a:r>
              <a:rPr lang="cs-CZ" sz="2400" dirty="0" smtClean="0"/>
              <a:t> za</a:t>
            </a:r>
          </a:p>
          <a:p>
            <a:r>
              <a:rPr lang="cs-CZ" sz="2400" dirty="0" err="1"/>
              <a:t>ž</a:t>
            </a:r>
            <a:r>
              <a:rPr lang="cs-CZ" sz="2400" dirty="0" err="1" smtClean="0"/>
              <a:t>ant</a:t>
            </a:r>
            <a:r>
              <a:rPr lang="cs-CZ" sz="2400" dirty="0" smtClean="0"/>
              <a:t> ba</a:t>
            </a:r>
          </a:p>
          <a:p>
            <a:r>
              <a:rPr lang="cs-CZ" sz="2400" dirty="0" err="1"/>
              <a:t>š</a:t>
            </a:r>
            <a:r>
              <a:rPr lang="cs-CZ" sz="2400" dirty="0" err="1" smtClean="0"/>
              <a:t>ka</a:t>
            </a:r>
            <a:r>
              <a:rPr lang="cs-CZ" sz="2400" dirty="0" smtClean="0"/>
              <a:t> </a:t>
            </a:r>
            <a:r>
              <a:rPr lang="cs-CZ" sz="2400" dirty="0" err="1" smtClean="0"/>
              <a:t>li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56935" y="2271574"/>
            <a:ext cx="9733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t</a:t>
            </a:r>
            <a:r>
              <a:rPr lang="cs-CZ" sz="2400" dirty="0" smtClean="0"/>
              <a:t>ýl </a:t>
            </a:r>
            <a:r>
              <a:rPr lang="cs-CZ" sz="2400" dirty="0" err="1" smtClean="0"/>
              <a:t>mo</a:t>
            </a:r>
            <a:endParaRPr lang="cs-CZ" sz="2400" dirty="0" smtClean="0"/>
          </a:p>
          <a:p>
            <a:r>
              <a:rPr lang="cs-CZ" sz="2400" dirty="0"/>
              <a:t>l</a:t>
            </a:r>
            <a:r>
              <a:rPr lang="cs-CZ" sz="2400" dirty="0" smtClean="0"/>
              <a:t>a </a:t>
            </a:r>
            <a:r>
              <a:rPr lang="cs-CZ" sz="2400" dirty="0" err="1" smtClean="0"/>
              <a:t>vče</a:t>
            </a:r>
            <a:endParaRPr lang="cs-CZ" sz="2400" dirty="0" smtClean="0"/>
          </a:p>
          <a:p>
            <a:r>
              <a:rPr lang="cs-CZ" sz="2400" dirty="0"/>
              <a:t>j</a:t>
            </a:r>
            <a:r>
              <a:rPr lang="cs-CZ" sz="2400" dirty="0" smtClean="0"/>
              <a:t>e </a:t>
            </a:r>
            <a:r>
              <a:rPr lang="cs-CZ" sz="2400" dirty="0" err="1" smtClean="0"/>
              <a:t>zmi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3785" y="5301208"/>
            <a:ext cx="78431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ž</a:t>
            </a:r>
            <a:r>
              <a:rPr lang="cs-CZ" sz="2400" dirty="0" smtClean="0"/>
              <a:t>ába</a:t>
            </a:r>
          </a:p>
          <a:p>
            <a:r>
              <a:rPr lang="cs-CZ" sz="2400" dirty="0"/>
              <a:t>k</a:t>
            </a:r>
            <a:r>
              <a:rPr lang="cs-CZ" sz="2400" dirty="0" smtClean="0"/>
              <a:t>apr</a:t>
            </a:r>
          </a:p>
          <a:p>
            <a:r>
              <a:rPr lang="cs-CZ" sz="2400" dirty="0" smtClean="0"/>
              <a:t>štika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66951" y="5301207"/>
            <a:ext cx="11529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elen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everka</a:t>
            </a:r>
          </a:p>
          <a:p>
            <a:r>
              <a:rPr lang="cs-CZ" sz="2400" dirty="0" smtClean="0"/>
              <a:t>datel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34456" y="5301206"/>
            <a:ext cx="10198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ajíc</a:t>
            </a:r>
          </a:p>
          <a:p>
            <a:r>
              <a:rPr lang="cs-CZ" sz="2400" dirty="0"/>
              <a:t>b</a:t>
            </a:r>
            <a:r>
              <a:rPr lang="cs-CZ" sz="2400" dirty="0" smtClean="0"/>
              <a:t>ažant</a:t>
            </a:r>
          </a:p>
          <a:p>
            <a:r>
              <a:rPr lang="cs-CZ" sz="2400" dirty="0" smtClean="0"/>
              <a:t>liška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56935" y="5301206"/>
            <a:ext cx="90441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otýl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čela</a:t>
            </a:r>
          </a:p>
          <a:p>
            <a:r>
              <a:rPr lang="cs-CZ" sz="2400" dirty="0" smtClean="0"/>
              <a:t>zmije</a:t>
            </a:r>
            <a:endParaRPr lang="cs-CZ" sz="2400" dirty="0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5171" y="3645024"/>
            <a:ext cx="1040444" cy="137801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092" y="3822235"/>
            <a:ext cx="1112149" cy="120079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8207" y="3813652"/>
            <a:ext cx="1180545" cy="114119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5705" y="3945843"/>
            <a:ext cx="1021694" cy="95358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94572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9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9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9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Doplň správnou SLABIKU u dlouhých slov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TE  ___  FON            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KO</a:t>
            </a:r>
          </a:p>
          <a:p>
            <a:pPr marL="0" indent="0">
              <a:buNone/>
            </a:pPr>
            <a:r>
              <a:rPr lang="cs-CZ" sz="2400" b="1" dirty="0" smtClean="0"/>
              <a:t>                     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KA</a:t>
            </a:r>
            <a:endParaRPr lang="cs-CZ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KO ___ TOČ              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PE</a:t>
            </a:r>
          </a:p>
          <a:p>
            <a:pPr marL="0" indent="0">
              <a:buNone/>
            </a:pPr>
            <a:r>
              <a:rPr lang="cs-CZ" sz="2400" b="1" dirty="0" smtClean="0"/>
              <a:t>                     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KA</a:t>
            </a:r>
            <a:endParaRPr lang="cs-CZ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TE ___VI ___                   </a:t>
            </a:r>
          </a:p>
          <a:p>
            <a:pPr marL="0" indent="0">
              <a:buNone/>
            </a:pPr>
            <a:r>
              <a:rPr lang="cs-CZ" sz="2400" b="1" dirty="0" smtClean="0"/>
              <a:t>                                   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LE</a:t>
            </a:r>
            <a:endParaRPr lang="cs-CZ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STONOŽ ___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TI</a:t>
            </a:r>
          </a:p>
          <a:p>
            <a:pPr marL="0" indent="0">
              <a:buNone/>
            </a:pPr>
            <a:r>
              <a:rPr lang="cs-CZ" sz="2400" b="1" dirty="0" smtClean="0"/>
              <a:t>                                   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LE</a:t>
            </a:r>
            <a:endParaRPr lang="cs-CZ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LO ___ MO ___VA        </a:t>
            </a:r>
            <a:r>
              <a:rPr lang="cs-CZ" sz="2400" b="1" dirty="0" smtClean="0">
                <a:solidFill>
                  <a:srgbClr val="FF0000"/>
                </a:solidFill>
              </a:rPr>
              <a:t>ZE</a:t>
            </a:r>
          </a:p>
          <a:p>
            <a:pPr marL="0" indent="0">
              <a:buNone/>
            </a:pPr>
            <a:r>
              <a:rPr lang="cs-CZ" sz="2400" b="1" dirty="0" smtClean="0"/>
              <a:t>                                  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LO</a:t>
            </a:r>
            <a:endParaRPr lang="cs-CZ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PAM___LIŠ___ 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9703" y="1372721"/>
            <a:ext cx="394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32198" y="2204864"/>
            <a:ext cx="429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61564" y="3045380"/>
            <a:ext cx="394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91680" y="3045380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58018" y="3788539"/>
            <a:ext cx="437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10012" y="4581128"/>
            <a:ext cx="446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95958" y="458112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48475" y="544522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24917" y="5445224"/>
            <a:ext cx="437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</a:t>
            </a:r>
            <a:endParaRPr lang="cs-CZ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7987" y="3841009"/>
            <a:ext cx="1440160" cy="92478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4030787"/>
            <a:ext cx="1283037" cy="13227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5984" y="5381485"/>
            <a:ext cx="962163" cy="119869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2808" y="3135166"/>
            <a:ext cx="920922" cy="83803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8067" y="2401489"/>
            <a:ext cx="1134007" cy="77370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7301" y="1340245"/>
            <a:ext cx="1085968" cy="80361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43804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000"/>
                            </p:stCondLst>
                            <p:childTnLst>
                              <p:par>
                                <p:cTn id="9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>
                <a:hlinkClick r:id="rId2"/>
              </a:rPr>
              <a:t>http://www.clker.com/clipart-desktop2.html</a:t>
            </a:r>
            <a:endParaRPr lang="cs-CZ" sz="2400" dirty="0"/>
          </a:p>
          <a:p>
            <a:r>
              <a:rPr lang="cs-CZ" sz="2400" dirty="0">
                <a:hlinkClick r:id="rId3"/>
              </a:rPr>
              <a:t>http://www.clker.com/clipart-4577.html</a:t>
            </a:r>
            <a:endParaRPr lang="cs-CZ" sz="2400" dirty="0"/>
          </a:p>
          <a:p>
            <a:r>
              <a:rPr lang="cs-CZ" sz="2400" dirty="0">
                <a:hlinkClick r:id="rId3"/>
              </a:rPr>
              <a:t>http://www.clker.com/clipart-4577.html</a:t>
            </a:r>
            <a:endParaRPr lang="cs-CZ" sz="2400" dirty="0"/>
          </a:p>
          <a:p>
            <a:r>
              <a:rPr lang="cs-CZ" sz="2400" dirty="0">
                <a:hlinkClick r:id="rId4"/>
              </a:rPr>
              <a:t>http://www.clker.com/clipart-4218.html</a:t>
            </a:r>
            <a:endParaRPr lang="cs-CZ" sz="2400" dirty="0"/>
          </a:p>
          <a:p>
            <a:r>
              <a:rPr lang="cs-CZ" sz="2400" dirty="0">
                <a:hlinkClick r:id="rId5"/>
              </a:rPr>
              <a:t>http://www.clker.com/clipart-2912.html</a:t>
            </a:r>
            <a:endParaRPr lang="cs-CZ" sz="2400" dirty="0"/>
          </a:p>
          <a:p>
            <a:r>
              <a:rPr lang="cs-CZ" sz="2400" dirty="0">
                <a:hlinkClick r:id="rId6"/>
              </a:rPr>
              <a:t>http://www.clker.com/clipart-171484.html</a:t>
            </a:r>
            <a:endParaRPr lang="cs-CZ" sz="2400" dirty="0"/>
          </a:p>
          <a:p>
            <a:r>
              <a:rPr lang="cs-CZ" sz="2400" dirty="0">
                <a:hlinkClick r:id="rId7"/>
              </a:rPr>
              <a:t>http://www.clker.com/clipart-4343.html</a:t>
            </a:r>
            <a:endParaRPr lang="cs-CZ" sz="2400" dirty="0"/>
          </a:p>
          <a:p>
            <a:r>
              <a:rPr lang="cs-CZ" sz="2400" dirty="0">
                <a:hlinkClick r:id="rId8"/>
              </a:rPr>
              <a:t>http://www.clker.com/clipart-3297.html</a:t>
            </a:r>
            <a:endParaRPr lang="cs-CZ" sz="2400" dirty="0"/>
          </a:p>
          <a:p>
            <a:r>
              <a:rPr lang="cs-CZ" sz="2400" dirty="0">
                <a:hlinkClick r:id="rId9"/>
              </a:rPr>
              <a:t>http://www.clker.com/clipart-11683.html</a:t>
            </a:r>
            <a:endParaRPr lang="cs-CZ" sz="2400" dirty="0"/>
          </a:p>
          <a:p>
            <a:r>
              <a:rPr lang="cs-CZ" sz="2400" dirty="0">
                <a:hlinkClick r:id="rId10"/>
              </a:rPr>
              <a:t>http://www.clker.com/clipart-2390.html</a:t>
            </a:r>
            <a:endParaRPr lang="cs-CZ" sz="2400" dirty="0"/>
          </a:p>
          <a:p>
            <a:r>
              <a:rPr lang="cs-CZ" sz="2400" dirty="0">
                <a:hlinkClick r:id="rId11"/>
              </a:rPr>
              <a:t>http://www.clker.com/clipart-2933.html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634029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100" dirty="0">
                <a:hlinkClick r:id="rId2"/>
              </a:rPr>
              <a:t>http://www.clker.com/clipart-coat-2.html</a:t>
            </a:r>
            <a:endParaRPr lang="cs-CZ" sz="3100" dirty="0"/>
          </a:p>
          <a:p>
            <a:r>
              <a:rPr lang="cs-CZ" sz="3100" dirty="0">
                <a:hlinkClick r:id="rId3"/>
              </a:rPr>
              <a:t>http://www.clker.com/clipart-alarm-clock-1.html</a:t>
            </a:r>
            <a:endParaRPr lang="cs-CZ" sz="3100" dirty="0"/>
          </a:p>
          <a:p>
            <a:r>
              <a:rPr lang="cs-CZ" sz="3100" dirty="0">
                <a:hlinkClick r:id="rId4"/>
              </a:rPr>
              <a:t>http://www.clker.com/clipart-3893.html</a:t>
            </a:r>
            <a:endParaRPr lang="cs-CZ" sz="3100" dirty="0"/>
          </a:p>
          <a:p>
            <a:r>
              <a:rPr lang="cs-CZ" sz="3100" dirty="0">
                <a:hlinkClick r:id="rId5"/>
              </a:rPr>
              <a:t>http://www.clker.com/clipart-3986.html</a:t>
            </a:r>
            <a:endParaRPr lang="cs-CZ" sz="3100" dirty="0"/>
          </a:p>
          <a:p>
            <a:r>
              <a:rPr lang="cs-CZ" sz="3100" dirty="0">
                <a:hlinkClick r:id="rId6"/>
              </a:rPr>
              <a:t>http://www.clker.com/clipart-pepper-2.html</a:t>
            </a:r>
            <a:endParaRPr lang="cs-CZ" sz="3100" dirty="0"/>
          </a:p>
          <a:p>
            <a:r>
              <a:rPr lang="cs-CZ" sz="3100" dirty="0">
                <a:hlinkClick r:id="rId7"/>
              </a:rPr>
              <a:t>http://www.clker.com/clipart-3998.html</a:t>
            </a:r>
            <a:endParaRPr lang="cs-CZ" sz="3100" dirty="0"/>
          </a:p>
          <a:p>
            <a:r>
              <a:rPr lang="cs-CZ" sz="3100" dirty="0">
                <a:hlinkClick r:id="rId8"/>
              </a:rPr>
              <a:t>http://www.clker.com/clipart-10929.html</a:t>
            </a:r>
            <a:endParaRPr lang="cs-CZ" sz="3100" dirty="0"/>
          </a:p>
          <a:p>
            <a:r>
              <a:rPr lang="cs-CZ" sz="3100" dirty="0">
                <a:hlinkClick r:id="rId9"/>
              </a:rPr>
              <a:t>http://www.clker.com/clipart-4045.html</a:t>
            </a:r>
            <a:endParaRPr lang="cs-CZ" sz="3100" dirty="0"/>
          </a:p>
          <a:p>
            <a:r>
              <a:rPr lang="cs-CZ" sz="3100" dirty="0">
                <a:hlinkClick r:id="rId10"/>
              </a:rPr>
              <a:t>http://www.clker.com/clipart-tomato.html</a:t>
            </a:r>
            <a:endParaRPr lang="cs-CZ" sz="3100" dirty="0"/>
          </a:p>
          <a:p>
            <a:r>
              <a:rPr lang="cs-CZ" sz="3100" dirty="0">
                <a:hlinkClick r:id="rId11"/>
              </a:rPr>
              <a:t>http://www.clker.com/clipart-23646.html</a:t>
            </a:r>
            <a:endParaRPr lang="cs-CZ" sz="3100" dirty="0"/>
          </a:p>
          <a:p>
            <a:r>
              <a:rPr lang="cs-CZ" sz="3100" dirty="0">
                <a:hlinkClick r:id="rId12"/>
              </a:rPr>
              <a:t>http://www.clker.com/clipart-4096.html</a:t>
            </a:r>
            <a:endParaRPr lang="cs-CZ" sz="3100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840431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dirty="0"/>
          </a:p>
          <a:p>
            <a:r>
              <a:rPr lang="cs-CZ" sz="3400" dirty="0">
                <a:hlinkClick r:id="rId2"/>
              </a:rPr>
              <a:t>http://www.clker.com/clipart-4337.html</a:t>
            </a:r>
            <a:endParaRPr lang="cs-CZ" sz="3400" dirty="0"/>
          </a:p>
          <a:p>
            <a:r>
              <a:rPr lang="cs-CZ" sz="3400" dirty="0">
                <a:hlinkClick r:id="rId3"/>
              </a:rPr>
              <a:t>http://www.clker.com/clipart-14638.html</a:t>
            </a:r>
            <a:endParaRPr lang="cs-CZ" sz="3400" dirty="0"/>
          </a:p>
          <a:p>
            <a:r>
              <a:rPr lang="cs-CZ" sz="3400" dirty="0">
                <a:hlinkClick r:id="rId4"/>
              </a:rPr>
              <a:t>http://www.clker.com/clipart-4343.html</a:t>
            </a:r>
            <a:endParaRPr lang="cs-CZ" sz="3400" dirty="0"/>
          </a:p>
          <a:p>
            <a:r>
              <a:rPr lang="cs-CZ" sz="3400" dirty="0">
                <a:hlinkClick r:id="rId5"/>
              </a:rPr>
              <a:t>http://www.clker.com/clipart-23244.html</a:t>
            </a:r>
            <a:endParaRPr lang="cs-CZ" sz="3400" dirty="0"/>
          </a:p>
          <a:p>
            <a:r>
              <a:rPr lang="cs-CZ" sz="3400" dirty="0">
                <a:hlinkClick r:id="rId6"/>
              </a:rPr>
              <a:t>http://www.clker.com/clipart-204087.html</a:t>
            </a:r>
            <a:endParaRPr lang="cs-CZ" sz="3400" dirty="0"/>
          </a:p>
          <a:p>
            <a:r>
              <a:rPr lang="cs-CZ" sz="3400" dirty="0">
                <a:hlinkClick r:id="rId7"/>
              </a:rPr>
              <a:t>http://www.cl</a:t>
            </a:r>
            <a:r>
              <a:rPr lang="cs-CZ" sz="3400" dirty="0">
                <a:hlinkClick r:id="rId8"/>
              </a:rPr>
              <a:t>ker.com/clipart-hand-palm.html</a:t>
            </a:r>
            <a:endParaRPr lang="cs-CZ" sz="3400" dirty="0"/>
          </a:p>
          <a:p>
            <a:r>
              <a:rPr lang="cs-CZ" sz="3400" dirty="0">
                <a:hlinkClick r:id="rId9"/>
              </a:rPr>
              <a:t>http://www.clker.com/clipart-2318.html</a:t>
            </a:r>
            <a:endParaRPr lang="cs-CZ" sz="3400" dirty="0"/>
          </a:p>
          <a:p>
            <a:r>
              <a:rPr lang="cs-CZ" sz="3400" dirty="0">
                <a:hlinkClick r:id="rId10"/>
              </a:rPr>
              <a:t>http://www.clker.com/clipart-183898.html</a:t>
            </a:r>
            <a:endParaRPr lang="cs-CZ" sz="3400" dirty="0"/>
          </a:p>
          <a:p>
            <a:r>
              <a:rPr lang="cs-CZ" sz="3400" dirty="0">
                <a:hlinkClick r:id="rId11"/>
              </a:rPr>
              <a:t>http://www.clker.com/clipart-cartoon-squirrel.html</a:t>
            </a:r>
            <a:endParaRPr lang="cs-CZ" sz="3400" dirty="0"/>
          </a:p>
          <a:p>
            <a:r>
              <a:rPr lang="cs-CZ" sz="3400" dirty="0">
                <a:hlinkClick r:id="rId12"/>
              </a:rPr>
              <a:t>http://www.clker.com/clipart-11791.html</a:t>
            </a:r>
            <a:endParaRPr lang="cs-CZ" sz="3400" dirty="0"/>
          </a:p>
          <a:p>
            <a:r>
              <a:rPr lang="cs-CZ" sz="3400" dirty="0">
                <a:hlinkClick r:id="rId13"/>
              </a:rPr>
              <a:t>http://www.clker.com/clipart-3351.html</a:t>
            </a:r>
            <a:endParaRPr lang="cs-CZ" sz="3400" dirty="0"/>
          </a:p>
        </p:txBody>
      </p:sp>
    </p:spTree>
    <p:extLst>
      <p:ext uri="{BB962C8B-B14F-4D97-AF65-F5344CB8AC3E}">
        <p14:creationId xmlns="" xmlns:p14="http://schemas.microsoft.com/office/powerpoint/2010/main" val="33797832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hlinkClick r:id="rId2"/>
              </a:rPr>
              <a:t>http://www.clker.com/clipart-4201.html</a:t>
            </a:r>
            <a:endParaRPr lang="cs-CZ" sz="2400" dirty="0"/>
          </a:p>
          <a:p>
            <a:r>
              <a:rPr lang="cs-CZ" sz="2400" dirty="0">
                <a:hlinkClick r:id="rId3"/>
              </a:rPr>
              <a:t>http://www.clker.com/clipart-black-and-white-carousel-1.html</a:t>
            </a:r>
            <a:endParaRPr lang="cs-CZ" sz="2400" dirty="0"/>
          </a:p>
          <a:p>
            <a:r>
              <a:rPr lang="cs-CZ" sz="2400" dirty="0">
                <a:hlinkClick r:id="rId4"/>
              </a:rPr>
              <a:t>http://www.clker.com/clipart-2560.html</a:t>
            </a:r>
            <a:endParaRPr lang="cs-CZ" sz="2400" dirty="0"/>
          </a:p>
          <a:p>
            <a:r>
              <a:rPr lang="cs-CZ" sz="2400" dirty="0">
                <a:hlinkClick r:id="rId5"/>
              </a:rPr>
              <a:t>http://www.clker.com/clipart-caterpillar-7.html</a:t>
            </a:r>
            <a:endParaRPr lang="cs-CZ" sz="2400" dirty="0"/>
          </a:p>
          <a:p>
            <a:r>
              <a:rPr lang="cs-CZ" sz="2400" dirty="0">
                <a:hlinkClick r:id="rId6"/>
              </a:rPr>
              <a:t>http://www.clker.com/clipart-choo-choo-train.html</a:t>
            </a:r>
            <a:endParaRPr lang="cs-CZ" sz="2400" dirty="0"/>
          </a:p>
          <a:p>
            <a:r>
              <a:rPr lang="cs-CZ" sz="2400" dirty="0">
                <a:hlinkClick r:id="rId7"/>
              </a:rPr>
              <a:t>http://www.clker.com/clipart-dandelion-weed.html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561455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</TotalTime>
  <Words>501</Words>
  <Application>Microsoft Office PowerPoint</Application>
  <PresentationFormat>Předvádění na obrazovce (4:3)</PresentationFormat>
  <Paragraphs>191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Název školy: ZŠ  Kouřim, Okružní  435 Autor: Jana Ležalová Název materiálu:VY_32_Inovace_39_Hlásky-písmena-slabiky  Číslo projektu:CZ.1.07/1.4.00/21.3250  </vt:lpstr>
      <vt:lpstr> Anotace: Prezentace je určena pro 4. ročník, slouží k procvičení látky - Hlásky - písmena,  slabiky – formou přiřazování, hledání, skládání, doplňování textu   s obrázky s možností závěrečné kontroly. </vt:lpstr>
      <vt:lpstr>Najděte obrázky, jejichž názvy začínají stejnou HLÁSKOU - PÍSMENEM</vt:lpstr>
      <vt:lpstr>Poskládejte PÍSMENA správně</vt:lpstr>
      <vt:lpstr>Doplňte správná PÍSMENA</vt:lpstr>
      <vt:lpstr>Doplňte SLABIKY, které chybí</vt:lpstr>
      <vt:lpstr>Hádej, kdo je</vt:lpstr>
      <vt:lpstr>Doplň správnou SLABIKU u dlouhých slov</vt:lpstr>
      <vt:lpstr>Použité obrázky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 Kouřim, Okružní 4 Autor: Jana Ležalová Název materiálu: Číslo projektu: </dc:title>
  <dc:creator>ZŠ Okružní Lenovo 02</dc:creator>
  <cp:lastModifiedBy>Dum</cp:lastModifiedBy>
  <cp:revision>30</cp:revision>
  <dcterms:created xsi:type="dcterms:W3CDTF">2013-01-09T20:31:18Z</dcterms:created>
  <dcterms:modified xsi:type="dcterms:W3CDTF">2013-03-23T13:32:56Z</dcterms:modified>
</cp:coreProperties>
</file>