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029" autoAdjust="0"/>
    <p:restoredTop sz="86388" autoAdjust="0"/>
  </p:normalViewPr>
  <p:slideViewPr>
    <p:cSldViewPr>
      <p:cViewPr varScale="1">
        <p:scale>
          <a:sx n="94" d="100"/>
          <a:sy n="94" d="100"/>
        </p:scale>
        <p:origin x="-27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E0615-A008-44D3-93F5-FC2765AE1CB0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7414B-6F77-4070-84C1-6A62F1105C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906728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E0615-A008-44D3-93F5-FC2765AE1CB0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7414B-6F77-4070-84C1-6A62F1105C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271219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E0615-A008-44D3-93F5-FC2765AE1CB0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7414B-6F77-4070-84C1-6A62F1105C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966790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E0615-A008-44D3-93F5-FC2765AE1CB0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7414B-6F77-4070-84C1-6A62F1105C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104503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E0615-A008-44D3-93F5-FC2765AE1CB0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7414B-6F77-4070-84C1-6A62F1105C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68185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E0615-A008-44D3-93F5-FC2765AE1CB0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7414B-6F77-4070-84C1-6A62F1105C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679937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E0615-A008-44D3-93F5-FC2765AE1CB0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7414B-6F77-4070-84C1-6A62F1105C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875239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E0615-A008-44D3-93F5-FC2765AE1CB0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7414B-6F77-4070-84C1-6A62F1105C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343089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E0615-A008-44D3-93F5-FC2765AE1CB0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7414B-6F77-4070-84C1-6A62F1105C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37683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E0615-A008-44D3-93F5-FC2765AE1CB0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7414B-6F77-4070-84C1-6A62F1105C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3484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E0615-A008-44D3-93F5-FC2765AE1CB0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D7414B-6F77-4070-84C1-6A62F1105C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823513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AE0615-A008-44D3-93F5-FC2765AE1CB0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D7414B-6F77-4070-84C1-6A62F1105C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262727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6.png"/><Relationship Id="rId7" Type="http://schemas.openxmlformats.org/officeDocument/2006/relationships/image" Target="../media/image29.png"/><Relationship Id="rId12" Type="http://schemas.openxmlformats.org/officeDocument/2006/relationships/image" Target="../media/image23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11" Type="http://schemas.openxmlformats.org/officeDocument/2006/relationships/image" Target="../media/image24.png"/><Relationship Id="rId5" Type="http://schemas.openxmlformats.org/officeDocument/2006/relationships/image" Target="../media/image9.png"/><Relationship Id="rId10" Type="http://schemas.openxmlformats.org/officeDocument/2006/relationships/image" Target="../media/image32.png"/><Relationship Id="rId4" Type="http://schemas.openxmlformats.org/officeDocument/2006/relationships/image" Target="../media/image27.png"/><Relationship Id="rId9" Type="http://schemas.openxmlformats.org/officeDocument/2006/relationships/image" Target="../media/image3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1837.html" TargetMode="External"/><Relationship Id="rId3" Type="http://schemas.openxmlformats.org/officeDocument/2006/relationships/hyperlink" Target="http://www.clker.com/clipart-steamer-boat.html" TargetMode="External"/><Relationship Id="rId7" Type="http://schemas.openxmlformats.org/officeDocument/2006/relationships/hyperlink" Target="http://www.clker.com/clipart-4053.html" TargetMode="External"/><Relationship Id="rId2" Type="http://schemas.openxmlformats.org/officeDocument/2006/relationships/hyperlink" Target="http://www.clker.com/clipart-1927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lker.com/clipart-3038.html" TargetMode="External"/><Relationship Id="rId5" Type="http://schemas.openxmlformats.org/officeDocument/2006/relationships/hyperlink" Target="http://www.clker.com/clipart-13720.html" TargetMode="External"/><Relationship Id="rId10" Type="http://schemas.openxmlformats.org/officeDocument/2006/relationships/hyperlink" Target="http://www.clker.com/clipart-15454.html" TargetMode="External"/><Relationship Id="rId4" Type="http://schemas.openxmlformats.org/officeDocument/2006/relationships/hyperlink" Target="http://www.clker.com/clipart-door.html" TargetMode="External"/><Relationship Id="rId9" Type="http://schemas.openxmlformats.org/officeDocument/2006/relationships/hyperlink" Target="http://www.clker.com/clipart-9673.html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2515.html" TargetMode="External"/><Relationship Id="rId3" Type="http://schemas.openxmlformats.org/officeDocument/2006/relationships/hyperlink" Target="http://www.clker.com/clipart-25952.html" TargetMode="External"/><Relationship Id="rId7" Type="http://schemas.openxmlformats.org/officeDocument/2006/relationships/hyperlink" Target="http://www.clker.com/clipart-violin-6.html" TargetMode="External"/><Relationship Id="rId2" Type="http://schemas.openxmlformats.org/officeDocument/2006/relationships/hyperlink" Target="http://www.clker.com/clipart-70032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lker.com/clipart-rooster-1.html" TargetMode="External"/><Relationship Id="rId11" Type="http://schemas.openxmlformats.org/officeDocument/2006/relationships/hyperlink" Target="http://www.clker.com/clipart-green-house-fly.html" TargetMode="External"/><Relationship Id="rId5" Type="http://schemas.openxmlformats.org/officeDocument/2006/relationships/hyperlink" Target="http://www.clker.com/clipart-11575.html" TargetMode="External"/><Relationship Id="rId10" Type="http://schemas.openxmlformats.org/officeDocument/2006/relationships/hyperlink" Target="http://www.clker.com/clipart-picture-31.html" TargetMode="External"/><Relationship Id="rId4" Type="http://schemas.openxmlformats.org/officeDocument/2006/relationships/hyperlink" Target="http://www.clker.com/clipart-23646.html" TargetMode="External"/><Relationship Id="rId9" Type="http://schemas.openxmlformats.org/officeDocument/2006/relationships/hyperlink" Target="http://www.clker.com/clipart-23243.html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9673.html" TargetMode="External"/><Relationship Id="rId3" Type="http://schemas.openxmlformats.org/officeDocument/2006/relationships/hyperlink" Target="http://www.clker.com/clipart-4337.html" TargetMode="External"/><Relationship Id="rId7" Type="http://schemas.openxmlformats.org/officeDocument/2006/relationships/hyperlink" Target="http://www.clker.com/clipart-11372.html" TargetMode="External"/><Relationship Id="rId2" Type="http://schemas.openxmlformats.org/officeDocument/2006/relationships/hyperlink" Target="http://www.clker.com/clipart-23248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lker.com/clipart-4108.html" TargetMode="External"/><Relationship Id="rId5" Type="http://schemas.openxmlformats.org/officeDocument/2006/relationships/hyperlink" Target="http://www.clker.com/clipart-6492.html" TargetMode="External"/><Relationship Id="rId4" Type="http://schemas.openxmlformats.org/officeDocument/2006/relationships/hyperlink" Target="http://www.clker.com/clipart-3986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60648"/>
            <a:ext cx="7772400" cy="2907755"/>
          </a:xfrm>
        </p:spPr>
        <p:txBody>
          <a:bodyPr>
            <a:noAutofit/>
          </a:bodyPr>
          <a:lstStyle/>
          <a:p>
            <a:r>
              <a:rPr lang="cs-CZ" sz="2400" b="1" dirty="0" smtClean="0"/>
              <a:t>Název školy</a:t>
            </a:r>
            <a:r>
              <a:rPr lang="cs-CZ" sz="2400" dirty="0" smtClean="0"/>
              <a:t>: ZŠ  Kouřim, Okružní 435</a:t>
            </a:r>
            <a:br>
              <a:rPr lang="cs-CZ" sz="2400" dirty="0" smtClean="0"/>
            </a:br>
            <a:r>
              <a:rPr lang="cs-CZ" sz="2400" b="1" dirty="0" smtClean="0"/>
              <a:t>Autor: </a:t>
            </a:r>
            <a:r>
              <a:rPr lang="cs-CZ" sz="2400" dirty="0" smtClean="0"/>
              <a:t>Jana Ležalová</a:t>
            </a:r>
            <a:br>
              <a:rPr lang="cs-CZ" sz="2400" dirty="0" smtClean="0"/>
            </a:br>
            <a:r>
              <a:rPr lang="cs-CZ" sz="2400" b="1" dirty="0" smtClean="0"/>
              <a:t>Název materiálu:</a:t>
            </a:r>
            <a:r>
              <a:rPr lang="cs-CZ" sz="2400" dirty="0" smtClean="0"/>
              <a:t>VY_32_Inovace_40_Samohlásky a souhlásky</a:t>
            </a:r>
            <a:br>
              <a:rPr lang="cs-CZ" sz="2400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>Číslo projektu:</a:t>
            </a:r>
            <a:r>
              <a:rPr lang="cs-CZ" sz="2400" dirty="0" smtClean="0"/>
              <a:t>CZ.1.07/1.4.00/21.3250</a:t>
            </a:r>
            <a:br>
              <a:rPr lang="cs-CZ" sz="2400" dirty="0" smtClean="0"/>
            </a:br>
            <a:r>
              <a:rPr lang="cs-CZ" sz="2400" b="1" dirty="0" smtClean="0"/>
              <a:t/>
            </a:r>
            <a:br>
              <a:rPr lang="cs-CZ" sz="2400" b="1" dirty="0" smtClean="0"/>
            </a:b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717032"/>
            <a:ext cx="6400800" cy="2160240"/>
          </a:xfrm>
        </p:spPr>
        <p:txBody>
          <a:bodyPr>
            <a:normAutofit/>
          </a:bodyPr>
          <a:lstStyle/>
          <a:p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/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1976431" y="5661248"/>
            <a:ext cx="4974590" cy="96329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="" xmlns:p14="http://schemas.microsoft.com/office/powerpoint/2010/main" val="791830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b="1" dirty="0"/>
              <a:t/>
            </a:r>
            <a:br>
              <a:rPr lang="cs-CZ" sz="2400" b="1" dirty="0"/>
            </a:br>
            <a:r>
              <a:rPr lang="cs-CZ" sz="2200" b="1" dirty="0" smtClean="0"/>
              <a:t>Anotace</a:t>
            </a:r>
            <a:r>
              <a:rPr lang="cs-CZ" sz="2200" b="1" dirty="0" smtClean="0"/>
              <a:t>: </a:t>
            </a:r>
            <a:r>
              <a:rPr lang="cs-CZ" sz="2200" dirty="0" smtClean="0"/>
              <a:t>Prezentace </a:t>
            </a:r>
            <a:r>
              <a:rPr lang="cs-CZ" sz="2200" dirty="0"/>
              <a:t>je určena pro 4</a:t>
            </a:r>
            <a:r>
              <a:rPr lang="cs-CZ" sz="2200" dirty="0" smtClean="0"/>
              <a:t>. ročník  </a:t>
            </a:r>
            <a:r>
              <a:rPr lang="cs-CZ" sz="2200" dirty="0" smtClean="0"/>
              <a:t>k </a:t>
            </a:r>
            <a:r>
              <a:rPr lang="cs-CZ" sz="2200" dirty="0"/>
              <a:t>procvičování </a:t>
            </a:r>
            <a:r>
              <a:rPr lang="cs-CZ" sz="2200" dirty="0" smtClean="0"/>
              <a:t>látky Samohlásky </a:t>
            </a:r>
            <a:r>
              <a:rPr lang="cs-CZ" sz="2200" dirty="0"/>
              <a:t>a </a:t>
            </a:r>
            <a:r>
              <a:rPr lang="cs-CZ" sz="2200" dirty="0" smtClean="0"/>
              <a:t>souhlásky </a:t>
            </a:r>
            <a:r>
              <a:rPr lang="cs-CZ" sz="2200" dirty="0" smtClean="0"/>
              <a:t>– </a:t>
            </a:r>
            <a:r>
              <a:rPr lang="cs-CZ" sz="2200" dirty="0"/>
              <a:t>formou čtení s porozuměním, přiřazováním, </a:t>
            </a:r>
            <a:r>
              <a:rPr lang="cs-CZ" sz="2200" dirty="0" smtClean="0"/>
              <a:t>hledáním </a:t>
            </a:r>
            <a:r>
              <a:rPr lang="cs-CZ" sz="2200" dirty="0" smtClean="0"/>
              <a:t>                          a </a:t>
            </a:r>
            <a:r>
              <a:rPr lang="cs-CZ" sz="2200" dirty="0" smtClean="0"/>
              <a:t>samostatnou tvořivostí.</a:t>
            </a:r>
            <a:r>
              <a:rPr lang="cs-CZ" sz="2200" dirty="0"/>
              <a:t/>
            </a:r>
            <a:br>
              <a:rPr lang="cs-CZ" sz="2200" dirty="0"/>
            </a:br>
            <a:r>
              <a:rPr lang="cs-CZ" sz="2400" dirty="0"/>
              <a:t>     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/>
              <a:t>Jazyk:     ČESKÝ JAZYK</a:t>
            </a:r>
          </a:p>
          <a:p>
            <a:pPr marL="0" indent="0">
              <a:buNone/>
            </a:pPr>
            <a:r>
              <a:rPr lang="cs-CZ" sz="2000" b="1" dirty="0"/>
              <a:t>Očekávaný výstup:  </a:t>
            </a:r>
            <a:r>
              <a:rPr lang="cs-CZ" sz="2000" dirty="0"/>
              <a:t>Pozná a </a:t>
            </a:r>
            <a:r>
              <a:rPr lang="cs-CZ" sz="2000" dirty="0" smtClean="0"/>
              <a:t>rozliší souhlásky a samohlásky, vybere a doplní souhlásku  dle délky a samohlásku dle pravopisu, seznámí se s využitím ú,ů </a:t>
            </a:r>
            <a:r>
              <a:rPr lang="cs-CZ" sz="2000" dirty="0" smtClean="0"/>
              <a:t>                a dvojhlásky </a:t>
            </a:r>
            <a:r>
              <a:rPr lang="cs-CZ" sz="2000" dirty="0" smtClean="0"/>
              <a:t>ou.</a:t>
            </a:r>
            <a:endParaRPr lang="cs-CZ" sz="2000" dirty="0"/>
          </a:p>
          <a:p>
            <a:pPr marL="0" indent="0">
              <a:buNone/>
            </a:pPr>
            <a:r>
              <a:rPr lang="cs-CZ" sz="2000" b="1" dirty="0"/>
              <a:t>Klíčová slova:   </a:t>
            </a:r>
            <a:r>
              <a:rPr lang="cs-CZ" sz="2000" dirty="0"/>
              <a:t>S</a:t>
            </a:r>
            <a:r>
              <a:rPr lang="cs-CZ" sz="2000" dirty="0" smtClean="0"/>
              <a:t>ouhlásky, samohlásky, dvojhláska ou</a:t>
            </a:r>
            <a:endParaRPr lang="cs-CZ" sz="2000" b="1" dirty="0"/>
          </a:p>
          <a:p>
            <a:pPr marL="0" indent="0">
              <a:buNone/>
            </a:pPr>
            <a:r>
              <a:rPr lang="cs-CZ" sz="2000" b="1" dirty="0"/>
              <a:t>Druh učebního materiálu: </a:t>
            </a:r>
            <a:r>
              <a:rPr lang="cs-CZ" sz="2000" dirty="0"/>
              <a:t>Sada digitálního učebního materiálu pro interaktivní tabuli </a:t>
            </a:r>
            <a:r>
              <a:rPr lang="cs-CZ" sz="2000" dirty="0" smtClean="0"/>
              <a:t>/</a:t>
            </a:r>
            <a:r>
              <a:rPr lang="cs-CZ" sz="2000" dirty="0"/>
              <a:t>prezentace/</a:t>
            </a:r>
          </a:p>
          <a:p>
            <a:pPr marL="0" indent="0">
              <a:buNone/>
            </a:pPr>
            <a:r>
              <a:rPr lang="cs-CZ" sz="2000" b="1" dirty="0"/>
              <a:t>Druh interaktivity:  </a:t>
            </a:r>
            <a:r>
              <a:rPr lang="cs-CZ" sz="2000" dirty="0"/>
              <a:t>Prezentace </a:t>
            </a:r>
            <a:r>
              <a:rPr lang="cs-CZ" sz="2000" dirty="0" err="1"/>
              <a:t>Power</a:t>
            </a:r>
            <a:r>
              <a:rPr lang="cs-CZ" sz="2000" dirty="0"/>
              <a:t> Point </a:t>
            </a:r>
          </a:p>
          <a:p>
            <a:pPr marL="0" indent="0">
              <a:buNone/>
            </a:pPr>
            <a:r>
              <a:rPr lang="cs-CZ" sz="2000" dirty="0" smtClean="0"/>
              <a:t> </a:t>
            </a:r>
            <a:r>
              <a:rPr lang="cs-CZ" sz="2000" dirty="0"/>
              <a:t>/doplňování do textu na tabuli s následnou kontrolou na každé stránce/</a:t>
            </a:r>
          </a:p>
          <a:p>
            <a:pPr marL="0" indent="0">
              <a:buNone/>
            </a:pPr>
            <a:r>
              <a:rPr lang="cs-CZ" sz="2000" b="1" dirty="0"/>
              <a:t>Cílová skupina:                       </a:t>
            </a:r>
            <a:r>
              <a:rPr lang="cs-CZ" sz="2000" dirty="0"/>
              <a:t>4</a:t>
            </a:r>
            <a:r>
              <a:rPr lang="cs-CZ" sz="2000" dirty="0" smtClean="0"/>
              <a:t>. ročník</a:t>
            </a:r>
            <a:endParaRPr lang="cs-CZ" sz="2000" dirty="0"/>
          </a:p>
          <a:p>
            <a:pPr marL="0" indent="0">
              <a:buNone/>
            </a:pPr>
            <a:r>
              <a:rPr lang="cs-CZ" sz="2000" b="1" dirty="0"/>
              <a:t>Stupeň a typ vzdělání:          </a:t>
            </a:r>
            <a:r>
              <a:rPr lang="cs-CZ" sz="2000" dirty="0"/>
              <a:t>Základní škola praktická  - </a:t>
            </a:r>
            <a:r>
              <a:rPr lang="cs-CZ" sz="2000" dirty="0" smtClean="0"/>
              <a:t>1. stupeň</a:t>
            </a:r>
            <a:endParaRPr lang="cs-CZ" sz="2000" dirty="0"/>
          </a:p>
          <a:p>
            <a:pPr marL="0" indent="0">
              <a:buNone/>
            </a:pPr>
            <a:r>
              <a:rPr lang="cs-CZ" sz="2000" b="1" dirty="0"/>
              <a:t>Typická věková skupina:       </a:t>
            </a:r>
            <a:r>
              <a:rPr lang="cs-CZ" sz="2000" dirty="0"/>
              <a:t>9 - 10 let</a:t>
            </a:r>
          </a:p>
        </p:txBody>
      </p:sp>
      <p:pic>
        <p:nvPicPr>
          <p:cNvPr id="4" name="Picture 2"/>
          <p:cNvPicPr/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1976431" y="5661248"/>
            <a:ext cx="4974590" cy="96329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="" xmlns:p14="http://schemas.microsoft.com/office/powerpoint/2010/main" val="23994017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SAMOHLÁSKY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8972" y="1761321"/>
            <a:ext cx="4356596" cy="4066156"/>
          </a:xfrm>
        </p:spPr>
      </p:pic>
      <p:sp>
        <p:nvSpPr>
          <p:cNvPr id="5" name="TextovéPole 4"/>
          <p:cNvSpPr txBox="1"/>
          <p:nvPr/>
        </p:nvSpPr>
        <p:spPr>
          <a:xfrm>
            <a:off x="1979712" y="2579877"/>
            <a:ext cx="9981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u="sng" dirty="0" smtClean="0"/>
              <a:t>KRÁTKÉ</a:t>
            </a:r>
            <a:endParaRPr lang="cs-CZ" sz="20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88223" y="1788785"/>
            <a:ext cx="107785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u="sng" dirty="0" smtClean="0"/>
              <a:t>DLOUHÉ</a:t>
            </a:r>
            <a:endParaRPr lang="cs-CZ" sz="2000" b="1" u="sng" dirty="0"/>
          </a:p>
        </p:txBody>
      </p:sp>
      <p:sp>
        <p:nvSpPr>
          <p:cNvPr id="8" name="TextovéPole 7"/>
          <p:cNvSpPr txBox="1"/>
          <p:nvPr/>
        </p:nvSpPr>
        <p:spPr>
          <a:xfrm rot="20487812">
            <a:off x="1320340" y="3241146"/>
            <a:ext cx="549894" cy="2283702"/>
          </a:xfrm>
          <a:prstGeom prst="rect">
            <a:avLst/>
          </a:prstGeom>
          <a:noFill/>
        </p:spPr>
        <p:txBody>
          <a:bodyPr vert="wordArtVert" wrap="none" rtlCol="0">
            <a:spAutoFit/>
          </a:bodyPr>
          <a:lstStyle/>
          <a:p>
            <a:r>
              <a:rPr lang="cs-CZ" sz="2000" b="1" dirty="0" smtClean="0"/>
              <a:t>AEIOUY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 rot="1445253">
            <a:off x="7137870" y="2222889"/>
            <a:ext cx="915122" cy="2813364"/>
          </a:xfrm>
          <a:prstGeom prst="rect">
            <a:avLst/>
          </a:prstGeom>
          <a:noFill/>
        </p:spPr>
        <p:txBody>
          <a:bodyPr vert="wordArtVert" wrap="square" rtlCol="0">
            <a:spAutoFit/>
          </a:bodyPr>
          <a:lstStyle/>
          <a:p>
            <a:r>
              <a:rPr lang="cs-CZ" sz="2000" b="1" dirty="0" smtClean="0"/>
              <a:t>ÁÉÍÓÚŮÝ</a:t>
            </a:r>
          </a:p>
          <a:p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347864" y="5916631"/>
            <a:ext cx="22188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u="sng" dirty="0" smtClean="0"/>
              <a:t>DVOJHLÁSKA</a:t>
            </a:r>
            <a:r>
              <a:rPr lang="cs-CZ" sz="2000" b="1" dirty="0" smtClean="0"/>
              <a:t>     OU</a:t>
            </a:r>
            <a:endParaRPr lang="cs-CZ" sz="2000" b="1" dirty="0"/>
          </a:p>
        </p:txBody>
      </p:sp>
    </p:spTree>
    <p:extLst>
      <p:ext uri="{BB962C8B-B14F-4D97-AF65-F5344CB8AC3E}">
        <p14:creationId xmlns="" xmlns:p14="http://schemas.microsoft.com/office/powerpoint/2010/main" val="3253326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Vyber správnou SAMOHLÁSKU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5632" y="1591433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  a – á          e – é          i – í          o – ó           y - ý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398652"/>
            <a:ext cx="143981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m</a:t>
            </a:r>
            <a:r>
              <a:rPr lang="cs-CZ" sz="2400" dirty="0" smtClean="0"/>
              <a:t>__</a:t>
            </a:r>
            <a:r>
              <a:rPr lang="cs-CZ" sz="2400" dirty="0" err="1" smtClean="0"/>
              <a:t>slo</a:t>
            </a:r>
            <a:endParaRPr lang="cs-CZ" sz="2400" dirty="0" smtClean="0"/>
          </a:p>
          <a:p>
            <a:r>
              <a:rPr lang="cs-CZ" sz="2400" dirty="0"/>
              <a:t>h</a:t>
            </a:r>
            <a:r>
              <a:rPr lang="cs-CZ" sz="2400" dirty="0" smtClean="0"/>
              <a:t> __</a:t>
            </a:r>
            <a:r>
              <a:rPr lang="cs-CZ" sz="2400" dirty="0" err="1" smtClean="0"/>
              <a:t>vr</a:t>
            </a:r>
            <a:r>
              <a:rPr lang="cs-CZ" sz="2400" dirty="0" smtClean="0"/>
              <a:t>__n</a:t>
            </a:r>
          </a:p>
          <a:p>
            <a:r>
              <a:rPr lang="cs-CZ" sz="2400" dirty="0" err="1"/>
              <a:t>p</a:t>
            </a:r>
            <a:r>
              <a:rPr lang="cs-CZ" sz="2400" dirty="0" err="1" smtClean="0"/>
              <a:t>__tek</a:t>
            </a:r>
            <a:endParaRPr lang="cs-CZ" sz="2400" dirty="0" smtClean="0"/>
          </a:p>
          <a:p>
            <a:r>
              <a:rPr lang="cs-CZ" sz="2400" b="1" dirty="0"/>
              <a:t>p</a:t>
            </a:r>
            <a:r>
              <a:rPr lang="cs-CZ" sz="2400" b="1" dirty="0" smtClean="0"/>
              <a:t>__</a:t>
            </a:r>
            <a:r>
              <a:rPr lang="cs-CZ" sz="2400" b="1" dirty="0" err="1" smtClean="0"/>
              <a:t>rník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39752" y="2393968"/>
            <a:ext cx="153439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/>
              <a:t>d</a:t>
            </a:r>
            <a:r>
              <a:rPr lang="cs-CZ" sz="2400" b="1" dirty="0" err="1" smtClean="0"/>
              <a:t>v</a:t>
            </a:r>
            <a:r>
              <a:rPr lang="cs-CZ" sz="2400" b="1" dirty="0" smtClean="0"/>
              <a:t>__</a:t>
            </a:r>
            <a:r>
              <a:rPr lang="cs-CZ" sz="2400" b="1" dirty="0" err="1" smtClean="0"/>
              <a:t>ře</a:t>
            </a:r>
            <a:endParaRPr lang="cs-CZ" sz="2400" b="1" dirty="0" smtClean="0"/>
          </a:p>
          <a:p>
            <a:r>
              <a:rPr lang="cs-CZ" sz="2400" dirty="0" smtClean="0"/>
              <a:t>z__l__</a:t>
            </a:r>
            <a:r>
              <a:rPr lang="cs-CZ" sz="2400" dirty="0" err="1" smtClean="0"/>
              <a:t>nina</a:t>
            </a:r>
            <a:endParaRPr lang="cs-CZ" sz="2400" dirty="0" smtClean="0"/>
          </a:p>
          <a:p>
            <a:r>
              <a:rPr lang="cs-CZ" sz="2400" dirty="0" err="1"/>
              <a:t>č</a:t>
            </a:r>
            <a:r>
              <a:rPr lang="cs-CZ" sz="2400" dirty="0" err="1" smtClean="0"/>
              <a:t>erstv</a:t>
            </a:r>
            <a:r>
              <a:rPr lang="cs-CZ" sz="2400" dirty="0" smtClean="0"/>
              <a:t>__</a:t>
            </a:r>
          </a:p>
          <a:p>
            <a:r>
              <a:rPr lang="cs-CZ" sz="2400" dirty="0"/>
              <a:t>m</a:t>
            </a:r>
            <a:r>
              <a:rPr lang="cs-CZ" sz="2400" dirty="0" smtClean="0"/>
              <a:t>l__</a:t>
            </a:r>
            <a:r>
              <a:rPr lang="cs-CZ" sz="2400" dirty="0" err="1" smtClean="0"/>
              <a:t>ko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2398652"/>
            <a:ext cx="107112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/>
              <a:t>p</a:t>
            </a:r>
            <a:r>
              <a:rPr lang="cs-CZ" sz="2400" dirty="0" err="1" smtClean="0"/>
              <a:t>ap</a:t>
            </a:r>
            <a:r>
              <a:rPr lang="cs-CZ" sz="2400" dirty="0" smtClean="0"/>
              <a:t>__r</a:t>
            </a:r>
          </a:p>
          <a:p>
            <a:r>
              <a:rPr lang="cs-CZ" sz="2400" dirty="0"/>
              <a:t>l</a:t>
            </a:r>
            <a:r>
              <a:rPr lang="cs-CZ" sz="2400" dirty="0" smtClean="0"/>
              <a:t>__</a:t>
            </a:r>
            <a:r>
              <a:rPr lang="cs-CZ" sz="2400" dirty="0" err="1" smtClean="0"/>
              <a:t>ška</a:t>
            </a:r>
            <a:endParaRPr lang="cs-CZ" sz="2400" dirty="0" smtClean="0"/>
          </a:p>
          <a:p>
            <a:r>
              <a:rPr lang="cs-CZ" sz="2400" dirty="0" err="1"/>
              <a:t>s</a:t>
            </a:r>
            <a:r>
              <a:rPr lang="cs-CZ" sz="2400" dirty="0" err="1" smtClean="0"/>
              <a:t>n</a:t>
            </a:r>
            <a:r>
              <a:rPr lang="cs-CZ" sz="2400" dirty="0" smtClean="0"/>
              <a:t>__h</a:t>
            </a:r>
          </a:p>
          <a:p>
            <a:r>
              <a:rPr lang="cs-CZ" sz="2400" b="1" dirty="0"/>
              <a:t>š</a:t>
            </a:r>
            <a:r>
              <a:rPr lang="cs-CZ" sz="2400" b="1" dirty="0" smtClean="0"/>
              <a:t>__</a:t>
            </a:r>
            <a:r>
              <a:rPr lang="cs-CZ" sz="2400" b="1" dirty="0" err="1" smtClean="0"/>
              <a:t>ška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52120" y="2414676"/>
            <a:ext cx="105028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h</a:t>
            </a:r>
            <a:r>
              <a:rPr lang="cs-CZ" sz="2400" dirty="0" smtClean="0"/>
              <a:t>al__</a:t>
            </a:r>
          </a:p>
          <a:p>
            <a:r>
              <a:rPr lang="cs-CZ" sz="2400" dirty="0" err="1"/>
              <a:t>k</a:t>
            </a:r>
            <a:r>
              <a:rPr lang="cs-CZ" sz="2400" dirty="0" err="1" smtClean="0"/>
              <a:t>__l</a:t>
            </a:r>
            <a:r>
              <a:rPr lang="cs-CZ" sz="2400" dirty="0" smtClean="0"/>
              <a:t>__</a:t>
            </a:r>
          </a:p>
          <a:p>
            <a:r>
              <a:rPr lang="cs-CZ" sz="2400" b="1" dirty="0" err="1"/>
              <a:t>b</a:t>
            </a:r>
            <a:r>
              <a:rPr lang="cs-CZ" sz="2400" b="1" dirty="0" err="1" smtClean="0"/>
              <a:t>al__n</a:t>
            </a:r>
            <a:endParaRPr lang="cs-CZ" sz="2400" b="1" dirty="0" smtClean="0"/>
          </a:p>
          <a:p>
            <a:r>
              <a:rPr lang="cs-CZ" sz="2400" dirty="0"/>
              <a:t>v</a:t>
            </a:r>
            <a:r>
              <a:rPr lang="cs-CZ" sz="2400" dirty="0" smtClean="0"/>
              <a:t>ín__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236296" y="2414676"/>
            <a:ext cx="121860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/>
              <a:t>m</a:t>
            </a:r>
            <a:r>
              <a:rPr lang="cs-CZ" sz="2400" dirty="0" err="1" smtClean="0"/>
              <a:t>ot__l</a:t>
            </a:r>
            <a:endParaRPr lang="cs-CZ" sz="2400" dirty="0" smtClean="0"/>
          </a:p>
          <a:p>
            <a:r>
              <a:rPr lang="cs-CZ" sz="2400" b="1" dirty="0"/>
              <a:t>j</a:t>
            </a:r>
            <a:r>
              <a:rPr lang="cs-CZ" sz="2400" b="1" dirty="0" smtClean="0"/>
              <a:t>ahod__</a:t>
            </a:r>
          </a:p>
          <a:p>
            <a:r>
              <a:rPr lang="cs-CZ" sz="2400" dirty="0" err="1"/>
              <a:t>m</a:t>
            </a:r>
            <a:r>
              <a:rPr lang="cs-CZ" sz="2400" dirty="0" err="1" smtClean="0"/>
              <a:t>__š</a:t>
            </a:r>
            <a:endParaRPr lang="cs-CZ" sz="2400" dirty="0" smtClean="0"/>
          </a:p>
          <a:p>
            <a:r>
              <a:rPr lang="cs-CZ" sz="2400" dirty="0" err="1"/>
              <a:t>ú</a:t>
            </a:r>
            <a:r>
              <a:rPr lang="cs-CZ" sz="2400" dirty="0" err="1" smtClean="0"/>
              <a:t>ter</a:t>
            </a:r>
            <a:r>
              <a:rPr lang="cs-CZ" sz="2400" dirty="0" smtClean="0"/>
              <a:t>__</a:t>
            </a:r>
            <a:endParaRPr lang="cs-CZ" sz="2400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V="1">
            <a:off x="7265511" y="4327791"/>
            <a:ext cx="546803" cy="68350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V="1">
            <a:off x="7870915" y="3986224"/>
            <a:ext cx="546803" cy="68350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0432" y="4017800"/>
            <a:ext cx="375273" cy="1028525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4010976"/>
            <a:ext cx="873641" cy="117272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7374" y="3984336"/>
            <a:ext cx="699149" cy="94816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376" y="3963628"/>
            <a:ext cx="1152128" cy="1083001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757616" y="5301208"/>
            <a:ext cx="82529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áslo</a:t>
            </a:r>
          </a:p>
          <a:p>
            <a:r>
              <a:rPr lang="cs-CZ" dirty="0"/>
              <a:t>h</a:t>
            </a:r>
            <a:r>
              <a:rPr lang="cs-CZ" dirty="0" smtClean="0"/>
              <a:t>avran</a:t>
            </a:r>
          </a:p>
          <a:p>
            <a:r>
              <a:rPr lang="cs-CZ" dirty="0"/>
              <a:t>p</a:t>
            </a:r>
            <a:r>
              <a:rPr lang="cs-CZ" dirty="0" smtClean="0"/>
              <a:t>átek</a:t>
            </a:r>
          </a:p>
          <a:p>
            <a:r>
              <a:rPr lang="cs-CZ" b="1" dirty="0" smtClean="0"/>
              <a:t>parník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556297" y="5301208"/>
            <a:ext cx="96173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d</a:t>
            </a:r>
            <a:r>
              <a:rPr lang="cs-CZ" b="1" dirty="0" smtClean="0"/>
              <a:t>veře</a:t>
            </a:r>
          </a:p>
          <a:p>
            <a:r>
              <a:rPr lang="cs-CZ" dirty="0"/>
              <a:t>z</a:t>
            </a:r>
            <a:r>
              <a:rPr lang="cs-CZ" dirty="0" smtClean="0"/>
              <a:t>elenina</a:t>
            </a:r>
          </a:p>
          <a:p>
            <a:r>
              <a:rPr lang="cs-CZ" dirty="0"/>
              <a:t>č</a:t>
            </a:r>
            <a:r>
              <a:rPr lang="cs-CZ" dirty="0" smtClean="0"/>
              <a:t>erstvé</a:t>
            </a:r>
          </a:p>
          <a:p>
            <a:r>
              <a:rPr lang="cs-CZ" dirty="0" smtClean="0"/>
              <a:t>mléko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232078" y="5301208"/>
            <a:ext cx="67197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apír</a:t>
            </a:r>
          </a:p>
          <a:p>
            <a:r>
              <a:rPr lang="cs-CZ" dirty="0"/>
              <a:t>l</a:t>
            </a:r>
            <a:r>
              <a:rPr lang="cs-CZ" dirty="0" smtClean="0"/>
              <a:t>iška</a:t>
            </a:r>
          </a:p>
          <a:p>
            <a:r>
              <a:rPr lang="cs-CZ" dirty="0"/>
              <a:t>s</a:t>
            </a:r>
            <a:r>
              <a:rPr lang="cs-CZ" dirty="0" smtClean="0"/>
              <a:t>níh</a:t>
            </a:r>
          </a:p>
          <a:p>
            <a:r>
              <a:rPr lang="cs-CZ" b="1" dirty="0" smtClean="0"/>
              <a:t>šiška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732111" y="5307153"/>
            <a:ext cx="72487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h</a:t>
            </a:r>
            <a:r>
              <a:rPr lang="cs-CZ" dirty="0" smtClean="0"/>
              <a:t>aló</a:t>
            </a:r>
          </a:p>
          <a:p>
            <a:r>
              <a:rPr lang="cs-CZ" dirty="0"/>
              <a:t>k</a:t>
            </a:r>
            <a:r>
              <a:rPr lang="cs-CZ" dirty="0" smtClean="0"/>
              <a:t>olo</a:t>
            </a:r>
          </a:p>
          <a:p>
            <a:r>
              <a:rPr lang="cs-CZ" b="1" dirty="0"/>
              <a:t>b</a:t>
            </a:r>
            <a:r>
              <a:rPr lang="cs-CZ" b="1" dirty="0" smtClean="0"/>
              <a:t>alón</a:t>
            </a:r>
          </a:p>
          <a:p>
            <a:r>
              <a:rPr lang="cs-CZ" dirty="0" smtClean="0"/>
              <a:t>víno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7426251" y="5274934"/>
            <a:ext cx="83708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otýl</a:t>
            </a:r>
          </a:p>
          <a:p>
            <a:r>
              <a:rPr lang="cs-CZ" b="1" dirty="0"/>
              <a:t>j</a:t>
            </a:r>
            <a:r>
              <a:rPr lang="cs-CZ" b="1" dirty="0" smtClean="0"/>
              <a:t>ahody</a:t>
            </a:r>
          </a:p>
          <a:p>
            <a:r>
              <a:rPr lang="cs-CZ" dirty="0"/>
              <a:t>m</a:t>
            </a:r>
            <a:r>
              <a:rPr lang="cs-CZ" dirty="0" smtClean="0"/>
              <a:t>yš</a:t>
            </a:r>
          </a:p>
          <a:p>
            <a:r>
              <a:rPr lang="cs-CZ" dirty="0" smtClean="0"/>
              <a:t>úterý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79214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6" grpId="0"/>
      <p:bldP spid="17" grpId="0"/>
      <p:bldP spid="18" grpId="0"/>
      <p:bldP spid="19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Ú</a:t>
            </a:r>
            <a:r>
              <a:rPr lang="cs-CZ" sz="4000" dirty="0" smtClean="0"/>
              <a:t> </a:t>
            </a:r>
            <a:r>
              <a:rPr lang="cs-CZ" dirty="0" smtClean="0"/>
              <a:t>nebo</a:t>
            </a:r>
            <a:r>
              <a:rPr lang="cs-CZ" sz="4000" dirty="0" smtClean="0"/>
              <a:t> </a:t>
            </a:r>
            <a:r>
              <a:rPr lang="cs-CZ" b="1" dirty="0" smtClean="0"/>
              <a:t>Ů, </a:t>
            </a:r>
            <a:r>
              <a:rPr lang="cs-CZ" dirty="0" smtClean="0"/>
              <a:t>podtrhni správné spojení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pic>
        <p:nvPicPr>
          <p:cNvPr id="24" name="Zástupný symbol pro obsah 2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5364" y="946282"/>
            <a:ext cx="1227162" cy="1137171"/>
          </a:xfrm>
        </p:spPr>
      </p:pic>
      <p:sp>
        <p:nvSpPr>
          <p:cNvPr id="5" name="TextovéPole 4"/>
          <p:cNvSpPr txBox="1"/>
          <p:nvPr/>
        </p:nvSpPr>
        <p:spPr>
          <a:xfrm>
            <a:off x="513656" y="1662688"/>
            <a:ext cx="43011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ůjdeme domů – </a:t>
            </a:r>
            <a:r>
              <a:rPr lang="cs-CZ" sz="2400" dirty="0" err="1" smtClean="0"/>
              <a:t>pújdeme</a:t>
            </a:r>
            <a:r>
              <a:rPr lang="cs-CZ" sz="2400" dirty="0" smtClean="0"/>
              <a:t> </a:t>
            </a:r>
            <a:r>
              <a:rPr lang="cs-CZ" sz="2400" dirty="0" err="1" smtClean="0"/>
              <a:t>domú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28705" y="2247255"/>
            <a:ext cx="34949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</a:t>
            </a:r>
            <a:r>
              <a:rPr lang="cs-CZ" sz="2400" dirty="0" smtClean="0"/>
              <a:t>omácí </a:t>
            </a:r>
            <a:r>
              <a:rPr lang="cs-CZ" sz="2400" dirty="0" err="1" smtClean="0"/>
              <a:t>ůkol</a:t>
            </a:r>
            <a:r>
              <a:rPr lang="cs-CZ" sz="2400" dirty="0" smtClean="0"/>
              <a:t> – domácí úkol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8702" y="2708920"/>
            <a:ext cx="42373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chlebová kůrka – chlebová </a:t>
            </a:r>
            <a:r>
              <a:rPr lang="cs-CZ" sz="2400" dirty="0" err="1" smtClean="0"/>
              <a:t>kúrka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76125" y="3170585"/>
            <a:ext cx="2200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v</a:t>
            </a:r>
            <a:r>
              <a:rPr lang="cs-CZ" sz="2400" dirty="0" smtClean="0"/>
              <a:t>čelí </a:t>
            </a:r>
            <a:r>
              <a:rPr lang="cs-CZ" sz="2400" dirty="0" err="1" smtClean="0"/>
              <a:t>ůl</a:t>
            </a:r>
            <a:r>
              <a:rPr lang="cs-CZ" sz="2400" dirty="0" smtClean="0"/>
              <a:t> – včelí úl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3656" y="3861048"/>
            <a:ext cx="38049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půlka housky – </a:t>
            </a:r>
            <a:r>
              <a:rPr lang="cs-CZ" sz="2400" dirty="0" err="1" smtClean="0"/>
              <a:t>púlka</a:t>
            </a:r>
            <a:r>
              <a:rPr lang="cs-CZ" sz="2400" dirty="0" smtClean="0"/>
              <a:t> housky 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23928" y="4509120"/>
            <a:ext cx="46469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tudený </a:t>
            </a:r>
            <a:r>
              <a:rPr lang="cs-CZ" sz="2400" dirty="0" err="1" smtClean="0"/>
              <a:t>potúček</a:t>
            </a:r>
            <a:r>
              <a:rPr lang="cs-CZ" sz="2400" dirty="0" smtClean="0"/>
              <a:t> – studený potůček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0622" y="5085184"/>
            <a:ext cx="32443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</a:t>
            </a:r>
            <a:r>
              <a:rPr lang="cs-CZ" sz="2400" dirty="0" smtClean="0"/>
              <a:t>ědova hůl – dědova </a:t>
            </a:r>
            <a:r>
              <a:rPr lang="cs-CZ" sz="2400" dirty="0" err="1" smtClean="0"/>
              <a:t>húl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18608" y="5530194"/>
            <a:ext cx="34858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</a:t>
            </a:r>
            <a:r>
              <a:rPr lang="cs-CZ" sz="2400" dirty="0" smtClean="0"/>
              <a:t>elené </a:t>
            </a:r>
            <a:r>
              <a:rPr lang="cs-CZ" sz="2400" dirty="0" err="1" smtClean="0"/>
              <a:t>ůdolí</a:t>
            </a:r>
            <a:r>
              <a:rPr lang="cs-CZ" sz="2400" dirty="0" smtClean="0"/>
              <a:t> – zelené údolí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49445" y="1898787"/>
            <a:ext cx="21467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_________________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490529" y="3447584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________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14067" y="2985919"/>
            <a:ext cx="19159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_______________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505286" y="2363365"/>
            <a:ext cx="1800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______________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14067" y="4072408"/>
            <a:ext cx="1800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______________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253750" y="4715852"/>
            <a:ext cx="23775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___________________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29950" y="5366816"/>
            <a:ext cx="1800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______________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102280" y="5761026"/>
            <a:ext cx="1800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______________</a:t>
            </a:r>
            <a:endParaRPr lang="cs-CZ" dirty="0"/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7359" y="3190173"/>
            <a:ext cx="1426273" cy="755925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1609" y="3190173"/>
            <a:ext cx="840345" cy="837544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V="1">
            <a:off x="3310494" y="5717803"/>
            <a:ext cx="1004655" cy="1004655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5532" y="5174228"/>
            <a:ext cx="1472021" cy="362865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01982431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500"/>
                            </p:stCondLst>
                            <p:childTnLst>
                              <p:par>
                                <p:cTn id="7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5" grpId="0"/>
      <p:bldP spid="16" grpId="0"/>
      <p:bldP spid="18" grpId="0"/>
      <p:bldP spid="20" grpId="0"/>
      <p:bldP spid="21" grpId="0"/>
      <p:bldP spid="22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5723" y="267937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Houpy , hou, doplň </a:t>
            </a:r>
            <a:r>
              <a:rPr lang="cs-CZ" sz="4000" b="1" dirty="0" smtClean="0"/>
              <a:t>ou</a:t>
            </a:r>
            <a:endParaRPr lang="cs-CZ" sz="4000" b="1" dirty="0"/>
          </a:p>
        </p:txBody>
      </p:sp>
      <p:pic>
        <p:nvPicPr>
          <p:cNvPr id="11" name="Zástupný symbol pro obsah 10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965615">
            <a:off x="3317555" y="1562943"/>
            <a:ext cx="1800353" cy="1086213"/>
          </a:xfrm>
        </p:spPr>
      </p:pic>
      <p:sp>
        <p:nvSpPr>
          <p:cNvPr id="4" name="TextovéPole 3"/>
          <p:cNvSpPr txBox="1"/>
          <p:nvPr/>
        </p:nvSpPr>
        <p:spPr>
          <a:xfrm>
            <a:off x="428040" y="1625665"/>
            <a:ext cx="10887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pav</a:t>
            </a:r>
            <a:r>
              <a:rPr lang="cs-CZ" sz="2400" b="1" dirty="0" smtClean="0">
                <a:solidFill>
                  <a:srgbClr val="FF0000"/>
                </a:solidFill>
              </a:rPr>
              <a:t>ou</a:t>
            </a:r>
            <a:r>
              <a:rPr lang="cs-CZ" sz="2400" dirty="0" smtClean="0"/>
              <a:t>k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85163" y="1410937"/>
            <a:ext cx="11400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mel</a:t>
            </a:r>
            <a:r>
              <a:rPr lang="cs-CZ" sz="2400" b="1" dirty="0" smtClean="0">
                <a:solidFill>
                  <a:srgbClr val="FF0000"/>
                </a:solidFill>
              </a:rPr>
              <a:t>ou</a:t>
            </a:r>
            <a:r>
              <a:rPr lang="cs-CZ" sz="2400" dirty="0" smtClean="0"/>
              <a:t>n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452320" y="1625666"/>
            <a:ext cx="11817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klob</a:t>
            </a:r>
            <a:r>
              <a:rPr lang="cs-CZ" sz="2400" b="1" dirty="0" smtClean="0">
                <a:solidFill>
                  <a:srgbClr val="FF0000"/>
                </a:solidFill>
              </a:rPr>
              <a:t>ou</a:t>
            </a:r>
            <a:r>
              <a:rPr lang="cs-CZ" sz="2400" dirty="0" smtClean="0"/>
              <a:t>k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3683" y="4365104"/>
            <a:ext cx="10639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koh</a:t>
            </a:r>
            <a:r>
              <a:rPr lang="cs-CZ" sz="2400" b="1" dirty="0" smtClean="0">
                <a:solidFill>
                  <a:srgbClr val="FF0000"/>
                </a:solidFill>
              </a:rPr>
              <a:t>ou</a:t>
            </a:r>
            <a:r>
              <a:rPr lang="cs-CZ" sz="2400" dirty="0" smtClean="0"/>
              <a:t>t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39096" y="5532153"/>
            <a:ext cx="10150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</a:t>
            </a:r>
            <a:r>
              <a:rPr lang="cs-CZ" sz="2400" b="1" dirty="0" smtClean="0">
                <a:solidFill>
                  <a:srgbClr val="FF0000"/>
                </a:solidFill>
              </a:rPr>
              <a:t>ou</a:t>
            </a:r>
            <a:r>
              <a:rPr lang="cs-CZ" sz="2400" dirty="0" smtClean="0"/>
              <a:t>sle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85370" y="4595936"/>
            <a:ext cx="9797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</a:t>
            </a:r>
            <a:r>
              <a:rPr lang="cs-CZ" sz="2400" b="1" dirty="0" smtClean="0">
                <a:solidFill>
                  <a:srgbClr val="FF0000"/>
                </a:solidFill>
              </a:rPr>
              <a:t>ou</a:t>
            </a:r>
            <a:r>
              <a:rPr lang="cs-CZ" sz="2400" dirty="0" smtClean="0"/>
              <a:t>ba</a:t>
            </a:r>
            <a:endParaRPr lang="cs-CZ" sz="2400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9818" y="2087331"/>
            <a:ext cx="990019" cy="99335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833075" y="4003809"/>
            <a:ext cx="1047901" cy="164591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1651" y="5077096"/>
            <a:ext cx="1326051" cy="137177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914" y="4952812"/>
            <a:ext cx="1270463" cy="145472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7700" y="2223137"/>
            <a:ext cx="1513952" cy="100425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076419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5782" y="295699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SOUHLÁSKY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TVRDÉ</a:t>
            </a:r>
            <a:r>
              <a:rPr lang="cs-CZ" b="1" dirty="0" smtClean="0"/>
              <a:t>                                                        </a:t>
            </a:r>
            <a:r>
              <a:rPr lang="cs-CZ" b="1" u="sng" dirty="0" smtClean="0"/>
              <a:t>MĚKKÉ</a:t>
            </a:r>
            <a:endParaRPr lang="cs-CZ" b="1" u="sng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32656"/>
            <a:ext cx="1152128" cy="110604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6296" y="332656"/>
            <a:ext cx="1440160" cy="1190533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06787" y="2331931"/>
            <a:ext cx="27117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   h, ch, k , r, d, t, n   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3767" y="2859364"/>
            <a:ext cx="312829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/>
              <a:t>h</a:t>
            </a:r>
            <a:r>
              <a:rPr lang="cs-CZ" sz="2400" dirty="0" err="1" smtClean="0"/>
              <a:t>y</a:t>
            </a:r>
            <a:r>
              <a:rPr lang="cs-CZ" sz="2400" dirty="0" smtClean="0"/>
              <a:t>, </a:t>
            </a:r>
            <a:r>
              <a:rPr lang="cs-CZ" sz="2400" dirty="0" err="1" smtClean="0"/>
              <a:t>chy</a:t>
            </a:r>
            <a:r>
              <a:rPr lang="cs-CZ" sz="2400" dirty="0" smtClean="0"/>
              <a:t>, </a:t>
            </a:r>
            <a:r>
              <a:rPr lang="cs-CZ" sz="2400" dirty="0" err="1" smtClean="0"/>
              <a:t>ky</a:t>
            </a:r>
            <a:r>
              <a:rPr lang="cs-CZ" sz="2400" dirty="0" smtClean="0"/>
              <a:t>, </a:t>
            </a:r>
            <a:r>
              <a:rPr lang="cs-CZ" sz="2400" dirty="0" err="1" smtClean="0"/>
              <a:t>ry</a:t>
            </a:r>
            <a:r>
              <a:rPr lang="cs-CZ" sz="2400" dirty="0" smtClean="0"/>
              <a:t>, </a:t>
            </a:r>
            <a:r>
              <a:rPr lang="cs-CZ" sz="2400" b="1" dirty="0" err="1" smtClean="0"/>
              <a:t>dy</a:t>
            </a:r>
            <a:r>
              <a:rPr lang="cs-CZ" sz="2400" b="1" dirty="0" smtClean="0"/>
              <a:t>, ty, </a:t>
            </a:r>
            <a:r>
              <a:rPr lang="cs-CZ" sz="2400" b="1" dirty="0" err="1" smtClean="0"/>
              <a:t>ny</a:t>
            </a:r>
            <a:r>
              <a:rPr lang="cs-CZ" sz="2400" b="1" dirty="0" smtClean="0"/>
              <a:t>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tvrdé slabiky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686022" y="2331931"/>
            <a:ext cx="16393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ž</a:t>
            </a:r>
            <a:r>
              <a:rPr lang="cs-CZ" sz="2400" dirty="0" smtClean="0"/>
              <a:t>, š, č, ř, c, j 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58340" y="2873570"/>
            <a:ext cx="312777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/>
              <a:t>ž</a:t>
            </a:r>
            <a:r>
              <a:rPr lang="cs-CZ" sz="2400" dirty="0" err="1" smtClean="0"/>
              <a:t>i</a:t>
            </a:r>
            <a:r>
              <a:rPr lang="cs-CZ" sz="2400" dirty="0" smtClean="0"/>
              <a:t>, </a:t>
            </a:r>
            <a:r>
              <a:rPr lang="cs-CZ" sz="2400" dirty="0" err="1" smtClean="0"/>
              <a:t>ši</a:t>
            </a:r>
            <a:r>
              <a:rPr lang="cs-CZ" sz="2400" dirty="0" smtClean="0"/>
              <a:t>, či, </a:t>
            </a:r>
            <a:r>
              <a:rPr lang="cs-CZ" sz="2400" dirty="0" err="1" smtClean="0"/>
              <a:t>ři</a:t>
            </a:r>
            <a:r>
              <a:rPr lang="cs-CZ" sz="2400" dirty="0" smtClean="0"/>
              <a:t>, </a:t>
            </a:r>
            <a:r>
              <a:rPr lang="cs-CZ" sz="2400" dirty="0" err="1" smtClean="0"/>
              <a:t>ci</a:t>
            </a:r>
            <a:r>
              <a:rPr lang="cs-CZ" sz="2400" dirty="0" smtClean="0"/>
              <a:t>, ji, </a:t>
            </a:r>
            <a:r>
              <a:rPr lang="cs-CZ" sz="2400" b="1" dirty="0" smtClean="0">
                <a:solidFill>
                  <a:srgbClr val="0070C0"/>
                </a:solidFill>
              </a:rPr>
              <a:t>di, ti, ni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měkké slabiky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95674" y="5414383"/>
            <a:ext cx="32294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Mouch</a:t>
            </a:r>
            <a:r>
              <a:rPr lang="cs-CZ" sz="2400" dirty="0" smtClean="0"/>
              <a:t>__        bzuč__.    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34242" y="4073925"/>
            <a:ext cx="30508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 K__</a:t>
            </a:r>
            <a:r>
              <a:rPr lang="cs-CZ" sz="2400" dirty="0" err="1" smtClean="0"/>
              <a:t>selé</a:t>
            </a:r>
            <a:r>
              <a:rPr lang="cs-CZ" sz="2400" dirty="0" smtClean="0"/>
              <a:t>     bonbón__ .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860043" y="4042686"/>
            <a:ext cx="28774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Moudr</a:t>
            </a:r>
            <a:r>
              <a:rPr lang="cs-CZ" sz="2400" dirty="0" smtClean="0"/>
              <a:t>__    </a:t>
            </a:r>
            <a:r>
              <a:rPr lang="cs-CZ" sz="2400" dirty="0" err="1" smtClean="0"/>
              <a:t>str</a:t>
            </a:r>
            <a:r>
              <a:rPr lang="cs-CZ" sz="2400" dirty="0" smtClean="0"/>
              <a:t>__ </a:t>
            </a:r>
            <a:r>
              <a:rPr lang="cs-CZ" sz="2400" dirty="0" err="1" smtClean="0"/>
              <a:t>ček</a:t>
            </a:r>
            <a:r>
              <a:rPr lang="cs-CZ" sz="2400" dirty="0" smtClean="0"/>
              <a:t> 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0666" y="3673354"/>
            <a:ext cx="90717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_____________________________________________________________________________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959336" y="5430415"/>
            <a:ext cx="27333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Jelen__     paroh__ .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39772" y="4073925"/>
            <a:ext cx="25787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Čern</a:t>
            </a:r>
            <a:r>
              <a:rPr lang="cs-CZ" sz="2400" dirty="0" smtClean="0"/>
              <a:t>__   </a:t>
            </a:r>
            <a:r>
              <a:rPr lang="cs-CZ" sz="2400" dirty="0" err="1" smtClean="0"/>
              <a:t>komin</a:t>
            </a:r>
            <a:r>
              <a:rPr lang="cs-CZ" sz="2400" dirty="0" smtClean="0"/>
              <a:t>__k.</a:t>
            </a:r>
            <a:endParaRPr lang="cs-CZ" sz="24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5254338"/>
            <a:ext cx="914402" cy="81381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8751" y="5178457"/>
            <a:ext cx="1098746" cy="109874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5859" y="4544141"/>
            <a:ext cx="308792" cy="29644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5992" y="4556521"/>
            <a:ext cx="308792" cy="29644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6734" y="4535590"/>
            <a:ext cx="308792" cy="29644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1328" y="4504351"/>
            <a:ext cx="308792" cy="29644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0752" y="4535590"/>
            <a:ext cx="308792" cy="29644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7474" y="5980763"/>
            <a:ext cx="308792" cy="29644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9286" y="5980763"/>
            <a:ext cx="308792" cy="29644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4515312"/>
            <a:ext cx="456580" cy="37744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2316" y="5930089"/>
            <a:ext cx="456580" cy="37744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9796" y="5869921"/>
            <a:ext cx="456580" cy="37744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453928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správnou SOUHLÁSKU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2073" y="1576702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91680" y="2136786"/>
            <a:ext cx="12664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</a:t>
            </a:r>
            <a:r>
              <a:rPr lang="cs-CZ" sz="2400" dirty="0" smtClean="0"/>
              <a:t>e </a:t>
            </a:r>
            <a:r>
              <a:rPr lang="cs-CZ" sz="2400" dirty="0" err="1" smtClean="0"/>
              <a:t>tlust</a:t>
            </a:r>
            <a:r>
              <a:rPr lang="cs-CZ" sz="2400" dirty="0" smtClean="0"/>
              <a:t>_.</a:t>
            </a:r>
            <a:endParaRPr lang="cs-CZ" sz="24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754" y="1701459"/>
            <a:ext cx="1013016" cy="96574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375452" y="3811618"/>
            <a:ext cx="15055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</a:t>
            </a:r>
            <a:r>
              <a:rPr lang="cs-CZ" sz="2400" dirty="0" smtClean="0"/>
              <a:t>e </a:t>
            </a:r>
            <a:r>
              <a:rPr lang="cs-CZ" sz="2400" dirty="0" err="1" smtClean="0"/>
              <a:t>sladk</a:t>
            </a:r>
            <a:r>
              <a:rPr lang="cs-CZ" sz="2400" dirty="0" smtClean="0"/>
              <a:t>__.</a:t>
            </a:r>
            <a:endParaRPr lang="cs-CZ" sz="24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8287" y="3406085"/>
            <a:ext cx="887917" cy="867199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266204" y="2067173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svít_.</a:t>
            </a:r>
            <a:endParaRPr lang="cs-CZ" sz="2400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4662" y="1670480"/>
            <a:ext cx="900375" cy="858358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7136874" y="2082429"/>
            <a:ext cx="13730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</a:t>
            </a:r>
            <a:r>
              <a:rPr lang="cs-CZ" sz="2400" dirty="0" smtClean="0"/>
              <a:t>e </a:t>
            </a:r>
            <a:r>
              <a:rPr lang="cs-CZ" sz="2400" dirty="0" err="1" smtClean="0"/>
              <a:t>tvrd</a:t>
            </a:r>
            <a:r>
              <a:rPr lang="cs-CZ" sz="2400" dirty="0" smtClean="0"/>
              <a:t>__.</a:t>
            </a:r>
            <a:endParaRPr lang="cs-CZ" sz="24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0457" y="1975059"/>
            <a:ext cx="1156396" cy="61289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517093" y="3811619"/>
            <a:ext cx="10169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lyš__.</a:t>
            </a:r>
            <a:endParaRPr lang="cs-CZ" sz="2400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9483" y="3334903"/>
            <a:ext cx="595558" cy="992597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7296954" y="3810140"/>
            <a:ext cx="17324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</a:t>
            </a:r>
            <a:r>
              <a:rPr lang="cs-CZ" sz="2400" dirty="0" smtClean="0"/>
              <a:t>e </a:t>
            </a:r>
            <a:r>
              <a:rPr lang="cs-CZ" sz="2400" dirty="0" err="1" smtClean="0"/>
              <a:t>barevn</a:t>
            </a:r>
            <a:r>
              <a:rPr lang="cs-CZ" sz="2400" dirty="0" smtClean="0"/>
              <a:t>__.</a:t>
            </a:r>
            <a:endParaRPr lang="cs-CZ" sz="2400" dirty="0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1341" y="3481880"/>
            <a:ext cx="895613" cy="841876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1484634" y="5540314"/>
            <a:ext cx="13917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</a:t>
            </a:r>
            <a:r>
              <a:rPr lang="cs-CZ" sz="2400" dirty="0" smtClean="0"/>
              <a:t>e </a:t>
            </a:r>
            <a:r>
              <a:rPr lang="cs-CZ" sz="2400" dirty="0" err="1" smtClean="0"/>
              <a:t>žlut</a:t>
            </a:r>
            <a:r>
              <a:rPr lang="cs-CZ" sz="2400" dirty="0" smtClean="0"/>
              <a:t> __.</a:t>
            </a:r>
            <a:endParaRPr lang="cs-CZ" sz="24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171" y="5373216"/>
            <a:ext cx="845870" cy="628763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630303" y="5456764"/>
            <a:ext cx="10213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  <a:r>
              <a:rPr lang="cs-CZ" sz="2400" dirty="0" smtClean="0"/>
              <a:t>toj__.</a:t>
            </a:r>
            <a:endParaRPr lang="cs-CZ" sz="2400" dirty="0"/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4839" y="5241891"/>
            <a:ext cx="622380" cy="68393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0683" y="5259089"/>
            <a:ext cx="622380" cy="683934"/>
          </a:xfrm>
          <a:prstGeom prst="rect">
            <a:avLst/>
          </a:prstGeom>
        </p:spPr>
      </p:pic>
      <p:sp>
        <p:nvSpPr>
          <p:cNvPr id="21" name="TextovéPole 20"/>
          <p:cNvSpPr txBox="1"/>
          <p:nvPr/>
        </p:nvSpPr>
        <p:spPr>
          <a:xfrm>
            <a:off x="4708079" y="5510009"/>
            <a:ext cx="10166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</a:t>
            </a:r>
            <a:r>
              <a:rPr lang="cs-CZ" sz="2400" dirty="0" smtClean="0"/>
              <a:t>řič__.</a:t>
            </a:r>
            <a:endParaRPr lang="cs-CZ" sz="2400" dirty="0"/>
          </a:p>
        </p:txBody>
      </p:sp>
      <p:pic>
        <p:nvPicPr>
          <p:cNvPr id="22" name="Obrázek 2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4893" y="5214820"/>
            <a:ext cx="1063036" cy="772473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6637" y="5943023"/>
            <a:ext cx="456580" cy="37744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40988" y="5916513"/>
            <a:ext cx="456580" cy="37744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4798" y="2528838"/>
            <a:ext cx="456580" cy="37744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1619" y="4276527"/>
            <a:ext cx="456580" cy="37744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7570" y="2569338"/>
            <a:ext cx="308792" cy="29644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0165" y="2544094"/>
            <a:ext cx="308792" cy="29644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5912" y="4273284"/>
            <a:ext cx="308792" cy="29644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88724" y="4273284"/>
            <a:ext cx="308792" cy="29644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3174" y="6028474"/>
            <a:ext cx="308792" cy="29644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061173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8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4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3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6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9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10" grpId="0"/>
      <p:bldP spid="12" grpId="0"/>
      <p:bldP spid="14" grpId="0"/>
      <p:bldP spid="16" grpId="0"/>
      <p:bldP spid="18" grpId="0"/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400" dirty="0">
                <a:hlinkClick r:id="rId2"/>
              </a:rPr>
              <a:t>http://www.clker.com/clipart-1927.html</a:t>
            </a:r>
            <a:endParaRPr lang="cs-CZ" sz="2400" dirty="0"/>
          </a:p>
          <a:p>
            <a:r>
              <a:rPr lang="cs-CZ" sz="2400" dirty="0">
                <a:hlinkClick r:id="rId3"/>
              </a:rPr>
              <a:t>http://www.clker.com/clipart-steamer-boat.html</a:t>
            </a:r>
            <a:endParaRPr lang="cs-CZ" sz="2400" dirty="0"/>
          </a:p>
          <a:p>
            <a:r>
              <a:rPr lang="cs-CZ" sz="2400" dirty="0">
                <a:hlinkClick r:id="rId4"/>
              </a:rPr>
              <a:t>http://www.clker.com/clipart-door.html</a:t>
            </a:r>
            <a:endParaRPr lang="cs-CZ" sz="2400" dirty="0"/>
          </a:p>
          <a:p>
            <a:r>
              <a:rPr lang="cs-CZ" sz="2400" dirty="0">
                <a:hlinkClick r:id="rId5"/>
              </a:rPr>
              <a:t>http://www.clker.com/clipart-13720.html</a:t>
            </a:r>
            <a:endParaRPr lang="cs-CZ" sz="2400" dirty="0"/>
          </a:p>
          <a:p>
            <a:r>
              <a:rPr lang="cs-CZ" sz="2400" dirty="0">
                <a:hlinkClick r:id="rId6"/>
              </a:rPr>
              <a:t>http://www.clker.com/clipart-3038.html</a:t>
            </a:r>
            <a:endParaRPr lang="cs-CZ" sz="2400" dirty="0"/>
          </a:p>
          <a:p>
            <a:r>
              <a:rPr lang="cs-CZ" sz="2400" dirty="0">
                <a:hlinkClick r:id="rId7"/>
              </a:rPr>
              <a:t>http://www.clker.com/clipart-4053.html</a:t>
            </a:r>
            <a:endParaRPr lang="cs-CZ" sz="2400" dirty="0"/>
          </a:p>
          <a:p>
            <a:r>
              <a:rPr lang="cs-CZ" sz="2400" dirty="0">
                <a:hlinkClick r:id="rId8"/>
              </a:rPr>
              <a:t>http://www.clker.com/clipart-1837.html</a:t>
            </a:r>
            <a:endParaRPr lang="cs-CZ" sz="2400" dirty="0"/>
          </a:p>
          <a:p>
            <a:r>
              <a:rPr lang="cs-CZ" sz="2400" dirty="0">
                <a:hlinkClick r:id="rId9"/>
              </a:rPr>
              <a:t>http://www.clker.com/clipart-9673.html</a:t>
            </a:r>
            <a:endParaRPr lang="cs-CZ" sz="2400" dirty="0"/>
          </a:p>
          <a:p>
            <a:r>
              <a:rPr lang="cs-CZ" sz="2400" dirty="0">
                <a:hlinkClick r:id="rId10"/>
              </a:rPr>
              <a:t>http://</a:t>
            </a:r>
            <a:r>
              <a:rPr lang="cs-CZ" sz="2400" dirty="0" smtClean="0">
                <a:hlinkClick r:id="rId10"/>
              </a:rPr>
              <a:t>www.clker.com/clipart-15454.html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2420845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hlinkClick r:id="rId2"/>
              </a:rPr>
              <a:t>http://www.clker.com/clipart-70032.html</a:t>
            </a:r>
            <a:endParaRPr lang="cs-CZ" sz="2400" dirty="0"/>
          </a:p>
          <a:p>
            <a:r>
              <a:rPr lang="cs-CZ" sz="2400" dirty="0">
                <a:hlinkClick r:id="rId3"/>
              </a:rPr>
              <a:t>http://www.clker.com/clipart-25952.html</a:t>
            </a:r>
            <a:endParaRPr lang="cs-CZ" sz="2400" dirty="0"/>
          </a:p>
          <a:p>
            <a:r>
              <a:rPr lang="cs-CZ" sz="2400" dirty="0">
                <a:hlinkClick r:id="rId4"/>
              </a:rPr>
              <a:t>http://www.clker.com/clipart-23646.html</a:t>
            </a:r>
            <a:endParaRPr lang="cs-CZ" sz="2400" dirty="0"/>
          </a:p>
          <a:p>
            <a:r>
              <a:rPr lang="cs-CZ" sz="2400" dirty="0">
                <a:hlinkClick r:id="rId5"/>
              </a:rPr>
              <a:t>http://www.clker.com/clipart-11575.html</a:t>
            </a:r>
            <a:endParaRPr lang="cs-CZ" sz="2400" dirty="0"/>
          </a:p>
          <a:p>
            <a:r>
              <a:rPr lang="cs-CZ" sz="2400" dirty="0">
                <a:hlinkClick r:id="rId6"/>
              </a:rPr>
              <a:t>http://www.clker.com/clipart-rooster-1.html</a:t>
            </a:r>
            <a:endParaRPr lang="cs-CZ" sz="2400" dirty="0"/>
          </a:p>
          <a:p>
            <a:r>
              <a:rPr lang="cs-CZ" sz="2400" dirty="0">
                <a:hlinkClick r:id="rId7"/>
              </a:rPr>
              <a:t>http://www.clker.com/clipart-violin-6.html</a:t>
            </a:r>
            <a:endParaRPr lang="cs-CZ" sz="2400" dirty="0"/>
          </a:p>
          <a:p>
            <a:r>
              <a:rPr lang="cs-CZ" sz="2400" dirty="0">
                <a:hlinkClick r:id="rId8"/>
              </a:rPr>
              <a:t>http://www.clker.com/clipart-2515.html</a:t>
            </a:r>
            <a:endParaRPr lang="cs-CZ" sz="2400" dirty="0"/>
          </a:p>
          <a:p>
            <a:r>
              <a:rPr lang="cs-CZ" sz="2400" dirty="0">
                <a:hlinkClick r:id="rId9"/>
              </a:rPr>
              <a:t>http://www.clker.com/clipart-23243.html</a:t>
            </a:r>
            <a:endParaRPr lang="cs-CZ" sz="2400" dirty="0"/>
          </a:p>
          <a:p>
            <a:r>
              <a:rPr lang="cs-CZ" sz="2400" dirty="0">
                <a:hlinkClick r:id="rId10"/>
              </a:rPr>
              <a:t>http://www.clker.com/clipart-picture-31.html</a:t>
            </a:r>
            <a:endParaRPr lang="cs-CZ" sz="2400" dirty="0"/>
          </a:p>
          <a:p>
            <a:r>
              <a:rPr lang="cs-CZ" sz="2400" dirty="0">
                <a:hlinkClick r:id="rId11"/>
              </a:rPr>
              <a:t>http://www.clker.com/clipart-green-house-fly.html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98857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u="sng" dirty="0">
                <a:hlinkClick r:id="rId2"/>
              </a:rPr>
              <a:t>http://www.clker.com/clipart-23248.html</a:t>
            </a:r>
            <a:endParaRPr lang="cs-CZ" sz="2400" dirty="0"/>
          </a:p>
          <a:p>
            <a:r>
              <a:rPr lang="cs-CZ" sz="2400" u="sng" dirty="0">
                <a:hlinkClick r:id="rId3"/>
              </a:rPr>
              <a:t>http://www.clker.com/clipart-4337.html</a:t>
            </a:r>
            <a:endParaRPr lang="cs-CZ" sz="2400" dirty="0"/>
          </a:p>
          <a:p>
            <a:r>
              <a:rPr lang="cs-CZ" sz="2400" u="sng" dirty="0">
                <a:hlinkClick r:id="rId4"/>
              </a:rPr>
              <a:t>http://www.clker.com/clipart-3986.html</a:t>
            </a:r>
            <a:endParaRPr lang="cs-CZ" sz="2400" dirty="0"/>
          </a:p>
          <a:p>
            <a:r>
              <a:rPr lang="cs-CZ" sz="2400" u="sng" dirty="0">
                <a:hlinkClick r:id="rId5"/>
              </a:rPr>
              <a:t>http://www.clker.com/clipart-6492.html</a:t>
            </a:r>
            <a:endParaRPr lang="cs-CZ" sz="2400" dirty="0"/>
          </a:p>
          <a:p>
            <a:r>
              <a:rPr lang="cs-CZ" sz="2400" u="sng" dirty="0">
                <a:hlinkClick r:id="rId6"/>
              </a:rPr>
              <a:t>http://www.clker.com/clipart-4108.html</a:t>
            </a:r>
            <a:endParaRPr lang="cs-CZ" sz="2400" dirty="0"/>
          </a:p>
          <a:p>
            <a:r>
              <a:rPr lang="cs-CZ" sz="2400" u="sng" dirty="0">
                <a:hlinkClick r:id="rId7"/>
              </a:rPr>
              <a:t>http://www.clker.com/clipart-11372.html</a:t>
            </a:r>
            <a:endParaRPr lang="cs-CZ" sz="2400" dirty="0"/>
          </a:p>
          <a:p>
            <a:r>
              <a:rPr lang="cs-CZ" sz="2400" u="sng" dirty="0">
                <a:hlinkClick r:id="rId8"/>
              </a:rPr>
              <a:t>http://www.clker.com/clipart-9673.html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1076554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242</TotalTime>
  <Words>484</Words>
  <Application>Microsoft Office PowerPoint</Application>
  <PresentationFormat>Předvádění na obrazovce (4:3)</PresentationFormat>
  <Paragraphs>134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Název školy: ZŠ  Kouřim, Okružní 435 Autor: Jana Ležalová Název materiálu:VY_32_Inovace_40_Samohlásky a souhlásky  Číslo projektu:CZ.1.07/1.4.00/21.3250  </vt:lpstr>
      <vt:lpstr> Anotace: Prezentace je určena pro 4. ročník  k procvičování látky Samohlásky a souhlásky – formou čtení s porozuměním, přiřazováním, hledáním                           a samostatnou tvořivostí.       </vt:lpstr>
      <vt:lpstr>SAMOHLÁSKY</vt:lpstr>
      <vt:lpstr>Vyber správnou SAMOHLÁSKU</vt:lpstr>
      <vt:lpstr>Ú nebo Ů, podtrhni správné spojení </vt:lpstr>
      <vt:lpstr>Houpy , hou, doplň ou</vt:lpstr>
      <vt:lpstr>SOUHLÁSKY</vt:lpstr>
      <vt:lpstr>Doplň správnou SOUHLÁSKU</vt:lpstr>
      <vt:lpstr>Použité obrázky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 Kouřim, Okružní 4 Autor: Jana Ležalová Název materiálu: Číslo projektu: </dc:title>
  <dc:creator>ZŠ Okružní Lenovo 02</dc:creator>
  <cp:lastModifiedBy>Dum</cp:lastModifiedBy>
  <cp:revision>32</cp:revision>
  <dcterms:created xsi:type="dcterms:W3CDTF">2013-01-09T20:33:21Z</dcterms:created>
  <dcterms:modified xsi:type="dcterms:W3CDTF">2013-03-23T13:35:40Z</dcterms:modified>
</cp:coreProperties>
</file>