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0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7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080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257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533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5744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585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038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223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6972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694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9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06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314EF-D61B-46F3-B55B-DED16437AC5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DBEF8-F932-41F1-B3C7-13D529D72A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271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//upload.wikimedia.org/wikipedia/commons/4/41/Rueda_de_los_alimentos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147064"/>
              </p:ext>
            </p:extLst>
          </p:nvPr>
        </p:nvGraphicFramePr>
        <p:xfrm>
          <a:off x="755576" y="2132856"/>
          <a:ext cx="748883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664"/>
                <a:gridCol w="5425168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8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Hana Krejčová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20.9.2012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VY_52_INOVACE_36_výživa člověka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3., 4.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12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556792"/>
            <a:ext cx="7632848" cy="4824536"/>
          </a:xfrm>
        </p:spPr>
        <p:txBody>
          <a:bodyPr>
            <a:noAutofit/>
          </a:bodyPr>
          <a:lstStyle/>
          <a:p>
            <a:pPr algn="l"/>
            <a:endParaRPr lang="cs-CZ" sz="1600" dirty="0" smtClean="0">
              <a:solidFill>
                <a:schemeClr val="tx1"/>
              </a:solidFill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Materiál seznamuje žáky s nezbytnými složkami lidské stravy.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Je určen jako opora výkladu.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Snímek č. 13 je určen k samostatné práci žáků.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Téma lze volně rozvinout v diskuzi.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Přechod mezi snímky se děje kliknutím.</a:t>
            </a: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48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u="sng" dirty="0" smtClean="0"/>
              <a:t>Výživa člověka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/>
              <a:t>Lidská výživa je závislá </a:t>
            </a:r>
            <a:r>
              <a:rPr lang="cs-CZ" sz="2400" b="1" dirty="0" smtClean="0"/>
              <a:t>na příjmu </a:t>
            </a:r>
            <a:r>
              <a:rPr lang="cs-CZ" sz="2400" dirty="0" smtClean="0"/>
              <a:t>výživových látek </a:t>
            </a:r>
            <a:r>
              <a:rPr lang="cs-CZ" sz="2400" b="1" dirty="0" smtClean="0"/>
              <a:t>z potravy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</a:p>
          <a:p>
            <a:pPr marL="0" indent="0">
              <a:buNone/>
            </a:pPr>
            <a:r>
              <a:rPr lang="cs-CZ" sz="2000" dirty="0" smtClean="0"/>
              <a:t>Tyto látky, které potřebuje lidský organismus </a:t>
            </a:r>
            <a:r>
              <a:rPr lang="cs-CZ" sz="2000" b="1" dirty="0" smtClean="0"/>
              <a:t>k získání energie, k růstu a obnově buněk, tkání a orgánů </a:t>
            </a:r>
            <a:r>
              <a:rPr lang="cs-CZ" sz="2000" dirty="0" smtClean="0"/>
              <a:t>musí obsahovat: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Bílkoviny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Cukry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Tuky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Vitamíny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Minerály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Vlákninu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Vodu</a:t>
            </a:r>
          </a:p>
          <a:p>
            <a:pPr marL="0" indent="0">
              <a:buNone/>
            </a:pPr>
            <a:endParaRPr lang="cs-CZ" sz="2000" dirty="0"/>
          </a:p>
        </p:txBody>
      </p:sp>
      <p:pic>
        <p:nvPicPr>
          <p:cNvPr id="1027" name="Picture 3" descr="C:\Users\uživatel\AppData\Local\Microsoft\Windows\Temporary Internet Files\Content.IE5\S0E1TW9W\MP90031687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899" y="3113074"/>
            <a:ext cx="2131401" cy="322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0NS9EU6K\MP9004035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725144"/>
            <a:ext cx="2747152" cy="183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živatel\AppData\Local\Microsoft\Windows\Temporary Internet Files\Content.IE5\S0E1TW9W\MP90042284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311" y="2495832"/>
            <a:ext cx="2718738" cy="209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68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Bílkoviny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Bílkoviny patří mezi základní živiny, které slouží </a:t>
            </a:r>
            <a:r>
              <a:rPr lang="cs-CZ" sz="2400" b="1" dirty="0" smtClean="0"/>
              <a:t>pro stavbu a obnovu tkání</a:t>
            </a:r>
            <a:r>
              <a:rPr lang="cs-CZ" sz="2400" dirty="0" smtClean="0"/>
              <a:t>, pro tvorbu hormonů, </a:t>
            </a:r>
            <a:r>
              <a:rPr lang="cs-CZ" sz="2400" b="1" dirty="0" smtClean="0"/>
              <a:t>dobrou imunitu </a:t>
            </a:r>
            <a:r>
              <a:rPr lang="cs-CZ" sz="2400" dirty="0" smtClean="0"/>
              <a:t>a tvorbu červených krvinek.</a:t>
            </a:r>
          </a:p>
          <a:p>
            <a:pPr marL="0" indent="0">
              <a:buNone/>
            </a:pPr>
            <a:r>
              <a:rPr lang="cs-CZ" sz="2400" b="1" dirty="0" smtClean="0"/>
              <a:t>Nedostatek</a:t>
            </a:r>
            <a:r>
              <a:rPr lang="cs-CZ" sz="2400" dirty="0" smtClean="0"/>
              <a:t> bílkovin nepříznivě ovlivňuje tělesný i duševní vývoj člověka.</a:t>
            </a:r>
          </a:p>
          <a:p>
            <a:pPr marL="0" indent="0">
              <a:buNone/>
            </a:pPr>
            <a:r>
              <a:rPr lang="cs-CZ" sz="2400" dirty="0" smtClean="0"/>
              <a:t>Bílkoviny jsou obsaženy především </a:t>
            </a:r>
            <a:r>
              <a:rPr lang="cs-CZ" sz="2400" b="1" u="sng" dirty="0" smtClean="0">
                <a:solidFill>
                  <a:srgbClr val="C00000"/>
                </a:solidFill>
              </a:rPr>
              <a:t>v mléce a výrobcích z něj, vejcích, luštěninách, mase</a:t>
            </a:r>
            <a:r>
              <a:rPr lang="cs-CZ" sz="2400" u="sng" dirty="0" smtClean="0"/>
              <a:t>.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3075" name="Picture 3" descr="C:\Users\uživatel\AppData\Local\Microsoft\Windows\Temporary Internet Files\Content.IE5\01737EWH\MP9001779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261" y="3933056"/>
            <a:ext cx="410445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živatel\AppData\Local\Microsoft\Windows\Temporary Internet Files\Content.IE5\0NS9EU6K\MP90043102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055" y="4365104"/>
            <a:ext cx="1737485" cy="173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uživatel\AppData\Local\Microsoft\Windows\Temporary Internet Files\Content.IE5\Z4H4DLYH\MP90014423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11224"/>
            <a:ext cx="2706055" cy="1776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38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Cukry (sacharidy)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Cukry jsou látky, které plní v těle především </a:t>
            </a:r>
            <a:r>
              <a:rPr lang="cs-CZ" sz="2400" b="1" dirty="0" smtClean="0"/>
              <a:t>vyživovací funkci</a:t>
            </a:r>
            <a:r>
              <a:rPr lang="cs-CZ" sz="2400" dirty="0" smtClean="0"/>
              <a:t>. </a:t>
            </a:r>
          </a:p>
          <a:p>
            <a:pPr marL="0" indent="0">
              <a:buNone/>
            </a:pPr>
            <a:r>
              <a:rPr lang="cs-CZ" sz="2400" dirty="0" smtClean="0"/>
              <a:t>Fungují jako palivo a jsou </a:t>
            </a:r>
            <a:r>
              <a:rPr lang="cs-CZ" sz="2400" b="1" dirty="0" smtClean="0"/>
              <a:t>zdrojem energie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Cukry nám poskytuje </a:t>
            </a:r>
            <a:r>
              <a:rPr lang="cs-CZ" sz="2400" b="1" u="sng" dirty="0" smtClean="0">
                <a:solidFill>
                  <a:srgbClr val="C00000"/>
                </a:solidFill>
              </a:rPr>
              <a:t>ovoce, obiloviny, brambory, maso, mléčné výrobky, luštěniny. </a:t>
            </a:r>
          </a:p>
          <a:p>
            <a:pPr marL="0" indent="0">
              <a:buNone/>
            </a:pPr>
            <a:endParaRPr lang="cs-CZ" sz="2400" dirty="0" smtClean="0"/>
          </a:p>
        </p:txBody>
      </p:sp>
      <p:pic>
        <p:nvPicPr>
          <p:cNvPr id="4099" name="Picture 3" descr="C:\Users\uživatel\AppData\Local\Microsoft\Windows\Temporary Internet Files\Content.IE5\S0E1TW9W\MP9004097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657" y="3364982"/>
            <a:ext cx="1358653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živatel\AppData\Local\Microsoft\Windows\Temporary Internet Files\Content.IE5\9N5UTD13\MP9004015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47600"/>
            <a:ext cx="2304256" cy="153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živatel\AppData\Local\Microsoft\Windows\Temporary Internet Files\Content.IE5\P2JFCX7E\MP9004304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4928149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živatel\AppData\Local\Microsoft\Windows\Temporary Internet Files\Content.IE5\0NS9EU6K\MP900313735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46331"/>
            <a:ext cx="2836912" cy="188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uživatel\AppData\Local\Microsoft\Windows\Temporary Internet Files\Content.IE5\P2JFCX7E\MP9004252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4" y="4995477"/>
            <a:ext cx="1782316" cy="178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uživatel\AppData\Local\Microsoft\Windows\Temporary Internet Files\Content.IE5\01737EWH\MP900177957[2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699874"/>
            <a:ext cx="3008379" cy="200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20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Tuky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Tuky v lidském těle jsou </a:t>
            </a:r>
            <a:r>
              <a:rPr lang="cs-CZ" sz="2400" b="1" dirty="0" smtClean="0"/>
              <a:t>zásobárnou energie</a:t>
            </a:r>
            <a:r>
              <a:rPr lang="cs-CZ" sz="2400" dirty="0" smtClean="0"/>
              <a:t>. </a:t>
            </a:r>
          </a:p>
          <a:p>
            <a:pPr marL="0" indent="0">
              <a:buNone/>
            </a:pPr>
            <a:r>
              <a:rPr lang="cs-CZ" sz="2400" dirty="0" smtClean="0"/>
              <a:t>Tělo je získává z </a:t>
            </a:r>
            <a:r>
              <a:rPr lang="cs-CZ" sz="2400" b="1" u="sng" dirty="0" smtClean="0">
                <a:solidFill>
                  <a:srgbClr val="C00000"/>
                </a:solidFill>
              </a:rPr>
              <a:t>masa, mléčných výrobků, vajec, ořechů 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Pro člověka jsou zdravější tuky </a:t>
            </a:r>
            <a:r>
              <a:rPr lang="cs-CZ" sz="2400" b="1" dirty="0" smtClean="0"/>
              <a:t>rostlinné </a:t>
            </a:r>
            <a:r>
              <a:rPr lang="cs-CZ" sz="2400" dirty="0" smtClean="0"/>
              <a:t>(např. slunečnicový olej) než tuky </a:t>
            </a:r>
            <a:r>
              <a:rPr lang="cs-CZ" sz="2400" b="1" dirty="0" smtClean="0"/>
              <a:t>živočišné </a:t>
            </a:r>
            <a:r>
              <a:rPr lang="cs-CZ" sz="2400" dirty="0" smtClean="0"/>
              <a:t>(např. sádlo).</a:t>
            </a:r>
            <a:endParaRPr lang="cs-CZ" sz="2400" dirty="0"/>
          </a:p>
        </p:txBody>
      </p:sp>
      <p:pic>
        <p:nvPicPr>
          <p:cNvPr id="5122" name="Picture 2" descr="C:\Users\uživatel\AppData\Local\Microsoft\Windows\Temporary Internet Files\Content.IE5\Z4H4DLYH\MP90028974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70133"/>
            <a:ext cx="3657600" cy="24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živatel\AppData\Local\Microsoft\Windows\Temporary Internet Files\Content.IE5\Z4H4DLYH\MC9000882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5977"/>
            <a:ext cx="2901933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uživatel\AppData\Local\Microsoft\Windows\Temporary Internet Files\Content.IE5\01737EWH\MP90043047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355855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uživatel\AppData\Local\Microsoft\Windows\Temporary Internet Files\Content.IE5\63OLIM5R\MP900313734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966698"/>
            <a:ext cx="2592288" cy="170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47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Vitamíny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Vitamíny jsou v lidském těle </a:t>
            </a:r>
            <a:r>
              <a:rPr lang="cs-CZ" sz="2400" b="1" dirty="0" smtClean="0"/>
              <a:t>nezbytné pro zpracování bílkovin, tuků a cukrů</a:t>
            </a:r>
            <a:r>
              <a:rPr lang="cs-CZ" sz="2400" dirty="0" smtClean="0"/>
              <a:t>. </a:t>
            </a:r>
          </a:p>
          <a:p>
            <a:pPr marL="0" indent="0">
              <a:buNone/>
            </a:pPr>
            <a:r>
              <a:rPr lang="cs-CZ" sz="2400" b="1" dirty="0" smtClean="0"/>
              <a:t>Nedostatek</a:t>
            </a:r>
            <a:r>
              <a:rPr lang="cs-CZ" sz="2400" dirty="0" smtClean="0"/>
              <a:t> vitamínů má za následek poruchy funkcí organismu i vážná onemocnění. </a:t>
            </a:r>
          </a:p>
          <a:p>
            <a:pPr marL="0" indent="0">
              <a:buNone/>
            </a:pPr>
            <a:r>
              <a:rPr lang="cs-CZ" sz="2400" dirty="0" smtClean="0"/>
              <a:t>Vitamíny jsou nutné pro udržení a </a:t>
            </a:r>
            <a:r>
              <a:rPr lang="cs-CZ" sz="2400" b="1" dirty="0" smtClean="0"/>
              <a:t>posílení imunity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Zdrojem vitamínů je především </a:t>
            </a:r>
            <a:r>
              <a:rPr lang="cs-CZ" sz="2400" b="1" u="sng" dirty="0" smtClean="0">
                <a:solidFill>
                  <a:srgbClr val="C00000"/>
                </a:solidFill>
              </a:rPr>
              <a:t>ovoce a zelenina, ale i obiloviny, kvasnice, mléko, maso</a:t>
            </a:r>
            <a:r>
              <a:rPr lang="cs-CZ" sz="2400" dirty="0" smtClean="0">
                <a:solidFill>
                  <a:srgbClr val="C00000"/>
                </a:solidFill>
              </a:rPr>
              <a:t>.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6146" name="Picture 2" descr="C:\Users\uživatel\AppData\Local\Microsoft\Windows\Temporary Internet Files\Content.IE5\2QOPBQBM\MP90040060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761" y="3789040"/>
            <a:ext cx="2342410" cy="292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živatel\AppData\Local\Microsoft\Windows\Temporary Internet Files\Content.IE5\S0E1TW9W\MP9004005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65104"/>
            <a:ext cx="334968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uživatel\AppData\Local\Microsoft\Windows\Temporary Internet Files\Content.IE5\63OLIM5R\MP90044864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97689"/>
            <a:ext cx="1907704" cy="123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uživatel\AppData\Local\Microsoft\Windows\Temporary Internet Files\Content.IE5\2QOPBQBM\MP90040354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051" y="5033903"/>
            <a:ext cx="2526784" cy="168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604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Minerály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Minerály </a:t>
            </a:r>
            <a:r>
              <a:rPr lang="cs-CZ" sz="2400" dirty="0" smtClean="0"/>
              <a:t>stačí </a:t>
            </a:r>
            <a:r>
              <a:rPr lang="cs-CZ" sz="2400" dirty="0" smtClean="0"/>
              <a:t>ke správnému vývoji v </a:t>
            </a:r>
            <a:r>
              <a:rPr lang="cs-CZ" sz="2400" b="1" dirty="0" smtClean="0"/>
              <a:t>malém </a:t>
            </a:r>
            <a:r>
              <a:rPr lang="cs-CZ" sz="2400" b="1" dirty="0" smtClean="0"/>
              <a:t>množství</a:t>
            </a:r>
            <a:r>
              <a:rPr lang="cs-CZ" sz="2400" dirty="0" smtClean="0"/>
              <a:t>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Pro člověka jsou nejdůležitější: </a:t>
            </a:r>
            <a:r>
              <a:rPr lang="cs-CZ" sz="2400" b="1" dirty="0" smtClean="0"/>
              <a:t>železo, fluor, jod, kobalt, měď, hořčík, mangan a zinek. </a:t>
            </a:r>
            <a:r>
              <a:rPr lang="cs-CZ" sz="2400" dirty="0" smtClean="0"/>
              <a:t>Jejich nedostatek může způsobit různá onemocnění (např. poruchy tvorby krve).</a:t>
            </a:r>
          </a:p>
          <a:p>
            <a:pPr marL="0" indent="0">
              <a:buNone/>
            </a:pPr>
            <a:r>
              <a:rPr lang="cs-CZ" sz="2400" dirty="0" smtClean="0"/>
              <a:t>Minerály najdeme v </a:t>
            </a:r>
            <a:r>
              <a:rPr lang="cs-CZ" sz="2400" b="1" u="sng" dirty="0" smtClean="0">
                <a:solidFill>
                  <a:srgbClr val="C00000"/>
                </a:solidFill>
              </a:rPr>
              <a:t>mléčných výrobcích, zelenině, rybím mase, obilovinách i houbách.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7170" name="Picture 2" descr="C:\Users\uživatel\AppData\Local\Microsoft\Windows\Temporary Internet Files\Content.IE5\9N5UTD13\MP90040953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02576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živatel\AppData\Local\Microsoft\Windows\Temporary Internet Files\Content.IE5\63OLIM5R\MP9004005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032" y="4900330"/>
            <a:ext cx="2685677" cy="178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živatel\AppData\Local\Microsoft\Windows\Temporary Internet Files\Content.IE5\2QOPBQBM\MP90017795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77072"/>
            <a:ext cx="2980928" cy="198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46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Vláknina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Vláknina je </a:t>
            </a:r>
            <a:r>
              <a:rPr lang="cs-CZ" sz="2400" b="1" dirty="0" smtClean="0"/>
              <a:t>nestravitelná část </a:t>
            </a:r>
            <a:r>
              <a:rPr lang="cs-CZ" sz="2400" dirty="0" smtClean="0"/>
              <a:t>potravy, která pomáhá ke správné funkci</a:t>
            </a:r>
            <a:r>
              <a:rPr lang="cs-CZ" sz="2400" b="1" dirty="0" smtClean="0"/>
              <a:t> zažívání</a:t>
            </a:r>
            <a:r>
              <a:rPr lang="cs-CZ" sz="2400" dirty="0" smtClean="0"/>
              <a:t>. </a:t>
            </a:r>
          </a:p>
          <a:p>
            <a:pPr marL="0" indent="0">
              <a:buNone/>
            </a:pPr>
            <a:r>
              <a:rPr lang="cs-CZ" sz="2400" dirty="0" smtClean="0"/>
              <a:t>Nejbohatší na vlákninu jsou </a:t>
            </a:r>
            <a:r>
              <a:rPr lang="cs-CZ" sz="2400" b="1" u="sng" dirty="0" smtClean="0">
                <a:solidFill>
                  <a:srgbClr val="C00000"/>
                </a:solidFill>
              </a:rPr>
              <a:t>luštěniny, pšeničné otruby, ovoce, zelenina, celozrnné obiloviny.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8194" name="Picture 2" descr="C:\Users\uživatel\AppData\Local\Microsoft\Windows\Temporary Internet Files\Content.IE5\S0E1TW9W\MP90014424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73016"/>
            <a:ext cx="1839042" cy="285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živatel\AppData\Local\Microsoft\Windows\Temporary Internet Files\Content.IE5\0NS9EU6K\MP900313735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437" y="4575497"/>
            <a:ext cx="2798194" cy="1856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živatel\AppData\Local\Microsoft\Windows\Temporary Internet Files\Content.IE5\S0E1TW9W\MP90014424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078" y="3284984"/>
            <a:ext cx="3059502" cy="200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uživatel\AppData\Local\Microsoft\Windows\Temporary Internet Files\Content.IE5\Z4H4DLYH\MP90040252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869160"/>
            <a:ext cx="1967373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39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Voda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Voda je podstatnou </a:t>
            </a:r>
            <a:r>
              <a:rPr lang="cs-CZ" sz="2400" b="1" dirty="0" smtClean="0"/>
              <a:t>součástí lidského těla</a:t>
            </a:r>
            <a:r>
              <a:rPr lang="cs-CZ" sz="2400" dirty="0" smtClean="0"/>
              <a:t>. Tvoří je skoro ze dvou třetin.</a:t>
            </a:r>
          </a:p>
          <a:p>
            <a:pPr marL="0" indent="0">
              <a:buNone/>
            </a:pPr>
            <a:r>
              <a:rPr lang="cs-CZ" sz="2400" dirty="0" smtClean="0"/>
              <a:t>Voda se do těla dostává </a:t>
            </a:r>
            <a:r>
              <a:rPr lang="cs-CZ" sz="2400" b="1" u="sng" dirty="0" smtClean="0">
                <a:solidFill>
                  <a:srgbClr val="C00000"/>
                </a:solidFill>
              </a:rPr>
              <a:t>s většinou potravy, ale i tak je nezbytné ji dodávat v podobě tekutin. </a:t>
            </a:r>
            <a:endParaRPr lang="cs-CZ" sz="2400" b="1" u="sng" dirty="0">
              <a:solidFill>
                <a:srgbClr val="C00000"/>
              </a:solidFill>
            </a:endParaRPr>
          </a:p>
        </p:txBody>
      </p:sp>
      <p:pic>
        <p:nvPicPr>
          <p:cNvPr id="9218" name="Picture 2" descr="C:\Users\uživatel\AppData\Local\Microsoft\Windows\Temporary Internet Files\Content.IE5\P2JFCX7E\MP90044838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552" y="3068959"/>
            <a:ext cx="2426628" cy="3639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živatel\AppData\Local\Microsoft\Windows\Temporary Internet Files\Content.IE5\P2JFCX7E\MP9003211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24944"/>
            <a:ext cx="1713349" cy="240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živatel\AppData\Local\Microsoft\Windows\Temporary Internet Files\Content.IE5\2QOPBQBM\MP90040243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09108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uživatel\AppData\Local\Microsoft\Windows\Temporary Internet Files\Content.IE5\S0E1TW9W\MP90039957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360" y="4353997"/>
            <a:ext cx="1900546" cy="23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588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Rueda de los alimento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83129"/>
            <a:ext cx="5472608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476672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Vyvážená strava </a:t>
            </a:r>
            <a:r>
              <a:rPr lang="cs-CZ" sz="2400" dirty="0" smtClean="0"/>
              <a:t>musí obsahovat potraviny ze všech znázorněných skupin.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608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b="1" dirty="0" smtClean="0"/>
              <a:t>Potravinová pyramida </a:t>
            </a:r>
            <a:r>
              <a:rPr lang="cs-CZ" sz="2000" dirty="0" smtClean="0"/>
              <a:t>pomáhá při tvorbě jídelníčku podle zásad zdravé výživy</a:t>
            </a:r>
            <a:endParaRPr lang="cs-CZ" sz="2000" dirty="0"/>
          </a:p>
        </p:txBody>
      </p:sp>
      <p:pic>
        <p:nvPicPr>
          <p:cNvPr id="1026" name="Picture 2" descr="http://www.diabetesmellitus.cz/WebSite/Images/zivot_sdiab2/pyrami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65194"/>
            <a:ext cx="6264696" cy="557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70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Zkus sestavit jídelníček tak, aby obsahoval všechny důležité složky:</a:t>
            </a:r>
            <a:endParaRPr lang="cs-CZ" sz="20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486863"/>
              </p:ext>
            </p:extLst>
          </p:nvPr>
        </p:nvGraphicFramePr>
        <p:xfrm>
          <a:off x="539552" y="1124744"/>
          <a:ext cx="7848872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152"/>
                <a:gridCol w="6480720"/>
              </a:tblGrid>
              <a:tr h="410434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sz="2400" dirty="0" smtClean="0"/>
                        <a:t>snídaně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0434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sz="2400" dirty="0" smtClean="0"/>
                        <a:t>svačina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0434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sz="2400" dirty="0" smtClean="0"/>
                        <a:t>oběd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0434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sz="2400" dirty="0" smtClean="0"/>
                        <a:t>svačina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0434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sz="2400" dirty="0" smtClean="0"/>
                        <a:t>večeře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1" name="Picture 3" descr="C:\Users\uživatel\AppData\Local\Microsoft\Windows\Temporary Internet Files\Content.IE5\Z4H4DLYH\MC9004375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157192"/>
            <a:ext cx="1866900" cy="15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11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Ke </a:t>
            </a:r>
            <a:r>
              <a:rPr lang="cs-CZ" sz="2800" b="1" dirty="0" smtClean="0"/>
              <a:t>zdravému životnímu stylu </a:t>
            </a:r>
            <a:r>
              <a:rPr lang="cs-CZ" sz="2800" dirty="0" smtClean="0"/>
              <a:t>patří nejen vhodná strava, ale také </a:t>
            </a:r>
            <a:r>
              <a:rPr lang="cs-CZ" sz="2800" b="1" dirty="0" smtClean="0"/>
              <a:t>pohyb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3074" name="Picture 2" descr="C:\Users\uživatel\AppData\Local\Microsoft\Windows\Temporary Internet Files\Content.IE5\P2JFCX7E\MC9004379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4442"/>
            <a:ext cx="187642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živatel\AppData\Local\Microsoft\Windows\Temporary Internet Files\Content.IE5\9N5UTD13\MC9004404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25144"/>
            <a:ext cx="1828800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živatel\AppData\Local\Microsoft\Windows\Temporary Internet Files\Content.IE5\63OLIM5R\MC9004398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814" y="1196752"/>
            <a:ext cx="2308027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83768" y="3771037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9900"/>
                </a:solidFill>
              </a:rPr>
              <a:t>„Stane se nám něco, když budeme papat jenom takovéhle chuťovky?“</a:t>
            </a:r>
            <a:endParaRPr lang="cs-CZ" sz="2800" b="1" dirty="0">
              <a:solidFill>
                <a:srgbClr val="FF99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8024" y="6021288"/>
            <a:ext cx="3553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Víš, co je to </a:t>
            </a:r>
            <a:r>
              <a:rPr lang="cs-CZ" sz="2400" b="1" dirty="0" smtClean="0"/>
              <a:t>obezita</a:t>
            </a:r>
            <a:r>
              <a:rPr lang="cs-CZ" sz="2400" dirty="0" smtClean="0"/>
              <a:t>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1649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4032448"/>
          </a:xfrm>
        </p:spPr>
        <p:txBody>
          <a:bodyPr>
            <a:noAutofit/>
          </a:bodyPr>
          <a:lstStyle/>
          <a:p>
            <a:pPr algn="l"/>
            <a:r>
              <a:rPr lang="cs-CZ" sz="1200" dirty="0"/>
              <a:t>Použité zdroje:</a:t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>DAVID LORENZANA. http://cs.wikipedia.org/wiki/Strava [online]. [cit. 21.3.2013]. Dostupný na WWW: http://cs.wikipedia.org/wiki/Soubor:Rueda_de_los_alimentos.jpg</a:t>
            </a:r>
            <a:br>
              <a:rPr lang="cs-CZ" sz="1200" dirty="0"/>
            </a:br>
            <a:r>
              <a:rPr lang="cs-CZ" sz="1200" dirty="0"/>
              <a:t>AUTOR NEUVEDEN. http://obrazky.cz/detail?q=potravinov%C3%A1%20pyramida&amp;offset=1&amp;limit=20&amp;bUrlPar=filter%3D1&amp;resNum=13&amp;ref=http%3A//www.seznam.cz/&amp;resID=Xf19B---oSqCyA27Ph1hb7fMENWF3Lcqjm1cXhzk37M&amp;imgURL=http%3A//www.diabetesmellitus.cz/WebSite/Images/zivot_sdiab2/pyramida.jpg&amp;pageURL=http%3A//www.diabetesmellitus.cz/website/content/01_top_menu/01_zivot_diab2/strava.aspx&amp;imgX=737&amp;imgY=656&amp;imgSize=102&amp;thURL=http%3A//media4.picsearch.com/is%3FXf19B---oSqCyA27Ph1hb7fMENWF3Lcqjm1cXhzk37M&amp;thX=128&amp;thY=114&amp;qNoSite=potravinov%C3%A1%2Bpyramida&amp;siteWWW=&amp;sId=-I9egAKAwgjH6AzVnwEq [online]. [cit. 23.3.2013]. Dostupný na WWW: http://obrazky.cz/detail?q=potravinov%C3%A1%20pyramida&amp;offset=1&amp;limit=20&amp;bUrlPar=filter%3D1&amp;resNum=13&amp;ref=http%3A//www.seznam.cz/&amp;resID=Xf19B---oSqCyA27Ph1hb7fMENWF3Lcqjm1cXhzk37M&amp;imgURL=http%3A//www.diabetesmellitus.cz/WebSite/Images/zivot_sdiab2/pyramida.jpg&amp;pageURL=http%3A//www.diabetesmellitus.cz/website/content/01_top_menu/01_zivot_diab2/strava.aspx&amp;imgX=737&amp;imgY=656&amp;imgSize=102&amp;thURL=http%3A//media4.picsearch.com/is%3FXf19B---oSqCyA27Ph1hb7fMENWF3Lcqjm1cXhzk37M&amp;thX=128&amp;thY=114&amp;qNoSite=potravinov%C3%A1%2Bpyramida&amp;siteWWW=&amp;sId=-I9egAKAwgjH6AzVnwEq  </a:t>
            </a:r>
            <a:br>
              <a:rPr lang="cs-CZ" sz="1200" dirty="0"/>
            </a:br>
            <a:r>
              <a:rPr lang="cs-CZ" sz="1200" dirty="0"/>
              <a:t>vlastní zdroj</a:t>
            </a:r>
            <a:br>
              <a:rPr lang="cs-CZ" sz="1200" dirty="0"/>
            </a:br>
            <a:r>
              <a:rPr lang="cs-CZ" sz="1200" dirty="0"/>
              <a:t>Galerie Microsoft Office</a:t>
            </a:r>
            <a:br>
              <a:rPr lang="cs-CZ" sz="1200" dirty="0"/>
            </a:b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59937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499</Words>
  <Application>Microsoft Office PowerPoint</Application>
  <PresentationFormat>Předvádění na obrazovce (4:3)</PresentationFormat>
  <Paragraphs>79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Anotace:</vt:lpstr>
      <vt:lpstr>Výživa člověka</vt:lpstr>
      <vt:lpstr>Bílkoviny </vt:lpstr>
      <vt:lpstr>Cukry (sacharidy) </vt:lpstr>
      <vt:lpstr>Tuky </vt:lpstr>
      <vt:lpstr>Vitamíny </vt:lpstr>
      <vt:lpstr>Minerály </vt:lpstr>
      <vt:lpstr>Vláknina </vt:lpstr>
      <vt:lpstr>Voda </vt:lpstr>
      <vt:lpstr>Prezentace aplikace PowerPoint</vt:lpstr>
      <vt:lpstr>Potravinová pyramida pomáhá při tvorbě jídelníčku podle zásad zdravé výživy</vt:lpstr>
      <vt:lpstr>Zkus sestavit jídelníček tak, aby obsahoval všechny důležité složky:</vt:lpstr>
      <vt:lpstr>Prezentace aplikace PowerPoint</vt:lpstr>
      <vt:lpstr>Použité zdroje:  DAVID LORENZANA. http://cs.wikipedia.org/wiki/Strava [online]. [cit. 21.3.2013]. Dostupný na WWW: http://cs.wikipedia.org/wiki/Soubor:Rueda_de_los_alimentos.jpg AUTOR NEUVEDEN. http://obrazky.cz/detail?q=potravinov%C3%A1%20pyramida&amp;offset=1&amp;limit=20&amp;bUrlPar=filter%3D1&amp;resNum=13&amp;ref=http%3A//www.seznam.cz/&amp;resID=Xf19B---oSqCyA27Ph1hb7fMENWF3Lcqjm1cXhzk37M&amp;imgURL=http%3A//www.diabetesmellitus.cz/WebSite/Images/zivot_sdiab2/pyramida.jpg&amp;pageURL=http%3A//www.diabetesmellitus.cz/website/content/01_top_menu/01_zivot_diab2/strava.aspx&amp;imgX=737&amp;imgY=656&amp;imgSize=102&amp;thURL=http%3A//media4.picsearch.com/is%3FXf19B---oSqCyA27Ph1hb7fMENWF3Lcqjm1cXhzk37M&amp;thX=128&amp;thY=114&amp;qNoSite=potravinov%C3%A1%2Bpyramida&amp;siteWWW=&amp;sId=-I9egAKAwgjH6AzVnwEq [online]. [cit. 23.3.2013]. Dostupný na WWW: http://obrazky.cz/detail?q=potravinov%C3%A1%20pyramida&amp;offset=1&amp;limit=20&amp;bUrlPar=filter%3D1&amp;resNum=13&amp;ref=http%3A//www.seznam.cz/&amp;resID=Xf19B---oSqCyA27Ph1hb7fMENWF3Lcqjm1cXhzk37M&amp;imgURL=http%3A//www.diabetesmellitus.cz/WebSite/Images/zivot_sdiab2/pyramida.jpg&amp;pageURL=http%3A//www.diabetesmellitus.cz/website/content/01_top_menu/01_zivot_diab2/strava.aspx&amp;imgX=737&amp;imgY=656&amp;imgSize=102&amp;thURL=http%3A//media4.picsearch.com/is%3FXf19B---oSqCyA27Ph1hb7fMENWF3Lcqjm1cXhzk37M&amp;thX=128&amp;thY=114&amp;qNoSite=potravinov%C3%A1%2Bpyramida&amp;siteWWW=&amp;sId=-I9egAKAwgjH6AzVnwEq   vlastní zdroj Galerie Microsoft Office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19</cp:revision>
  <dcterms:created xsi:type="dcterms:W3CDTF">2013-03-21T12:41:50Z</dcterms:created>
  <dcterms:modified xsi:type="dcterms:W3CDTF">2013-03-23T14:15:04Z</dcterms:modified>
</cp:coreProperties>
</file>