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E19C4769-8BC7-4B30-B5EB-2C468C620B79}">
          <p14:sldIdLst>
            <p14:sldId id="256"/>
            <p14:sldId id="257"/>
            <p14:sldId id="258"/>
            <p14:sldId id="259"/>
            <p14:sldId id="260"/>
            <p14:sldId id="261"/>
            <p14:sldId id="262"/>
            <p14:sldId id="263"/>
            <p14:sldId id="264"/>
            <p14:sldId id="265"/>
            <p14:sldId id="266"/>
            <p14:sldId id="267"/>
            <p14:sldId id="268"/>
            <p14:sldId id="269"/>
            <p14:sldId id="270"/>
          </p14:sldIdLst>
        </p14:section>
        <p14:section name="Oddíl bez názvu" id="{538B1BC7-96A9-4EA1-9CD6-BC813BE908E0}">
          <p14:sldIdLst>
            <p14:sldId id="271"/>
            <p14:sldId id="272"/>
            <p14:sldId id="273"/>
            <p14:sldId id="274"/>
            <p14:sldId id="275"/>
            <p14:sldId id="276"/>
            <p14:sldId id="277"/>
            <p14:sldId id="278"/>
            <p14:sldId id="279"/>
            <p14:sldId id="280"/>
            <p14:sldId id="281"/>
            <p14:sldId id="282"/>
            <p14:sldId id="283"/>
            <p14:sldId id="284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  <a:srgbClr val="99CCFF"/>
    <a:srgbClr val="FF99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94660"/>
  </p:normalViewPr>
  <p:slideViewPr>
    <p:cSldViewPr>
      <p:cViewPr varScale="1">
        <p:scale>
          <a:sx n="69" d="100"/>
          <a:sy n="69" d="100"/>
        </p:scale>
        <p:origin x="-142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7D8E47-BCB7-46FB-868C-E6C21846EE78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352376-5B64-4860-BED0-627A479F6A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27809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352376-5B64-4860-BED0-627A479F6AEF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7922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DCE75-55CA-4EAC-A0AB-97855810ED13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6EC2E-CD40-4C56-8F10-D48EF4CDA5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85329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DCE75-55CA-4EAC-A0AB-97855810ED13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6EC2E-CD40-4C56-8F10-D48EF4CDA5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23390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DCE75-55CA-4EAC-A0AB-97855810ED13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6EC2E-CD40-4C56-8F10-D48EF4CDA5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86891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DCE75-55CA-4EAC-A0AB-97855810ED13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6EC2E-CD40-4C56-8F10-D48EF4CDA5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01301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DCE75-55CA-4EAC-A0AB-97855810ED13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6EC2E-CD40-4C56-8F10-D48EF4CDA5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08049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DCE75-55CA-4EAC-A0AB-97855810ED13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6EC2E-CD40-4C56-8F10-D48EF4CDA5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91975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DCE75-55CA-4EAC-A0AB-97855810ED13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6EC2E-CD40-4C56-8F10-D48EF4CDA5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74403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DCE75-55CA-4EAC-A0AB-97855810ED13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6EC2E-CD40-4C56-8F10-D48EF4CDA5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77411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DCE75-55CA-4EAC-A0AB-97855810ED13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6EC2E-CD40-4C56-8F10-D48EF4CDA5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10785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DCE75-55CA-4EAC-A0AB-97855810ED13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6EC2E-CD40-4C56-8F10-D48EF4CDA5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3177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DCE75-55CA-4EAC-A0AB-97855810ED13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6EC2E-CD40-4C56-8F10-D48EF4CDA5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35770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CDCE75-55CA-4EAC-A0AB-97855810ED13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06EC2E-CD40-4C56-8F10-D48EF4CDA5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54950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9.xml"/><Relationship Id="rId13" Type="http://schemas.openxmlformats.org/officeDocument/2006/relationships/slide" Target="slide14.xml"/><Relationship Id="rId18" Type="http://schemas.openxmlformats.org/officeDocument/2006/relationships/slide" Target="slide19.xml"/><Relationship Id="rId26" Type="http://schemas.openxmlformats.org/officeDocument/2006/relationships/slide" Target="slide28.xml"/><Relationship Id="rId3" Type="http://schemas.openxmlformats.org/officeDocument/2006/relationships/slide" Target="slide4.xml"/><Relationship Id="rId21" Type="http://schemas.openxmlformats.org/officeDocument/2006/relationships/slide" Target="slide22.xml"/><Relationship Id="rId7" Type="http://schemas.openxmlformats.org/officeDocument/2006/relationships/slide" Target="slide8.xml"/><Relationship Id="rId12" Type="http://schemas.openxmlformats.org/officeDocument/2006/relationships/slide" Target="slide13.xml"/><Relationship Id="rId17" Type="http://schemas.openxmlformats.org/officeDocument/2006/relationships/slide" Target="slide18.xml"/><Relationship Id="rId25" Type="http://schemas.openxmlformats.org/officeDocument/2006/relationships/slide" Target="slide27.xml"/><Relationship Id="rId2" Type="http://schemas.openxmlformats.org/officeDocument/2006/relationships/notesSlide" Target="../notesSlides/notesSlide1.xml"/><Relationship Id="rId16" Type="http://schemas.openxmlformats.org/officeDocument/2006/relationships/slide" Target="slide17.xml"/><Relationship Id="rId20" Type="http://schemas.openxmlformats.org/officeDocument/2006/relationships/slide" Target="slide21.xml"/><Relationship Id="rId1" Type="http://schemas.openxmlformats.org/officeDocument/2006/relationships/slideLayout" Target="../slideLayouts/slideLayout7.xml"/><Relationship Id="rId6" Type="http://schemas.openxmlformats.org/officeDocument/2006/relationships/slide" Target="slide7.xml"/><Relationship Id="rId11" Type="http://schemas.openxmlformats.org/officeDocument/2006/relationships/slide" Target="slide12.xml"/><Relationship Id="rId24" Type="http://schemas.openxmlformats.org/officeDocument/2006/relationships/slide" Target="slide26.xml"/><Relationship Id="rId5" Type="http://schemas.openxmlformats.org/officeDocument/2006/relationships/slide" Target="slide6.xml"/><Relationship Id="rId15" Type="http://schemas.openxmlformats.org/officeDocument/2006/relationships/slide" Target="slide16.xml"/><Relationship Id="rId23" Type="http://schemas.openxmlformats.org/officeDocument/2006/relationships/slide" Target="slide25.xml"/><Relationship Id="rId10" Type="http://schemas.openxmlformats.org/officeDocument/2006/relationships/slide" Target="slide11.xml"/><Relationship Id="rId19" Type="http://schemas.openxmlformats.org/officeDocument/2006/relationships/slide" Target="slide20.xml"/><Relationship Id="rId4" Type="http://schemas.openxmlformats.org/officeDocument/2006/relationships/slide" Target="slide5.xml"/><Relationship Id="rId9" Type="http://schemas.openxmlformats.org/officeDocument/2006/relationships/slide" Target="slide10.xml"/><Relationship Id="rId14" Type="http://schemas.openxmlformats.org/officeDocument/2006/relationships/slide" Target="slide15.xml"/><Relationship Id="rId22" Type="http://schemas.openxmlformats.org/officeDocument/2006/relationships/slide" Target="slide23.xml"/><Relationship Id="rId27" Type="http://schemas.openxmlformats.org/officeDocument/2006/relationships/slide" Target="slide2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accent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Picture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8163" y="5229225"/>
            <a:ext cx="3098800" cy="109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2842897"/>
              </p:ext>
            </p:extLst>
          </p:nvPr>
        </p:nvGraphicFramePr>
        <p:xfrm>
          <a:off x="1403350" y="908050"/>
          <a:ext cx="6096000" cy="402748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0"/>
              </a:tblGrid>
              <a:tr h="1374804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Základní</a:t>
                      </a:r>
                      <a:r>
                        <a:rPr lang="cs-CZ" sz="2400" baseline="0" dirty="0" smtClean="0"/>
                        <a:t> škola a Mateřská škola, Jilemnice, Komenského 103, příspěvková organizace</a:t>
                      </a:r>
                      <a:endParaRPr lang="cs-CZ" sz="2400" dirty="0"/>
                    </a:p>
                  </a:txBody>
                  <a:tcPr marT="45736" marB="45736"/>
                </a:tc>
              </a:tr>
              <a:tr h="45735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Autor: Mgr. Kadavá Jana</a:t>
                      </a:r>
                      <a:endParaRPr lang="cs-CZ" sz="2400" dirty="0"/>
                    </a:p>
                  </a:txBody>
                  <a:tcPr marT="45736" marB="45736"/>
                </a:tc>
              </a:tr>
              <a:tr h="823247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Název</a:t>
                      </a:r>
                      <a:r>
                        <a:rPr lang="cs-CZ" sz="2400" smtClean="0"/>
                        <a:t>: VY_32_INOVACE_19_Riskuj_ekosystémy</a:t>
                      </a:r>
                      <a:endParaRPr lang="cs-CZ" sz="2400" dirty="0"/>
                    </a:p>
                  </a:txBody>
                  <a:tcPr marT="45736" marB="45736"/>
                </a:tc>
              </a:tr>
              <a:tr h="45735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Téma: Ekosystémy</a:t>
                      </a:r>
                      <a:endParaRPr lang="cs-CZ" sz="2400" dirty="0"/>
                    </a:p>
                  </a:txBody>
                  <a:tcPr marT="45736" marB="45736"/>
                </a:tc>
              </a:tr>
              <a:tr h="45735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Datum tvorby: únor 2013</a:t>
                      </a:r>
                      <a:endParaRPr lang="cs-CZ" sz="2400" dirty="0"/>
                    </a:p>
                  </a:txBody>
                  <a:tcPr marT="45736" marB="45736"/>
                </a:tc>
              </a:tr>
              <a:tr h="45735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Číslo projektu: OP VK 1.4</a:t>
                      </a:r>
                      <a:r>
                        <a:rPr lang="cs-CZ" sz="2400" baseline="0" dirty="0" smtClean="0"/>
                        <a:t> 70839921</a:t>
                      </a:r>
                      <a:endParaRPr lang="cs-CZ" sz="2400" dirty="0"/>
                    </a:p>
                  </a:txBody>
                  <a:tcPr marT="45736" marB="45736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97359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13140098"/>
              </p:ext>
            </p:extLst>
          </p:nvPr>
        </p:nvGraphicFramePr>
        <p:xfrm>
          <a:off x="755576" y="332656"/>
          <a:ext cx="7559675" cy="606151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07879"/>
                <a:gridCol w="4751796"/>
              </a:tblGrid>
              <a:tr h="37076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Vzdělávací oblast:</a:t>
                      </a:r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Člověk a příroda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Anotace:</a:t>
                      </a:r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Hra je založena na televizní hře „Riskuj“. Žáci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mohou hrát ve dvojicích nebo ve skupinách.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Odpovědi</a:t>
                      </a:r>
                      <a:r>
                        <a:rPr lang="cs-CZ" sz="1800" baseline="0" dirty="0" smtClean="0"/>
                        <a:t> jsou hodnoceny body 100, 200, 300, 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400 a 500. Otázka za 100 bodů</a:t>
                      </a:r>
                      <a:r>
                        <a:rPr lang="cs-CZ" sz="1800" baseline="0" dirty="0" smtClean="0"/>
                        <a:t> je nejlehčí,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otázka za 500 bodů je nejtěžší. Při kliknutí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na otazník se zobrazí daná otázka,</a:t>
                      </a:r>
                      <a:r>
                        <a:rPr lang="cs-CZ" sz="1800" baseline="0" dirty="0" smtClean="0"/>
                        <a:t> po dalším 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smtClean="0"/>
                        <a:t>kliknutí správná </a:t>
                      </a:r>
                      <a:r>
                        <a:rPr lang="cs-CZ" sz="1800" dirty="0" smtClean="0"/>
                        <a:t>odpověď. Kliknutím</a:t>
                      </a:r>
                      <a:r>
                        <a:rPr lang="cs-CZ" sz="1800" baseline="0" dirty="0" smtClean="0"/>
                        <a:t> na domeček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se vracíme zpět na herní plán.</a:t>
                      </a:r>
                      <a:r>
                        <a:rPr lang="cs-CZ" sz="1800" baseline="0" dirty="0" smtClean="0"/>
                        <a:t> </a:t>
                      </a:r>
                      <a:r>
                        <a:rPr lang="cs-CZ" sz="1800" u="none" baseline="0" dirty="0" smtClean="0"/>
                        <a:t>U zodpovězených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otázek zmizí</a:t>
                      </a:r>
                      <a:r>
                        <a:rPr lang="cs-CZ" sz="1800" baseline="0" dirty="0" smtClean="0"/>
                        <a:t> otazník. Vítězí ten, kdo získá</a:t>
                      </a:r>
                      <a:endParaRPr lang="cs-CZ" sz="1800" dirty="0" smtClean="0"/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nejvíce bodů</a:t>
                      </a:r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Pomůcky: papír a tužka na zapisování</a:t>
                      </a:r>
                      <a:r>
                        <a:rPr lang="cs-CZ" sz="1800" baseline="0" dirty="0" smtClean="0"/>
                        <a:t> bodů</a:t>
                      </a:r>
                      <a:endParaRPr lang="cs-CZ" sz="1800" dirty="0" smtClean="0"/>
                    </a:p>
                  </a:txBody>
                  <a:tcPr marL="91426" marR="91426" marT="45711" marB="45711"/>
                </a:tc>
              </a:tr>
              <a:tr h="601521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Druh učebního materiálu: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Prezentace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64006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Stupeň a typ vzdělání: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 vzdělávání žáků s </a:t>
                      </a:r>
                      <a:r>
                        <a:rPr lang="cs-CZ" sz="180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LMP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 </a:t>
                      </a:r>
                      <a:r>
                        <a:rPr lang="cs-CZ" sz="180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II.stupeň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Cílová skupina: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baseline="0" dirty="0" smtClean="0"/>
                        <a:t>11 - 12 let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8983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88640"/>
            <a:ext cx="8928992" cy="830997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RISKUJ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1066462"/>
            <a:ext cx="1800200" cy="83099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Ekosystém</a:t>
            </a: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les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907704" y="1063160"/>
            <a:ext cx="1800200" cy="830997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Ekosystém</a:t>
            </a: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rybník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308304" y="1063159"/>
            <a:ext cx="1728192" cy="830997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Ekosystémy</a:t>
            </a:r>
          </a:p>
          <a:p>
            <a:pPr algn="ctr"/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08104" y="1066462"/>
            <a:ext cx="1800200" cy="830997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Ekosystém</a:t>
            </a: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louka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07904" y="1063161"/>
            <a:ext cx="1800200" cy="830997"/>
          </a:xfrm>
          <a:prstGeom prst="rect">
            <a:avLst/>
          </a:prstGeom>
          <a:gradFill flip="none" rotWithShape="1">
            <a:gsLst>
              <a:gs pos="0">
                <a:srgbClr val="FFCC00">
                  <a:shade val="30000"/>
                  <a:satMod val="115000"/>
                </a:srgbClr>
              </a:gs>
              <a:gs pos="50000">
                <a:srgbClr val="FFCC00">
                  <a:shade val="67500"/>
                  <a:satMod val="115000"/>
                </a:srgbClr>
              </a:gs>
              <a:gs pos="100000">
                <a:srgbClr val="FFCC00">
                  <a:shade val="100000"/>
                  <a:satMod val="115000"/>
                </a:srgbClr>
              </a:gs>
            </a:gsLst>
            <a:lin ang="16200000" scaled="1"/>
            <a:tileRect/>
          </a:gra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Ekosystém</a:t>
            </a: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pole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>
            <a:hlinkClick r:id="rId3" action="ppaction://hlinksldjump"/>
          </p:cNvPr>
          <p:cNvSpPr txBox="1"/>
          <p:nvPr/>
        </p:nvSpPr>
        <p:spPr>
          <a:xfrm>
            <a:off x="107504" y="1897459"/>
            <a:ext cx="1800200" cy="83099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100</a:t>
            </a:r>
          </a:p>
        </p:txBody>
      </p:sp>
      <p:sp>
        <p:nvSpPr>
          <p:cNvPr id="14" name="Tlačítko akce: Nápověda 13">
            <a:hlinkClick r:id="rId3" action="ppaction://hlinksldjump" highlightClick="1"/>
          </p:cNvPr>
          <p:cNvSpPr/>
          <p:nvPr/>
        </p:nvSpPr>
        <p:spPr>
          <a:xfrm>
            <a:off x="1331640" y="2060848"/>
            <a:ext cx="432048" cy="504056"/>
          </a:xfrm>
          <a:prstGeom prst="actionButtonHelp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109464" y="2728456"/>
            <a:ext cx="1800200" cy="83099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4800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00</a:t>
            </a:r>
          </a:p>
        </p:txBody>
      </p:sp>
      <p:sp>
        <p:nvSpPr>
          <p:cNvPr id="16" name="Tlačítko akce: Nápověda 15">
            <a:hlinkClick r:id="rId4" action="ppaction://hlinksldjump" highlightClick="1"/>
          </p:cNvPr>
          <p:cNvSpPr/>
          <p:nvPr/>
        </p:nvSpPr>
        <p:spPr>
          <a:xfrm>
            <a:off x="1331640" y="2891926"/>
            <a:ext cx="432048" cy="504056"/>
          </a:xfrm>
          <a:prstGeom prst="actionButtonHelp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115888" y="3548382"/>
            <a:ext cx="1800200" cy="83099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4800" dirty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00</a:t>
            </a:r>
          </a:p>
        </p:txBody>
      </p:sp>
      <p:sp>
        <p:nvSpPr>
          <p:cNvPr id="18" name="Tlačítko akce: Nápověda 17">
            <a:hlinkClick r:id="rId5" action="ppaction://hlinksldjump" highlightClick="1"/>
          </p:cNvPr>
          <p:cNvSpPr/>
          <p:nvPr/>
        </p:nvSpPr>
        <p:spPr>
          <a:xfrm>
            <a:off x="1338064" y="3711852"/>
            <a:ext cx="432048" cy="504056"/>
          </a:xfrm>
          <a:prstGeom prst="actionButtonHelp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115888" y="4379379"/>
            <a:ext cx="1800200" cy="83099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4800" dirty="0">
                <a:latin typeface="Times New Roman" pitchFamily="18" charset="0"/>
                <a:cs typeface="Times New Roman" pitchFamily="18" charset="0"/>
              </a:rPr>
              <a:t>4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00</a:t>
            </a:r>
          </a:p>
        </p:txBody>
      </p:sp>
      <p:sp>
        <p:nvSpPr>
          <p:cNvPr id="20" name="Tlačítko akce: Nápověda 19">
            <a:hlinkClick r:id="rId6" action="ppaction://hlinksldjump" highlightClick="1"/>
          </p:cNvPr>
          <p:cNvSpPr/>
          <p:nvPr/>
        </p:nvSpPr>
        <p:spPr>
          <a:xfrm>
            <a:off x="1338064" y="4542849"/>
            <a:ext cx="432048" cy="504056"/>
          </a:xfrm>
          <a:prstGeom prst="actionButtonHelp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115888" y="5210376"/>
            <a:ext cx="1800200" cy="83099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4800" dirty="0"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00</a:t>
            </a:r>
          </a:p>
        </p:txBody>
      </p:sp>
      <p:sp>
        <p:nvSpPr>
          <p:cNvPr id="22" name="Tlačítko akce: Nápověda 21">
            <a:hlinkClick r:id="rId7" action="ppaction://hlinksldjump" highlightClick="1"/>
          </p:cNvPr>
          <p:cNvSpPr/>
          <p:nvPr/>
        </p:nvSpPr>
        <p:spPr>
          <a:xfrm>
            <a:off x="1338064" y="5373846"/>
            <a:ext cx="432048" cy="504056"/>
          </a:xfrm>
          <a:prstGeom prst="actionButtonHelp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1916088" y="1910700"/>
            <a:ext cx="1800200" cy="830997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100</a:t>
            </a:r>
          </a:p>
        </p:txBody>
      </p:sp>
      <p:sp>
        <p:nvSpPr>
          <p:cNvPr id="24" name="Tlačítko akce: Nápověda 23">
            <a:hlinkClick r:id="rId8" action="ppaction://hlinksldjump" highlightClick="1"/>
          </p:cNvPr>
          <p:cNvSpPr/>
          <p:nvPr/>
        </p:nvSpPr>
        <p:spPr>
          <a:xfrm>
            <a:off x="3131840" y="2074170"/>
            <a:ext cx="432048" cy="504056"/>
          </a:xfrm>
          <a:prstGeom prst="actionButtonHelp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1926610" y="2728455"/>
            <a:ext cx="1800200" cy="830997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4800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00</a:t>
            </a:r>
          </a:p>
        </p:txBody>
      </p:sp>
      <p:sp>
        <p:nvSpPr>
          <p:cNvPr id="26" name="Tlačítko akce: Nápověda 25">
            <a:hlinkClick r:id="rId9" action="ppaction://hlinksldjump" highlightClick="1"/>
          </p:cNvPr>
          <p:cNvSpPr/>
          <p:nvPr/>
        </p:nvSpPr>
        <p:spPr>
          <a:xfrm>
            <a:off x="3131840" y="2994657"/>
            <a:ext cx="432048" cy="504056"/>
          </a:xfrm>
          <a:prstGeom prst="actionButtonHelp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1926610" y="3548381"/>
            <a:ext cx="1800200" cy="830997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4800" dirty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00</a:t>
            </a:r>
          </a:p>
        </p:txBody>
      </p:sp>
      <p:sp>
        <p:nvSpPr>
          <p:cNvPr id="28" name="Tlačítko akce: Nápověda 27">
            <a:hlinkClick r:id="rId10" action="ppaction://hlinksldjump" highlightClick="1"/>
          </p:cNvPr>
          <p:cNvSpPr/>
          <p:nvPr/>
        </p:nvSpPr>
        <p:spPr>
          <a:xfrm>
            <a:off x="3131840" y="3711852"/>
            <a:ext cx="432048" cy="504056"/>
          </a:xfrm>
          <a:prstGeom prst="actionButtonHelp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1941240" y="4337719"/>
            <a:ext cx="1800200" cy="830997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4800" dirty="0">
                <a:latin typeface="Times New Roman" pitchFamily="18" charset="0"/>
                <a:cs typeface="Times New Roman" pitchFamily="18" charset="0"/>
              </a:rPr>
              <a:t>4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00</a:t>
            </a:r>
          </a:p>
        </p:txBody>
      </p:sp>
      <p:sp>
        <p:nvSpPr>
          <p:cNvPr id="30" name="Tlačítko akce: Nápověda 29">
            <a:hlinkClick r:id="rId11" action="ppaction://hlinksldjump" highlightClick="1"/>
          </p:cNvPr>
          <p:cNvSpPr/>
          <p:nvPr/>
        </p:nvSpPr>
        <p:spPr>
          <a:xfrm>
            <a:off x="3131840" y="4538836"/>
            <a:ext cx="432048" cy="504056"/>
          </a:xfrm>
          <a:prstGeom prst="actionButtonHelp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extovéPole 30"/>
          <p:cNvSpPr txBox="1"/>
          <p:nvPr/>
        </p:nvSpPr>
        <p:spPr>
          <a:xfrm>
            <a:off x="1944064" y="5201023"/>
            <a:ext cx="1800200" cy="830997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4800" dirty="0"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00</a:t>
            </a:r>
          </a:p>
        </p:txBody>
      </p:sp>
      <p:sp>
        <p:nvSpPr>
          <p:cNvPr id="32" name="Tlačítko akce: Nápověda 31">
            <a:hlinkClick r:id="rId12" action="ppaction://hlinksldjump" highlightClick="1"/>
          </p:cNvPr>
          <p:cNvSpPr/>
          <p:nvPr/>
        </p:nvSpPr>
        <p:spPr>
          <a:xfrm>
            <a:off x="3107935" y="5373846"/>
            <a:ext cx="432048" cy="504056"/>
          </a:xfrm>
          <a:prstGeom prst="actionButtonHelp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extovéPole 32"/>
          <p:cNvSpPr txBox="1"/>
          <p:nvPr/>
        </p:nvSpPr>
        <p:spPr>
          <a:xfrm>
            <a:off x="3716288" y="1882377"/>
            <a:ext cx="1800200" cy="830997"/>
          </a:xfrm>
          <a:prstGeom prst="rect">
            <a:avLst/>
          </a:prstGeom>
          <a:gradFill flip="none" rotWithShape="1">
            <a:gsLst>
              <a:gs pos="0">
                <a:srgbClr val="FFC000">
                  <a:shade val="30000"/>
                  <a:satMod val="115000"/>
                </a:srgbClr>
              </a:gs>
              <a:gs pos="50000">
                <a:srgbClr val="FFC000">
                  <a:shade val="67500"/>
                  <a:satMod val="115000"/>
                </a:srgbClr>
              </a:gs>
              <a:gs pos="100000">
                <a:srgbClr val="FFC000">
                  <a:shade val="100000"/>
                  <a:satMod val="115000"/>
                </a:srgbClr>
              </a:gs>
            </a:gsLst>
            <a:lin ang="16200000" scaled="1"/>
            <a:tileRect/>
          </a:gra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100</a:t>
            </a:r>
          </a:p>
        </p:txBody>
      </p:sp>
      <p:sp>
        <p:nvSpPr>
          <p:cNvPr id="34" name="Tlačítko akce: Nápověda 33">
            <a:hlinkClick r:id="rId13" action="ppaction://hlinksldjump" highlightClick="1"/>
          </p:cNvPr>
          <p:cNvSpPr/>
          <p:nvPr/>
        </p:nvSpPr>
        <p:spPr>
          <a:xfrm>
            <a:off x="4932040" y="2045847"/>
            <a:ext cx="432048" cy="504056"/>
          </a:xfrm>
          <a:prstGeom prst="actionButtonHelp">
            <a:avLst/>
          </a:prstGeom>
          <a:solidFill>
            <a:srgbClr val="FFC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TextovéPole 34"/>
          <p:cNvSpPr txBox="1"/>
          <p:nvPr/>
        </p:nvSpPr>
        <p:spPr>
          <a:xfrm>
            <a:off x="3713998" y="2698819"/>
            <a:ext cx="1800200" cy="830997"/>
          </a:xfrm>
          <a:prstGeom prst="rect">
            <a:avLst/>
          </a:prstGeom>
          <a:gradFill flip="none" rotWithShape="1">
            <a:gsLst>
              <a:gs pos="0">
                <a:srgbClr val="FFC000">
                  <a:shade val="30000"/>
                  <a:satMod val="115000"/>
                </a:srgbClr>
              </a:gs>
              <a:gs pos="50000">
                <a:srgbClr val="FFC000">
                  <a:shade val="67500"/>
                  <a:satMod val="115000"/>
                </a:srgbClr>
              </a:gs>
              <a:gs pos="100000">
                <a:srgbClr val="FFC000">
                  <a:shade val="100000"/>
                  <a:satMod val="115000"/>
                </a:srgbClr>
              </a:gs>
            </a:gsLst>
            <a:lin ang="16200000" scaled="1"/>
            <a:tileRect/>
          </a:gra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4800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00</a:t>
            </a:r>
          </a:p>
        </p:txBody>
      </p:sp>
      <p:sp>
        <p:nvSpPr>
          <p:cNvPr id="36" name="Tlačítko akce: Nápověda 35">
            <a:hlinkClick r:id="rId14" action="ppaction://hlinksldjump" highlightClick="1"/>
          </p:cNvPr>
          <p:cNvSpPr/>
          <p:nvPr/>
        </p:nvSpPr>
        <p:spPr>
          <a:xfrm>
            <a:off x="4932040" y="2891926"/>
            <a:ext cx="432048" cy="504056"/>
          </a:xfrm>
          <a:prstGeom prst="actionButtonHelp">
            <a:avLst/>
          </a:prstGeom>
          <a:solidFill>
            <a:srgbClr val="FFC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TextovéPole 36"/>
          <p:cNvSpPr txBox="1"/>
          <p:nvPr/>
        </p:nvSpPr>
        <p:spPr>
          <a:xfrm>
            <a:off x="3729723" y="3506722"/>
            <a:ext cx="1800200" cy="830997"/>
          </a:xfrm>
          <a:prstGeom prst="rect">
            <a:avLst/>
          </a:prstGeom>
          <a:gradFill flip="none" rotWithShape="1">
            <a:gsLst>
              <a:gs pos="0">
                <a:srgbClr val="FFC000">
                  <a:shade val="30000"/>
                  <a:satMod val="115000"/>
                </a:srgbClr>
              </a:gs>
              <a:gs pos="50000">
                <a:srgbClr val="FFC000">
                  <a:shade val="67500"/>
                  <a:satMod val="115000"/>
                </a:srgbClr>
              </a:gs>
              <a:gs pos="100000">
                <a:srgbClr val="FFC000">
                  <a:shade val="100000"/>
                  <a:satMod val="115000"/>
                </a:srgbClr>
              </a:gs>
            </a:gsLst>
            <a:lin ang="16200000" scaled="1"/>
            <a:tileRect/>
          </a:gra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4800" dirty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00</a:t>
            </a:r>
          </a:p>
        </p:txBody>
      </p:sp>
      <p:sp>
        <p:nvSpPr>
          <p:cNvPr id="38" name="Tlačítko akce: Nápověda 37">
            <a:hlinkClick r:id="rId15" action="ppaction://hlinksldjump" highlightClick="1"/>
          </p:cNvPr>
          <p:cNvSpPr/>
          <p:nvPr/>
        </p:nvSpPr>
        <p:spPr>
          <a:xfrm>
            <a:off x="4932040" y="3710010"/>
            <a:ext cx="432048" cy="504056"/>
          </a:xfrm>
          <a:prstGeom prst="actionButtonHelp">
            <a:avLst/>
          </a:prstGeom>
          <a:solidFill>
            <a:srgbClr val="FFC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TextovéPole 38"/>
          <p:cNvSpPr txBox="1"/>
          <p:nvPr/>
        </p:nvSpPr>
        <p:spPr>
          <a:xfrm>
            <a:off x="3741440" y="4345292"/>
            <a:ext cx="1800200" cy="830997"/>
          </a:xfrm>
          <a:prstGeom prst="rect">
            <a:avLst/>
          </a:prstGeom>
          <a:gradFill flip="none" rotWithShape="1">
            <a:gsLst>
              <a:gs pos="0">
                <a:srgbClr val="FFC000">
                  <a:shade val="30000"/>
                  <a:satMod val="115000"/>
                </a:srgbClr>
              </a:gs>
              <a:gs pos="50000">
                <a:srgbClr val="FFC000">
                  <a:shade val="67500"/>
                  <a:satMod val="115000"/>
                </a:srgbClr>
              </a:gs>
              <a:gs pos="100000">
                <a:srgbClr val="FFC000">
                  <a:shade val="100000"/>
                  <a:satMod val="115000"/>
                </a:srgbClr>
              </a:gs>
            </a:gsLst>
            <a:lin ang="16200000" scaled="1"/>
            <a:tileRect/>
          </a:gra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4800" dirty="0">
                <a:latin typeface="Times New Roman" pitchFamily="18" charset="0"/>
                <a:cs typeface="Times New Roman" pitchFamily="18" charset="0"/>
              </a:rPr>
              <a:t>4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00</a:t>
            </a:r>
          </a:p>
        </p:txBody>
      </p:sp>
      <p:sp>
        <p:nvSpPr>
          <p:cNvPr id="40" name="Tlačítko akce: Nápověda 39">
            <a:hlinkClick r:id="rId16" action="ppaction://hlinksldjump" highlightClick="1"/>
          </p:cNvPr>
          <p:cNvSpPr/>
          <p:nvPr/>
        </p:nvSpPr>
        <p:spPr>
          <a:xfrm>
            <a:off x="4957192" y="4542849"/>
            <a:ext cx="432048" cy="504056"/>
          </a:xfrm>
          <a:prstGeom prst="actionButtonHelp">
            <a:avLst/>
          </a:prstGeom>
          <a:solidFill>
            <a:srgbClr val="FFC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TextovéPole 40"/>
          <p:cNvSpPr txBox="1"/>
          <p:nvPr/>
        </p:nvSpPr>
        <p:spPr>
          <a:xfrm>
            <a:off x="3744264" y="5176289"/>
            <a:ext cx="1800200" cy="830997"/>
          </a:xfrm>
          <a:prstGeom prst="rect">
            <a:avLst/>
          </a:prstGeom>
          <a:gradFill flip="none" rotWithShape="1">
            <a:gsLst>
              <a:gs pos="0">
                <a:srgbClr val="FFC000">
                  <a:shade val="30000"/>
                  <a:satMod val="115000"/>
                </a:srgbClr>
              </a:gs>
              <a:gs pos="50000">
                <a:srgbClr val="FFC000">
                  <a:shade val="67500"/>
                  <a:satMod val="115000"/>
                </a:srgbClr>
              </a:gs>
              <a:gs pos="100000">
                <a:srgbClr val="FFC000">
                  <a:shade val="100000"/>
                  <a:satMod val="115000"/>
                </a:srgbClr>
              </a:gs>
            </a:gsLst>
            <a:lin ang="16200000" scaled="1"/>
            <a:tileRect/>
          </a:gra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4800" dirty="0"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00</a:t>
            </a:r>
          </a:p>
        </p:txBody>
      </p:sp>
      <p:sp>
        <p:nvSpPr>
          <p:cNvPr id="42" name="Tlačítko akce: Nápověda 41">
            <a:hlinkClick r:id="rId17" action="ppaction://hlinksldjump" highlightClick="1"/>
          </p:cNvPr>
          <p:cNvSpPr/>
          <p:nvPr/>
        </p:nvSpPr>
        <p:spPr>
          <a:xfrm>
            <a:off x="4957192" y="5420744"/>
            <a:ext cx="432048" cy="504056"/>
          </a:xfrm>
          <a:prstGeom prst="actionButtonHelp">
            <a:avLst/>
          </a:prstGeom>
          <a:solidFill>
            <a:srgbClr val="FFC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TextovéPole 42"/>
          <p:cNvSpPr txBox="1"/>
          <p:nvPr/>
        </p:nvSpPr>
        <p:spPr>
          <a:xfrm>
            <a:off x="5516488" y="1895618"/>
            <a:ext cx="1800200" cy="830997"/>
          </a:xfrm>
          <a:prstGeom prst="rect">
            <a:avLst/>
          </a:prstGeom>
          <a:gradFill flip="none" rotWithShape="1">
            <a:gsLst>
              <a:gs pos="0">
                <a:schemeClr val="accent6">
                  <a:shade val="51000"/>
                  <a:satMod val="130000"/>
                </a:schemeClr>
              </a:gs>
              <a:gs pos="80000">
                <a:schemeClr val="accent6">
                  <a:shade val="93000"/>
                  <a:satMod val="130000"/>
                </a:schemeClr>
              </a:gs>
              <a:gs pos="100000">
                <a:schemeClr val="accent6">
                  <a:shade val="94000"/>
                  <a:satMod val="135000"/>
                </a:schemeClr>
              </a:gs>
            </a:gsLst>
            <a:lin ang="16200000" scaled="1"/>
            <a:tileRect/>
          </a:gra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100</a:t>
            </a:r>
          </a:p>
        </p:txBody>
      </p:sp>
      <p:sp>
        <p:nvSpPr>
          <p:cNvPr id="44" name="Tlačítko akce: Nápověda 43">
            <a:hlinkClick r:id="rId18" action="ppaction://hlinksldjump" highlightClick="1"/>
          </p:cNvPr>
          <p:cNvSpPr/>
          <p:nvPr/>
        </p:nvSpPr>
        <p:spPr>
          <a:xfrm>
            <a:off x="6714403" y="2060929"/>
            <a:ext cx="432048" cy="504056"/>
          </a:xfrm>
          <a:prstGeom prst="actionButtonHelp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TextovéPole 44"/>
          <p:cNvSpPr txBox="1"/>
          <p:nvPr/>
        </p:nvSpPr>
        <p:spPr>
          <a:xfrm>
            <a:off x="5516488" y="2713374"/>
            <a:ext cx="1800200" cy="830997"/>
          </a:xfrm>
          <a:prstGeom prst="rect">
            <a:avLst/>
          </a:prstGeom>
          <a:gradFill flip="none" rotWithShape="1">
            <a:gsLst>
              <a:gs pos="0">
                <a:schemeClr val="accent6">
                  <a:shade val="51000"/>
                  <a:satMod val="130000"/>
                </a:schemeClr>
              </a:gs>
              <a:gs pos="80000">
                <a:schemeClr val="accent6">
                  <a:shade val="93000"/>
                  <a:satMod val="130000"/>
                </a:schemeClr>
              </a:gs>
              <a:gs pos="100000">
                <a:schemeClr val="accent6">
                  <a:shade val="94000"/>
                  <a:satMod val="135000"/>
                </a:schemeClr>
              </a:gs>
            </a:gsLst>
            <a:lin ang="16200000" scaled="1"/>
            <a:tileRect/>
          </a:gra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4800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00</a:t>
            </a:r>
          </a:p>
        </p:txBody>
      </p:sp>
      <p:sp>
        <p:nvSpPr>
          <p:cNvPr id="47" name="TextovéPole 46"/>
          <p:cNvSpPr txBox="1"/>
          <p:nvPr/>
        </p:nvSpPr>
        <p:spPr>
          <a:xfrm>
            <a:off x="7331318" y="2696120"/>
            <a:ext cx="1705178" cy="830997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4800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00</a:t>
            </a:r>
          </a:p>
        </p:txBody>
      </p:sp>
      <p:sp>
        <p:nvSpPr>
          <p:cNvPr id="48" name="Tlačítko akce: Nápověda 47">
            <a:hlinkClick r:id="rId19" action="ppaction://hlinksldjump" highlightClick="1"/>
          </p:cNvPr>
          <p:cNvSpPr/>
          <p:nvPr/>
        </p:nvSpPr>
        <p:spPr>
          <a:xfrm>
            <a:off x="6714403" y="2859591"/>
            <a:ext cx="432048" cy="504056"/>
          </a:xfrm>
          <a:prstGeom prst="actionButtonHelp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TextovéPole 48"/>
          <p:cNvSpPr txBox="1"/>
          <p:nvPr/>
        </p:nvSpPr>
        <p:spPr>
          <a:xfrm>
            <a:off x="5544464" y="3545174"/>
            <a:ext cx="1800200" cy="830997"/>
          </a:xfrm>
          <a:prstGeom prst="rect">
            <a:avLst/>
          </a:prstGeom>
          <a:gradFill flip="none" rotWithShape="1">
            <a:gsLst>
              <a:gs pos="0">
                <a:schemeClr val="accent6">
                  <a:shade val="51000"/>
                  <a:satMod val="130000"/>
                </a:schemeClr>
              </a:gs>
              <a:gs pos="80000">
                <a:schemeClr val="accent6">
                  <a:shade val="93000"/>
                  <a:satMod val="130000"/>
                </a:schemeClr>
              </a:gs>
              <a:gs pos="100000">
                <a:schemeClr val="accent6">
                  <a:shade val="94000"/>
                  <a:satMod val="135000"/>
                </a:schemeClr>
              </a:gs>
            </a:gsLst>
            <a:lin ang="16200000" scaled="1"/>
            <a:tileRect/>
          </a:gra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4800" dirty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00</a:t>
            </a:r>
          </a:p>
        </p:txBody>
      </p:sp>
      <p:sp>
        <p:nvSpPr>
          <p:cNvPr id="50" name="Tlačítko akce: Nápověda 49">
            <a:hlinkClick r:id="rId20" action="ppaction://hlinksldjump" highlightClick="1"/>
          </p:cNvPr>
          <p:cNvSpPr/>
          <p:nvPr/>
        </p:nvSpPr>
        <p:spPr>
          <a:xfrm>
            <a:off x="6714403" y="3710010"/>
            <a:ext cx="432048" cy="504056"/>
          </a:xfrm>
          <a:prstGeom prst="actionButtonHelp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TextovéPole 50"/>
          <p:cNvSpPr txBox="1"/>
          <p:nvPr/>
        </p:nvSpPr>
        <p:spPr>
          <a:xfrm>
            <a:off x="5531118" y="4375365"/>
            <a:ext cx="1800200" cy="830997"/>
          </a:xfrm>
          <a:prstGeom prst="rect">
            <a:avLst/>
          </a:prstGeom>
          <a:gradFill flip="none" rotWithShape="1">
            <a:gsLst>
              <a:gs pos="0">
                <a:schemeClr val="accent6">
                  <a:shade val="51000"/>
                  <a:satMod val="130000"/>
                </a:schemeClr>
              </a:gs>
              <a:gs pos="80000">
                <a:schemeClr val="accent6">
                  <a:shade val="93000"/>
                  <a:satMod val="130000"/>
                </a:schemeClr>
              </a:gs>
              <a:gs pos="100000">
                <a:schemeClr val="accent6">
                  <a:shade val="94000"/>
                  <a:satMod val="135000"/>
                </a:schemeClr>
              </a:gs>
            </a:gsLst>
            <a:lin ang="16200000" scaled="1"/>
            <a:tileRect/>
          </a:gra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4800" dirty="0">
                <a:latin typeface="Times New Roman" pitchFamily="18" charset="0"/>
                <a:cs typeface="Times New Roman" pitchFamily="18" charset="0"/>
              </a:rPr>
              <a:t>4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00</a:t>
            </a:r>
          </a:p>
        </p:txBody>
      </p:sp>
      <p:sp>
        <p:nvSpPr>
          <p:cNvPr id="52" name="Tlačítko akce: Nápověda 51">
            <a:hlinkClick r:id="rId21" action="ppaction://hlinksldjump" highlightClick="1"/>
          </p:cNvPr>
          <p:cNvSpPr/>
          <p:nvPr/>
        </p:nvSpPr>
        <p:spPr>
          <a:xfrm>
            <a:off x="6688208" y="4575139"/>
            <a:ext cx="432048" cy="504056"/>
          </a:xfrm>
          <a:prstGeom prst="actionButtonHelp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TextovéPole 52"/>
          <p:cNvSpPr txBox="1"/>
          <p:nvPr/>
        </p:nvSpPr>
        <p:spPr>
          <a:xfrm>
            <a:off x="5544464" y="5206362"/>
            <a:ext cx="1800200" cy="830997"/>
          </a:xfrm>
          <a:prstGeom prst="rect">
            <a:avLst/>
          </a:prstGeom>
          <a:gradFill flip="none" rotWithShape="1">
            <a:gsLst>
              <a:gs pos="0">
                <a:schemeClr val="accent6">
                  <a:shade val="51000"/>
                  <a:satMod val="130000"/>
                </a:schemeClr>
              </a:gs>
              <a:gs pos="80000">
                <a:schemeClr val="accent6">
                  <a:shade val="93000"/>
                  <a:satMod val="130000"/>
                </a:schemeClr>
              </a:gs>
              <a:gs pos="100000">
                <a:schemeClr val="accent6">
                  <a:shade val="94000"/>
                  <a:satMod val="135000"/>
                </a:schemeClr>
              </a:gs>
            </a:gsLst>
            <a:lin ang="16200000" scaled="1"/>
            <a:tileRect/>
          </a:gra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4800" dirty="0"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00</a:t>
            </a:r>
          </a:p>
        </p:txBody>
      </p:sp>
      <p:sp>
        <p:nvSpPr>
          <p:cNvPr id="54" name="Tlačítko akce: Nápověda 53">
            <a:hlinkClick r:id="rId22" action="ppaction://hlinksldjump" highlightClick="1"/>
          </p:cNvPr>
          <p:cNvSpPr/>
          <p:nvPr/>
        </p:nvSpPr>
        <p:spPr>
          <a:xfrm>
            <a:off x="6688208" y="5422584"/>
            <a:ext cx="432048" cy="504056"/>
          </a:xfrm>
          <a:prstGeom prst="actionButtonHelp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Tlačítko akce: Nápověda 54">
            <a:hlinkClick r:id="rId23" action="ppaction://hlinksldjump" highlightClick="1"/>
          </p:cNvPr>
          <p:cNvSpPr/>
          <p:nvPr/>
        </p:nvSpPr>
        <p:spPr>
          <a:xfrm>
            <a:off x="8510709" y="2915348"/>
            <a:ext cx="432048" cy="504056"/>
          </a:xfrm>
          <a:prstGeom prst="actionButtonHelp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TextovéPole 56"/>
          <p:cNvSpPr txBox="1"/>
          <p:nvPr/>
        </p:nvSpPr>
        <p:spPr>
          <a:xfrm>
            <a:off x="7343800" y="3512953"/>
            <a:ext cx="1692696" cy="830997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4800" dirty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00</a:t>
            </a:r>
          </a:p>
        </p:txBody>
      </p:sp>
      <p:sp>
        <p:nvSpPr>
          <p:cNvPr id="58" name="Tlačítko akce: Nápověda 57">
            <a:hlinkClick r:id="rId24" action="ppaction://hlinksldjump" highlightClick="1"/>
          </p:cNvPr>
          <p:cNvSpPr/>
          <p:nvPr/>
        </p:nvSpPr>
        <p:spPr>
          <a:xfrm>
            <a:off x="8510709" y="3676424"/>
            <a:ext cx="432048" cy="504056"/>
          </a:xfrm>
          <a:prstGeom prst="actionButtonHelp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TextovéPole 59"/>
          <p:cNvSpPr txBox="1"/>
          <p:nvPr/>
        </p:nvSpPr>
        <p:spPr>
          <a:xfrm>
            <a:off x="7343800" y="4370026"/>
            <a:ext cx="1692696" cy="830997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4800" dirty="0">
                <a:latin typeface="Times New Roman" pitchFamily="18" charset="0"/>
                <a:cs typeface="Times New Roman" pitchFamily="18" charset="0"/>
              </a:rPr>
              <a:t>4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00</a:t>
            </a:r>
          </a:p>
        </p:txBody>
      </p:sp>
      <p:sp>
        <p:nvSpPr>
          <p:cNvPr id="61" name="Tlačítko akce: Nápověda 60">
            <a:hlinkClick r:id="rId25" action="ppaction://hlinksldjump" highlightClick="1"/>
          </p:cNvPr>
          <p:cNvSpPr/>
          <p:nvPr/>
        </p:nvSpPr>
        <p:spPr>
          <a:xfrm>
            <a:off x="8511395" y="4597371"/>
            <a:ext cx="432048" cy="504056"/>
          </a:xfrm>
          <a:prstGeom prst="actionButtonHelp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TextovéPole 62"/>
          <p:cNvSpPr txBox="1"/>
          <p:nvPr/>
        </p:nvSpPr>
        <p:spPr>
          <a:xfrm>
            <a:off x="7344664" y="5202920"/>
            <a:ext cx="1698576" cy="830997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4800" dirty="0"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00</a:t>
            </a:r>
          </a:p>
        </p:txBody>
      </p:sp>
      <p:sp>
        <p:nvSpPr>
          <p:cNvPr id="64" name="Tlačítko akce: Nápověda 63">
            <a:hlinkClick r:id="rId26" action="ppaction://hlinksldjump" highlightClick="1"/>
          </p:cNvPr>
          <p:cNvSpPr/>
          <p:nvPr/>
        </p:nvSpPr>
        <p:spPr>
          <a:xfrm>
            <a:off x="8510709" y="5422584"/>
            <a:ext cx="432048" cy="504056"/>
          </a:xfrm>
          <a:prstGeom prst="actionButtonHelp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Tlačítko akce: Nápověda 64">
            <a:hlinkClick r:id="" action="ppaction://noaction" highlightClick="1"/>
          </p:cNvPr>
          <p:cNvSpPr/>
          <p:nvPr/>
        </p:nvSpPr>
        <p:spPr>
          <a:xfrm>
            <a:off x="8483446" y="2116686"/>
            <a:ext cx="432048" cy="504056"/>
          </a:xfrm>
          <a:prstGeom prst="actionButtonHelp">
            <a:avLst/>
          </a:prstGeom>
          <a:solidFill>
            <a:srgbClr val="FF9933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TextovéPole 65"/>
          <p:cNvSpPr txBox="1"/>
          <p:nvPr/>
        </p:nvSpPr>
        <p:spPr>
          <a:xfrm>
            <a:off x="7317820" y="1877476"/>
            <a:ext cx="1705178" cy="830997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100</a:t>
            </a:r>
          </a:p>
        </p:txBody>
      </p:sp>
      <p:sp>
        <p:nvSpPr>
          <p:cNvPr id="67" name="Tlačítko akce: Nápověda 66">
            <a:hlinkClick r:id="rId27" action="ppaction://hlinksldjump" highlightClick="1"/>
          </p:cNvPr>
          <p:cNvSpPr/>
          <p:nvPr/>
        </p:nvSpPr>
        <p:spPr>
          <a:xfrm>
            <a:off x="8483446" y="2084351"/>
            <a:ext cx="432048" cy="504056"/>
          </a:xfrm>
          <a:prstGeom prst="actionButtonHelp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6119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3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0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6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9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5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8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4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7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3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6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2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5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1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4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0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3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55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6" fill="hold">
                      <p:stCondLst>
                        <p:cond delay="0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9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2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8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1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73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4" fill="hold">
                      <p:stCondLst>
                        <p:cond delay="0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7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0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6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9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91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2" fill="hold">
                      <p:stCondLst>
                        <p:cond delay="0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5" dur="1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1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8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200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1" fill="hold">
                      <p:stCondLst>
                        <p:cond delay="0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4" dur="1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1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1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7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209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0" fill="hold">
                      <p:stCondLst>
                        <p:cond delay="0"/>
                      </p:stCondLst>
                      <p:childTnLst>
                        <p:par>
                          <p:cTn id="211" fill="hold">
                            <p:stCondLst>
                              <p:cond delay="0"/>
                            </p:stCondLst>
                            <p:childTnLst>
                              <p:par>
                                <p:cTn id="21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3" dur="10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10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10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6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218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9" fill="hold">
                      <p:stCondLst>
                        <p:cond delay="0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2" dur="10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10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10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5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227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8" fill="hold">
                      <p:stCondLst>
                        <p:cond delay="0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1" dur="10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10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10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4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</p:childTnLst>
        </p:cTn>
      </p:par>
    </p:tnLst>
    <p:bldLst>
      <p:bldP spid="14" grpId="0" animBg="1"/>
      <p:bldP spid="16" grpId="0" animBg="1"/>
      <p:bldP spid="18" grpId="0" animBg="1"/>
      <p:bldP spid="20" grpId="0" animBg="1"/>
      <p:bldP spid="22" grpId="0" animBg="1"/>
      <p:bldP spid="24" grpId="0" animBg="1"/>
      <p:bldP spid="26" grpId="0" animBg="1"/>
      <p:bldP spid="28" grpId="0" animBg="1"/>
      <p:bldP spid="30" grpId="0" animBg="1"/>
      <p:bldP spid="32" grpId="0" animBg="1"/>
      <p:bldP spid="34" grpId="0" animBg="1"/>
      <p:bldP spid="36" grpId="0" animBg="1"/>
      <p:bldP spid="38" grpId="0" animBg="1"/>
      <p:bldP spid="40" grpId="0" animBg="1"/>
      <p:bldP spid="42" grpId="0" animBg="1"/>
      <p:bldP spid="44" grpId="0" animBg="1"/>
      <p:bldP spid="48" grpId="0" animBg="1"/>
      <p:bldP spid="50" grpId="0" animBg="1"/>
      <p:bldP spid="52" grpId="0" animBg="1"/>
      <p:bldP spid="54" grpId="0" animBg="1"/>
      <p:bldP spid="55" grpId="0" animBg="1"/>
      <p:bldP spid="58" grpId="0" animBg="1"/>
      <p:bldP spid="61" grpId="0" animBg="1"/>
      <p:bldP spid="64" grpId="0" animBg="1"/>
      <p:bldP spid="65" grpId="0" animBg="1"/>
      <p:bldP spid="6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6737"/>
            <a:ext cx="9144000" cy="1200329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EKOSYSTÉM LES</a:t>
            </a:r>
          </a:p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				100					  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710678"/>
            <a:ext cx="8640960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Charakterizuj ekosystém les.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3356992"/>
            <a:ext cx="8640960" cy="193899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Les je přírodní ekosystém. Živou složku tvoří především listnaté a jehličnaté stromy. Můžeme zde najít houby a další lesní plody. V tomto ekosystému žije mnoho ptáků, lišky, srny nebo divoká prasata.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lačítko akce: Domů 4">
            <a:hlinkClick r:id="rId2" action="ppaction://hlinksldjump" highlightClick="1"/>
          </p:cNvPr>
          <p:cNvSpPr/>
          <p:nvPr/>
        </p:nvSpPr>
        <p:spPr>
          <a:xfrm>
            <a:off x="8244408" y="6093296"/>
            <a:ext cx="648072" cy="648072"/>
          </a:xfrm>
          <a:prstGeom prst="actionButtonHome">
            <a:avLst/>
          </a:prstGeom>
          <a:solidFill>
            <a:srgbClr val="99CCFF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9870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6737"/>
            <a:ext cx="9144000" cy="1200329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EKOSYSTÉM LES</a:t>
            </a:r>
          </a:p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				200					  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710678"/>
            <a:ext cx="8640960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Vyjmenuj 4 lesní ptáky.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3356992"/>
            <a:ext cx="8640960" cy="156966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Dudek chocholatý, tetřev hlušec, sova pálená, datel černý, </a:t>
            </a: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kukačka obecná.</a:t>
            </a:r>
          </a:p>
          <a:p>
            <a:pPr algn="ctr"/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lačítko akce: Domů 4">
            <a:hlinkClick r:id="rId2" action="ppaction://hlinksldjump" highlightClick="1"/>
          </p:cNvPr>
          <p:cNvSpPr/>
          <p:nvPr/>
        </p:nvSpPr>
        <p:spPr>
          <a:xfrm>
            <a:off x="8244408" y="6093296"/>
            <a:ext cx="648072" cy="648072"/>
          </a:xfrm>
          <a:prstGeom prst="actionButtonHome">
            <a:avLst/>
          </a:prstGeom>
          <a:solidFill>
            <a:srgbClr val="99CCFF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0082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6737"/>
            <a:ext cx="9144000" cy="1200329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EKOSYSTÉM LES</a:t>
            </a:r>
          </a:p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				300					  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710678"/>
            <a:ext cx="8640960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Vyjmenuj 2 jedovaté lesní byliny.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3356992"/>
            <a:ext cx="8640960" cy="1200329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Rulík zlomocný, vraní oko, konvalinka, vlaštovičník větší.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lačítko akce: Domů 4">
            <a:hlinkClick r:id="rId2" action="ppaction://hlinksldjump" highlightClick="1"/>
          </p:cNvPr>
          <p:cNvSpPr/>
          <p:nvPr/>
        </p:nvSpPr>
        <p:spPr>
          <a:xfrm>
            <a:off x="8244408" y="6093296"/>
            <a:ext cx="648072" cy="648072"/>
          </a:xfrm>
          <a:prstGeom prst="actionButtonHome">
            <a:avLst/>
          </a:prstGeom>
          <a:solidFill>
            <a:srgbClr val="99CCFF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861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6737"/>
            <a:ext cx="9144000" cy="1200329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EKOSYSTÉM LES</a:t>
            </a:r>
          </a:p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				400					  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710678"/>
            <a:ext cx="8640960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Vyjmenuj patra lesního porostu.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3356992"/>
            <a:ext cx="8640960" cy="1200329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Patro mechové, patro bylinné, patro keřové a patro stromové.</a:t>
            </a:r>
          </a:p>
          <a:p>
            <a:pPr algn="ctr"/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lačítko akce: Domů 4">
            <a:hlinkClick r:id="rId2" action="ppaction://hlinksldjump" highlightClick="1"/>
          </p:cNvPr>
          <p:cNvSpPr/>
          <p:nvPr/>
        </p:nvSpPr>
        <p:spPr>
          <a:xfrm>
            <a:off x="8244408" y="6093296"/>
            <a:ext cx="648072" cy="648072"/>
          </a:xfrm>
          <a:prstGeom prst="actionButtonHome">
            <a:avLst/>
          </a:prstGeom>
          <a:solidFill>
            <a:srgbClr val="99CCFF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0326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6737"/>
            <a:ext cx="9144000" cy="1200329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EKOSYSTÉM LES</a:t>
            </a:r>
          </a:p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				500					  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710678"/>
            <a:ext cx="8640960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Co je to prales? Jaký je náš nejznámější prales?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3356992"/>
            <a:ext cx="8640960" cy="2308324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Je les s prastarými stromy, které stářím padají a trouchnivějí. Pralesy jsou chráněné rezervace.</a:t>
            </a: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Nejznámějším pralesem je Boubín na Šumavě nebo prales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Mionší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v Beskydech.</a:t>
            </a:r>
          </a:p>
          <a:p>
            <a:pPr algn="ctr"/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lačítko akce: Domů 4">
            <a:hlinkClick r:id="rId2" action="ppaction://hlinksldjump" highlightClick="1"/>
          </p:cNvPr>
          <p:cNvSpPr/>
          <p:nvPr/>
        </p:nvSpPr>
        <p:spPr>
          <a:xfrm>
            <a:off x="8244408" y="6093296"/>
            <a:ext cx="648072" cy="648072"/>
          </a:xfrm>
          <a:prstGeom prst="actionButtonHome">
            <a:avLst/>
          </a:prstGeom>
          <a:solidFill>
            <a:srgbClr val="99CCFF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3541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6737"/>
            <a:ext cx="9144000" cy="1200329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EKOSYSTÉM RYBNÍK</a:t>
            </a:r>
          </a:p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				100					  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710678"/>
            <a:ext cx="8640960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Charakterizuj ekosystém rybník.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3356992"/>
            <a:ext cx="8640960" cy="193899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Rybník je ekosystém umělý – vytvořený člověkem. V rybníku žijí především ryby, v jeho okolí pak obojživelníci, čápi, kachny, vážky a komáři. Na jeho okraji často vidíme růst rákos a na hladině lekníny.</a:t>
            </a:r>
          </a:p>
          <a:p>
            <a:pPr algn="ctr"/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lačítko akce: Domů 4">
            <a:hlinkClick r:id="rId2" action="ppaction://hlinksldjump" highlightClick="1"/>
          </p:cNvPr>
          <p:cNvSpPr/>
          <p:nvPr/>
        </p:nvSpPr>
        <p:spPr>
          <a:xfrm>
            <a:off x="8244408" y="6093296"/>
            <a:ext cx="648072" cy="648072"/>
          </a:xfrm>
          <a:prstGeom prst="actionButtonHome">
            <a:avLst/>
          </a:prstGeom>
          <a:solidFill>
            <a:srgbClr val="99CCFF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0659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6737"/>
            <a:ext cx="9144000" cy="1200329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EKOSYSTÉM RYBNÍK</a:t>
            </a:r>
          </a:p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				200					  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710678"/>
            <a:ext cx="8640960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Vyjmenuj naše dvě nejznámější ryby (celý název).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3356992"/>
            <a:ext cx="8640960" cy="120032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Kapr obecný a štika obecná.</a:t>
            </a:r>
          </a:p>
          <a:p>
            <a:pPr algn="ctr"/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lačítko akce: Domů 4">
            <a:hlinkClick r:id="rId2" action="ppaction://hlinksldjump" highlightClick="1"/>
          </p:cNvPr>
          <p:cNvSpPr/>
          <p:nvPr/>
        </p:nvSpPr>
        <p:spPr>
          <a:xfrm>
            <a:off x="8244408" y="6093296"/>
            <a:ext cx="648072" cy="648072"/>
          </a:xfrm>
          <a:prstGeom prst="actionButtonHome">
            <a:avLst/>
          </a:prstGeom>
          <a:solidFill>
            <a:srgbClr val="99CCFF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3046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6737"/>
            <a:ext cx="9144000" cy="1200329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EKOSYSTÉM RYBNÍK</a:t>
            </a:r>
          </a:p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				300					  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710678"/>
            <a:ext cx="8640960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Řekni alespoň jednu vodní rostlinu.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3356992"/>
            <a:ext cx="8640960" cy="120032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Leknín bělostný, stulík žlutý, okřehek menší.</a:t>
            </a:r>
          </a:p>
          <a:p>
            <a:pPr algn="ctr"/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lačítko akce: Domů 4">
            <a:hlinkClick r:id="rId2" action="ppaction://hlinksldjump" highlightClick="1"/>
          </p:cNvPr>
          <p:cNvSpPr/>
          <p:nvPr/>
        </p:nvSpPr>
        <p:spPr>
          <a:xfrm>
            <a:off x="8244408" y="6093296"/>
            <a:ext cx="648072" cy="648072"/>
          </a:xfrm>
          <a:prstGeom prst="actionButtonHome">
            <a:avLst/>
          </a:prstGeom>
          <a:solidFill>
            <a:srgbClr val="99CCFF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4986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6737"/>
            <a:ext cx="9144000" cy="1200329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EKOSYSTÉM RYBNÍK</a:t>
            </a:r>
          </a:p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				400					  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710678"/>
            <a:ext cx="8640960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Vyjmenuj alespoň tři vlhkomilné rostliny.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3356992"/>
            <a:ext cx="8640960" cy="156966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Kosatec žlutý, pomněnka bahenní,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ďablík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bahenní, blatouch žlutý, rákos obecný, orobinec širokolistý.</a:t>
            </a:r>
          </a:p>
          <a:p>
            <a:pPr algn="ctr"/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lačítko akce: Domů 4">
            <a:hlinkClick r:id="rId2" action="ppaction://hlinksldjump" highlightClick="1"/>
          </p:cNvPr>
          <p:cNvSpPr/>
          <p:nvPr/>
        </p:nvSpPr>
        <p:spPr>
          <a:xfrm>
            <a:off x="8244408" y="6093296"/>
            <a:ext cx="648072" cy="648072"/>
          </a:xfrm>
          <a:prstGeom prst="actionButtonHome">
            <a:avLst/>
          </a:prstGeom>
          <a:solidFill>
            <a:srgbClr val="99CCFF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314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6737"/>
            <a:ext cx="9144000" cy="1200329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EKOSYSTÉM RYBNÍK</a:t>
            </a:r>
          </a:p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				500					  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710678"/>
            <a:ext cx="8640960" cy="107721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Jak se jmenuje největší měkkýš v České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republice?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Obývá klidné bahnité vody, rybníky či bažiny.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3573016"/>
            <a:ext cx="8640960" cy="120032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Škeble rybničná.</a:t>
            </a:r>
          </a:p>
          <a:p>
            <a:pPr algn="ctr"/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lačítko akce: Domů 4">
            <a:hlinkClick r:id="rId2" action="ppaction://hlinksldjump" highlightClick="1"/>
          </p:cNvPr>
          <p:cNvSpPr/>
          <p:nvPr/>
        </p:nvSpPr>
        <p:spPr>
          <a:xfrm>
            <a:off x="8244408" y="6093296"/>
            <a:ext cx="648072" cy="648072"/>
          </a:xfrm>
          <a:prstGeom prst="actionButtonHome">
            <a:avLst/>
          </a:prstGeom>
          <a:solidFill>
            <a:srgbClr val="99CCFF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5673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6737"/>
            <a:ext cx="9144000" cy="1200329"/>
          </a:xfrm>
          <a:prstGeom prst="rect">
            <a:avLst/>
          </a:prstGeom>
          <a:gradFill flip="none" rotWithShape="1">
            <a:gsLst>
              <a:gs pos="0">
                <a:srgbClr val="FFCC00">
                  <a:shade val="30000"/>
                  <a:satMod val="115000"/>
                </a:srgbClr>
              </a:gs>
              <a:gs pos="50000">
                <a:srgbClr val="FFCC00">
                  <a:shade val="67500"/>
                  <a:satMod val="115000"/>
                </a:srgbClr>
              </a:gs>
              <a:gs pos="100000">
                <a:srgbClr val="FFCC00">
                  <a:shade val="100000"/>
                  <a:satMod val="115000"/>
                </a:srgbClr>
              </a:gs>
            </a:gsLst>
            <a:lin ang="16200000" scaled="1"/>
            <a:tileRect/>
          </a:gra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EKOSYSTÉM POLE</a:t>
            </a:r>
          </a:p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				100					  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710678"/>
            <a:ext cx="8640960" cy="584775"/>
          </a:xfrm>
          <a:prstGeom prst="rect">
            <a:avLst/>
          </a:prstGeom>
          <a:gradFill flip="none" rotWithShape="1">
            <a:gsLst>
              <a:gs pos="0">
                <a:srgbClr val="FFCC00">
                  <a:shade val="30000"/>
                  <a:satMod val="115000"/>
                </a:srgbClr>
              </a:gs>
              <a:gs pos="50000">
                <a:srgbClr val="FFCC00">
                  <a:shade val="67500"/>
                  <a:satMod val="115000"/>
                </a:srgbClr>
              </a:gs>
              <a:gs pos="100000">
                <a:srgbClr val="FFCC00">
                  <a:shade val="100000"/>
                  <a:satMod val="115000"/>
                </a:srgbClr>
              </a:gs>
            </a:gsLst>
            <a:lin ang="16200000" scaled="1"/>
            <a:tileRect/>
          </a:gra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Charakterizuj ekosystém pole.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3356992"/>
            <a:ext cx="8640960" cy="156966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Pole je umělý ekosystém, který slouží člověku především jako zdroj potravy. Neživou složku tvoří půda, na které se nejčastěji pěstují obilniny. Žijí zde myši, hraboši, je úkrytem pro koroptve a bažanty.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lačítko akce: Domů 4">
            <a:hlinkClick r:id="rId2" action="ppaction://hlinksldjump" highlightClick="1"/>
          </p:cNvPr>
          <p:cNvSpPr/>
          <p:nvPr/>
        </p:nvSpPr>
        <p:spPr>
          <a:xfrm>
            <a:off x="8244408" y="6093296"/>
            <a:ext cx="648072" cy="648072"/>
          </a:xfrm>
          <a:prstGeom prst="actionButtonHome">
            <a:avLst/>
          </a:prstGeom>
          <a:solidFill>
            <a:srgbClr val="99CCFF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410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6737"/>
            <a:ext cx="9144000" cy="1200329"/>
          </a:xfrm>
          <a:prstGeom prst="rect">
            <a:avLst/>
          </a:prstGeom>
          <a:gradFill flip="none" rotWithShape="1">
            <a:gsLst>
              <a:gs pos="0">
                <a:srgbClr val="FFCC00">
                  <a:shade val="30000"/>
                  <a:satMod val="115000"/>
                </a:srgbClr>
              </a:gs>
              <a:gs pos="50000">
                <a:srgbClr val="FFCC00">
                  <a:shade val="67500"/>
                  <a:satMod val="115000"/>
                </a:srgbClr>
              </a:gs>
              <a:gs pos="100000">
                <a:srgbClr val="FFCC00">
                  <a:shade val="100000"/>
                  <a:satMod val="115000"/>
                </a:srgbClr>
              </a:gs>
            </a:gsLst>
            <a:lin ang="16200000" scaled="1"/>
            <a:tileRect/>
          </a:gra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EKOSYSTÉM POLE</a:t>
            </a:r>
          </a:p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				200					  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710678"/>
            <a:ext cx="8640960" cy="584775"/>
          </a:xfrm>
          <a:prstGeom prst="rect">
            <a:avLst/>
          </a:prstGeom>
          <a:gradFill flip="none" rotWithShape="1">
            <a:gsLst>
              <a:gs pos="0">
                <a:srgbClr val="FFCC00">
                  <a:shade val="30000"/>
                  <a:satMod val="115000"/>
                </a:srgbClr>
              </a:gs>
              <a:gs pos="50000">
                <a:srgbClr val="FFCC00">
                  <a:shade val="67500"/>
                  <a:satMod val="115000"/>
                </a:srgbClr>
              </a:gs>
              <a:gs pos="100000">
                <a:srgbClr val="FFCC00">
                  <a:shade val="100000"/>
                  <a:satMod val="115000"/>
                </a:srgbClr>
              </a:gs>
            </a:gsLst>
            <a:lin ang="16200000" scaled="1"/>
            <a:tileRect/>
          </a:gra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Vyjmenuj 4 nejznámější obilniny.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3356992"/>
            <a:ext cx="8640960" cy="83099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Oves, pšenice, ječmen, žito.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lačítko akce: Domů 4">
            <a:hlinkClick r:id="rId2" action="ppaction://hlinksldjump" highlightClick="1"/>
          </p:cNvPr>
          <p:cNvSpPr/>
          <p:nvPr/>
        </p:nvSpPr>
        <p:spPr>
          <a:xfrm>
            <a:off x="8244408" y="6093296"/>
            <a:ext cx="648072" cy="648072"/>
          </a:xfrm>
          <a:prstGeom prst="actionButtonHome">
            <a:avLst/>
          </a:prstGeom>
          <a:solidFill>
            <a:srgbClr val="99CCFF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5688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6737"/>
            <a:ext cx="9144000" cy="1200329"/>
          </a:xfrm>
          <a:prstGeom prst="rect">
            <a:avLst/>
          </a:prstGeom>
          <a:gradFill flip="none" rotWithShape="1">
            <a:gsLst>
              <a:gs pos="0">
                <a:srgbClr val="FFCC00">
                  <a:shade val="30000"/>
                  <a:satMod val="115000"/>
                </a:srgbClr>
              </a:gs>
              <a:gs pos="50000">
                <a:srgbClr val="FFCC00">
                  <a:shade val="67500"/>
                  <a:satMod val="115000"/>
                </a:srgbClr>
              </a:gs>
              <a:gs pos="100000">
                <a:srgbClr val="FFCC00">
                  <a:shade val="100000"/>
                  <a:satMod val="115000"/>
                </a:srgbClr>
              </a:gs>
            </a:gsLst>
            <a:lin ang="16200000" scaled="1"/>
            <a:tileRect/>
          </a:gra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EKOSYSTÉM POLE</a:t>
            </a:r>
          </a:p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				300					  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710678"/>
            <a:ext cx="8640960" cy="584775"/>
          </a:xfrm>
          <a:prstGeom prst="rect">
            <a:avLst/>
          </a:prstGeom>
          <a:gradFill flip="none" rotWithShape="1">
            <a:gsLst>
              <a:gs pos="0">
                <a:srgbClr val="FFCC00">
                  <a:shade val="30000"/>
                  <a:satMod val="115000"/>
                </a:srgbClr>
              </a:gs>
              <a:gs pos="50000">
                <a:srgbClr val="FFCC00">
                  <a:shade val="67500"/>
                  <a:satMod val="115000"/>
                </a:srgbClr>
              </a:gs>
              <a:gs pos="100000">
                <a:srgbClr val="FFCC00">
                  <a:shade val="100000"/>
                  <a:satMod val="115000"/>
                </a:srgbClr>
              </a:gs>
            </a:gsLst>
            <a:lin ang="16200000" scaled="1"/>
            <a:tileRect/>
          </a:gra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Patří lilek brambor a řepa mezi okopaniny?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3356992"/>
            <a:ext cx="8640960" cy="83099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ANO.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lačítko akce: Domů 4">
            <a:hlinkClick r:id="rId2" action="ppaction://hlinksldjump" highlightClick="1"/>
          </p:cNvPr>
          <p:cNvSpPr/>
          <p:nvPr/>
        </p:nvSpPr>
        <p:spPr>
          <a:xfrm>
            <a:off x="8244408" y="6093296"/>
            <a:ext cx="648072" cy="648072"/>
          </a:xfrm>
          <a:prstGeom prst="actionButtonHome">
            <a:avLst/>
          </a:prstGeom>
          <a:solidFill>
            <a:srgbClr val="99CCFF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327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6737"/>
            <a:ext cx="9144000" cy="1200329"/>
          </a:xfrm>
          <a:prstGeom prst="rect">
            <a:avLst/>
          </a:prstGeom>
          <a:gradFill flip="none" rotWithShape="1">
            <a:gsLst>
              <a:gs pos="0">
                <a:srgbClr val="FFCC00">
                  <a:shade val="30000"/>
                  <a:satMod val="115000"/>
                </a:srgbClr>
              </a:gs>
              <a:gs pos="50000">
                <a:srgbClr val="FFCC00">
                  <a:shade val="67500"/>
                  <a:satMod val="115000"/>
                </a:srgbClr>
              </a:gs>
              <a:gs pos="100000">
                <a:srgbClr val="FFCC00">
                  <a:shade val="100000"/>
                  <a:satMod val="115000"/>
                </a:srgbClr>
              </a:gs>
            </a:gsLst>
            <a:lin ang="16200000" scaled="1"/>
            <a:tileRect/>
          </a:gra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EKOSYSTÉM POLE</a:t>
            </a:r>
          </a:p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				400					  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4901" y="1710677"/>
            <a:ext cx="6624736" cy="2092881"/>
          </a:xfrm>
          <a:prstGeom prst="rect">
            <a:avLst/>
          </a:prstGeom>
          <a:gradFill flip="none" rotWithShape="1">
            <a:gsLst>
              <a:gs pos="0">
                <a:srgbClr val="FFCC00">
                  <a:shade val="30000"/>
                  <a:satMod val="115000"/>
                </a:srgbClr>
              </a:gs>
              <a:gs pos="50000">
                <a:srgbClr val="FFCC00">
                  <a:shade val="67500"/>
                  <a:satMod val="115000"/>
                </a:srgbClr>
              </a:gs>
              <a:gs pos="100000">
                <a:srgbClr val="FFCC00">
                  <a:shade val="100000"/>
                  <a:satMod val="115000"/>
                </a:srgbClr>
              </a:gs>
            </a:gsLst>
            <a:lin ang="16200000" scaled="1"/>
            <a:tileRect/>
          </a:gra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600" dirty="0">
                <a:latin typeface="Times New Roman" pitchFamily="18" charset="0"/>
                <a:cs typeface="Times New Roman" pitchFamily="18" charset="0"/>
              </a:rPr>
              <a:t>Je to naše  nejmenší šelma. Loví hlavně v noci. Její potravu tvoří drobní hlodavci, zvláště hraboši polní, které loví v jejich norách. Velcí samci však dokáží ulovit i králíka nebo 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zajíce. Jak se jmenuje? </a:t>
            </a:r>
            <a:endParaRPr lang="cs-CZ" sz="2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4901" y="4149080"/>
            <a:ext cx="8640960" cy="120032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Lasice kolčava.</a:t>
            </a:r>
          </a:p>
          <a:p>
            <a:pPr algn="ctr"/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lačítko akce: Domů 4">
            <a:hlinkClick r:id="rId2" action="ppaction://hlinksldjump" highlightClick="1"/>
          </p:cNvPr>
          <p:cNvSpPr/>
          <p:nvPr/>
        </p:nvSpPr>
        <p:spPr>
          <a:xfrm>
            <a:off x="8244408" y="6093296"/>
            <a:ext cx="648072" cy="648072"/>
          </a:xfrm>
          <a:prstGeom prst="actionButtonHome">
            <a:avLst/>
          </a:prstGeom>
          <a:solidFill>
            <a:srgbClr val="99CCFF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2" descr="Soubor:Mustela nivalis -British Wildlife Centre-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0744" y="1914786"/>
            <a:ext cx="1741735" cy="1488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3118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6737"/>
            <a:ext cx="9144000" cy="1200329"/>
          </a:xfrm>
          <a:prstGeom prst="rect">
            <a:avLst/>
          </a:prstGeom>
          <a:gradFill flip="none" rotWithShape="1">
            <a:gsLst>
              <a:gs pos="0">
                <a:srgbClr val="FFCC00">
                  <a:shade val="30000"/>
                  <a:satMod val="115000"/>
                </a:srgbClr>
              </a:gs>
              <a:gs pos="50000">
                <a:srgbClr val="FFCC00">
                  <a:shade val="67500"/>
                  <a:satMod val="115000"/>
                </a:srgbClr>
              </a:gs>
              <a:gs pos="100000">
                <a:srgbClr val="FFCC00">
                  <a:shade val="100000"/>
                  <a:satMod val="115000"/>
                </a:srgbClr>
              </a:gs>
            </a:gsLst>
            <a:lin ang="16200000" scaled="1"/>
            <a:tileRect/>
          </a:gra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EKOSYSTÉM POLE</a:t>
            </a:r>
          </a:p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				500					  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710678"/>
            <a:ext cx="8640960" cy="584775"/>
          </a:xfrm>
          <a:prstGeom prst="rect">
            <a:avLst/>
          </a:prstGeom>
          <a:gradFill flip="none" rotWithShape="1">
            <a:gsLst>
              <a:gs pos="0">
                <a:srgbClr val="FFCC00">
                  <a:shade val="30000"/>
                  <a:satMod val="115000"/>
                </a:srgbClr>
              </a:gs>
              <a:gs pos="50000">
                <a:srgbClr val="FFCC00">
                  <a:shade val="67500"/>
                  <a:satMod val="115000"/>
                </a:srgbClr>
              </a:gs>
              <a:gs pos="100000">
                <a:srgbClr val="FFCC00">
                  <a:shade val="100000"/>
                  <a:satMod val="115000"/>
                </a:srgbClr>
              </a:gs>
            </a:gsLst>
            <a:lin ang="16200000" scaled="1"/>
            <a:tileRect/>
          </a:gra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Co jsou to ozimy a jařiny?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3356992"/>
            <a:ext cx="8640960" cy="193899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Ozimy jsou plodiny, které se zasévají na podzim. Přezimují pod sněhem. Např.: pšenice, žito, ječmen</a:t>
            </a: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Jařiny jsou plodiny, které se zasévají na jaře. Např. řepa a kukuřice.</a:t>
            </a:r>
          </a:p>
          <a:p>
            <a:pPr algn="ctr"/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lačítko akce: Domů 4">
            <a:hlinkClick r:id="rId2" action="ppaction://hlinksldjump" highlightClick="1"/>
          </p:cNvPr>
          <p:cNvSpPr/>
          <p:nvPr/>
        </p:nvSpPr>
        <p:spPr>
          <a:xfrm>
            <a:off x="8244408" y="6093296"/>
            <a:ext cx="648072" cy="648072"/>
          </a:xfrm>
          <a:prstGeom prst="actionButtonHome">
            <a:avLst/>
          </a:prstGeom>
          <a:solidFill>
            <a:srgbClr val="99CCFF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4345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6737"/>
            <a:ext cx="9144000" cy="1200329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EKOSYSTÉM LOUKA</a:t>
            </a:r>
          </a:p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				100					  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710678"/>
            <a:ext cx="8640960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Charakterizuj ekosystém louky.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3356992"/>
            <a:ext cx="8640960" cy="193899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Louka je přírodní ekosystém. Neživou složkou je především půda, která se vyznačuje rozmanitým rostlinstvem. Najdeme zde sedmikrásky, pampelišky, jitrocel nebo kopřivy. Potravu zde najdou včely a motýli. Žijí zde mravenci, hlemýždi, hraboši.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lačítko akce: Domů 4">
            <a:hlinkClick r:id="rId2" action="ppaction://hlinksldjump" highlightClick="1"/>
          </p:cNvPr>
          <p:cNvSpPr/>
          <p:nvPr/>
        </p:nvSpPr>
        <p:spPr>
          <a:xfrm>
            <a:off x="8244408" y="6093296"/>
            <a:ext cx="648072" cy="648072"/>
          </a:xfrm>
          <a:prstGeom prst="actionButtonHome">
            <a:avLst/>
          </a:prstGeom>
          <a:solidFill>
            <a:srgbClr val="99CCFF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560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6737"/>
            <a:ext cx="9144000" cy="1200329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EKOSYSTÉM LOUKA</a:t>
            </a:r>
          </a:p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				200					  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710678"/>
            <a:ext cx="6192688" cy="2246769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Jsem velký asi 20cm, vážím 200-400g. Mám hustý hnědý kožich, velké oči  a krátký ocásek. Bydlím v podzemních norách v koloniích. Živím se semeny a kořínky. Kdo jsem?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4533220"/>
            <a:ext cx="8640960" cy="120032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Sysel obecný.</a:t>
            </a:r>
          </a:p>
          <a:p>
            <a:pPr algn="ctr"/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lačítko akce: Domů 4">
            <a:hlinkClick r:id="rId2" action="ppaction://hlinksldjump" highlightClick="1"/>
          </p:cNvPr>
          <p:cNvSpPr/>
          <p:nvPr/>
        </p:nvSpPr>
        <p:spPr>
          <a:xfrm>
            <a:off x="8244408" y="6093296"/>
            <a:ext cx="648072" cy="648072"/>
          </a:xfrm>
          <a:prstGeom prst="actionButtonHome">
            <a:avLst/>
          </a:prstGeom>
          <a:solidFill>
            <a:srgbClr val="99CCFF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2" descr="File:European Ground Squirrel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720" t="17881" r="28363"/>
          <a:stretch/>
        </p:blipFill>
        <p:spPr bwMode="auto">
          <a:xfrm>
            <a:off x="7093412" y="1710678"/>
            <a:ext cx="1800200" cy="2266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7439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6737"/>
            <a:ext cx="9144000" cy="1200329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EKOSYSTÉM LOUKA</a:t>
            </a:r>
          </a:p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				300					  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710678"/>
            <a:ext cx="8640960" cy="107721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Kteří bezobratlí živočichové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žijí na louce? </a:t>
            </a:r>
          </a:p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Vyjmenuj alespoň 3.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3356992"/>
            <a:ext cx="8640960" cy="156966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Motýli, čmeláci, včely, sarančata, housenky, mšice, pavouci, mravenci.</a:t>
            </a:r>
          </a:p>
          <a:p>
            <a:pPr algn="ctr"/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lačítko akce: Domů 4">
            <a:hlinkClick r:id="rId2" action="ppaction://hlinksldjump" highlightClick="1"/>
          </p:cNvPr>
          <p:cNvSpPr/>
          <p:nvPr/>
        </p:nvSpPr>
        <p:spPr>
          <a:xfrm>
            <a:off x="8244408" y="6093296"/>
            <a:ext cx="648072" cy="648072"/>
          </a:xfrm>
          <a:prstGeom prst="actionButtonHome">
            <a:avLst/>
          </a:prstGeom>
          <a:solidFill>
            <a:srgbClr val="99CCFF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2484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6737"/>
            <a:ext cx="9144000" cy="1200329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EKOSYSTÉM LOUKA</a:t>
            </a:r>
          </a:p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				400					  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710678"/>
            <a:ext cx="8640960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Vyjmenuj 3 luční byliny a 1 druh trávy.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3356992"/>
            <a:ext cx="8640960" cy="193899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Kopretina, zvonek, řebříček, sedmikráska, pampeliška, pryskyřník – byliny.</a:t>
            </a: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Lipnice, srha, bojínek, jílek a kostřava – trávy.</a:t>
            </a:r>
          </a:p>
          <a:p>
            <a:pPr algn="ctr"/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lačítko akce: Domů 4">
            <a:hlinkClick r:id="rId2" action="ppaction://hlinksldjump" highlightClick="1"/>
          </p:cNvPr>
          <p:cNvSpPr/>
          <p:nvPr/>
        </p:nvSpPr>
        <p:spPr>
          <a:xfrm>
            <a:off x="8244408" y="6093296"/>
            <a:ext cx="648072" cy="648072"/>
          </a:xfrm>
          <a:prstGeom prst="actionButtonHome">
            <a:avLst/>
          </a:prstGeom>
          <a:solidFill>
            <a:srgbClr val="99CCFF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1602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6737"/>
            <a:ext cx="9144000" cy="1200329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EKOSYSTÉM LOUKA</a:t>
            </a:r>
          </a:p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				500					  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710678"/>
            <a:ext cx="8640960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Kolikrát za rok se kosí tráva a v kterém období?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3356992"/>
            <a:ext cx="8640960" cy="156966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2 x za rok.</a:t>
            </a: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Senoseč v červnu, otava v srpnu.</a:t>
            </a:r>
          </a:p>
          <a:p>
            <a:pPr algn="ctr"/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lačítko akce: Domů 4">
            <a:hlinkClick r:id="rId2" action="ppaction://hlinksldjump" highlightClick="1"/>
          </p:cNvPr>
          <p:cNvSpPr/>
          <p:nvPr/>
        </p:nvSpPr>
        <p:spPr>
          <a:xfrm>
            <a:off x="8244408" y="6093296"/>
            <a:ext cx="648072" cy="648072"/>
          </a:xfrm>
          <a:prstGeom prst="actionButtonHome">
            <a:avLst/>
          </a:prstGeom>
          <a:solidFill>
            <a:srgbClr val="99CCFF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398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6737"/>
            <a:ext cx="9144000" cy="1200329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EKOSYSTÉMY</a:t>
            </a:r>
          </a:p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				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00					  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710678"/>
            <a:ext cx="8640960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Co je to ekosystém?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3356992"/>
            <a:ext cx="8640960" cy="156966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Jsou tzv. společenstva, ucelené části přírody, které jsou zároveň součástí ostatní přírody. Skládá se ze složky živé a neživé.</a:t>
            </a:r>
          </a:p>
          <a:p>
            <a:pPr algn="ctr"/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lačítko akce: Domů 4">
            <a:hlinkClick r:id="rId2" action="ppaction://hlinksldjump" highlightClick="1"/>
          </p:cNvPr>
          <p:cNvSpPr/>
          <p:nvPr/>
        </p:nvSpPr>
        <p:spPr>
          <a:xfrm>
            <a:off x="8244408" y="6093296"/>
            <a:ext cx="648072" cy="648072"/>
          </a:xfrm>
          <a:prstGeom prst="actionButtonHome">
            <a:avLst/>
          </a:prstGeom>
          <a:solidFill>
            <a:srgbClr val="99CCFF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83621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6737"/>
            <a:ext cx="9144000" cy="1200329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EKOSYSTÉMY</a:t>
            </a:r>
          </a:p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				200					  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710678"/>
            <a:ext cx="8640960" cy="107721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Vysvětli pojem přírodní a umělý ekosystém a uveď příklady.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3356992"/>
            <a:ext cx="8640960" cy="156966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Přírodní ekosystém vytvořila příroda – jezero, les, louka.</a:t>
            </a: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Umělý ekosystém vytvořil člověk – pole, park, sad, vinice.</a:t>
            </a:r>
          </a:p>
          <a:p>
            <a:pPr algn="ctr"/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lačítko akce: Domů 4">
            <a:hlinkClick r:id="rId2" action="ppaction://hlinksldjump" highlightClick="1"/>
          </p:cNvPr>
          <p:cNvSpPr/>
          <p:nvPr/>
        </p:nvSpPr>
        <p:spPr>
          <a:xfrm>
            <a:off x="8244408" y="6093296"/>
            <a:ext cx="648072" cy="648072"/>
          </a:xfrm>
          <a:prstGeom prst="actionButtonHome">
            <a:avLst/>
          </a:prstGeom>
          <a:solidFill>
            <a:srgbClr val="99CCFF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3405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6737"/>
            <a:ext cx="9144000" cy="1200329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EKOSYSTÉMY</a:t>
            </a:r>
          </a:p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				300					  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710678"/>
            <a:ext cx="8640960" cy="1877437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Urči o jaký se jedná ekosystém. Je uměle vytvořený člověkem. Neživou složku tvoří stavby a silnice. Hlavním živočichem je sám člověk, který zde zakládá parky nebo sady. Můžeme zde vidět holuby, vrabce, psy a kočky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4293096"/>
            <a:ext cx="8640960" cy="1200329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Město.</a:t>
            </a:r>
          </a:p>
          <a:p>
            <a:pPr algn="ctr"/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lačítko akce: Domů 4">
            <a:hlinkClick r:id="rId2" action="ppaction://hlinksldjump" highlightClick="1"/>
          </p:cNvPr>
          <p:cNvSpPr/>
          <p:nvPr/>
        </p:nvSpPr>
        <p:spPr>
          <a:xfrm>
            <a:off x="8244408" y="6093296"/>
            <a:ext cx="648072" cy="648072"/>
          </a:xfrm>
          <a:prstGeom prst="actionButtonHome">
            <a:avLst/>
          </a:prstGeom>
          <a:solidFill>
            <a:srgbClr val="99CCFF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4302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6737"/>
            <a:ext cx="9144000" cy="1200329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EKOSYSTÉMY</a:t>
            </a:r>
          </a:p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				400					  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710678"/>
            <a:ext cx="8640960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! PRÉMIE !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3356992"/>
            <a:ext cx="8640960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Máš to zadarmo </a:t>
            </a:r>
          </a:p>
        </p:txBody>
      </p:sp>
      <p:sp>
        <p:nvSpPr>
          <p:cNvPr id="5" name="Tlačítko akce: Domů 4">
            <a:hlinkClick r:id="rId2" action="ppaction://hlinksldjump" highlightClick="1"/>
          </p:cNvPr>
          <p:cNvSpPr/>
          <p:nvPr/>
        </p:nvSpPr>
        <p:spPr>
          <a:xfrm>
            <a:off x="8244408" y="6093296"/>
            <a:ext cx="648072" cy="648072"/>
          </a:xfrm>
          <a:prstGeom prst="actionButtonHome">
            <a:avLst/>
          </a:prstGeom>
          <a:solidFill>
            <a:srgbClr val="99CCFF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4024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6737"/>
            <a:ext cx="9144000" cy="1200329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EKOSYSTÉMY</a:t>
            </a:r>
          </a:p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				500					  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525721"/>
            <a:ext cx="8640960" cy="255454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Tento přírodní ekosystém v České republice nenajdeme. Je tvořen převážně pískem. Živočichů i rostlin zde žije velmi málo, protože je zde velmi sucho. V oázách rostou palmy. Řekni název ekosystému.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4869160"/>
            <a:ext cx="8640960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Poušť.</a:t>
            </a:r>
          </a:p>
        </p:txBody>
      </p:sp>
      <p:sp>
        <p:nvSpPr>
          <p:cNvPr id="5" name="Tlačítko akce: Domů 4">
            <a:hlinkClick r:id="rId2" action="ppaction://hlinksldjump" highlightClick="1"/>
          </p:cNvPr>
          <p:cNvSpPr/>
          <p:nvPr/>
        </p:nvSpPr>
        <p:spPr>
          <a:xfrm>
            <a:off x="8244408" y="6093296"/>
            <a:ext cx="648072" cy="648072"/>
          </a:xfrm>
          <a:prstGeom prst="actionButtonHome">
            <a:avLst/>
          </a:prstGeom>
          <a:solidFill>
            <a:srgbClr val="99CCFF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6700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836712"/>
            <a:ext cx="835292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Použité zdroje:</a:t>
            </a:r>
          </a:p>
          <a:p>
            <a:r>
              <a:rPr lang="cs-CZ" dirty="0" smtClean="0"/>
              <a:t>FREY</a:t>
            </a:r>
            <a:r>
              <a:rPr lang="cs-CZ" dirty="0"/>
              <a:t>, Raphael. </a:t>
            </a:r>
            <a:r>
              <a:rPr lang="cs-CZ" i="1" dirty="0"/>
              <a:t>wikipedie.cz</a:t>
            </a:r>
            <a:r>
              <a:rPr lang="cs-CZ" dirty="0"/>
              <a:t> [online]. [cit. </a:t>
            </a:r>
            <a:r>
              <a:rPr lang="cs-CZ" dirty="0" smtClean="0"/>
              <a:t>26.2.2013</a:t>
            </a:r>
            <a:r>
              <a:rPr lang="cs-CZ" dirty="0"/>
              <a:t>]. Dostupný na WWW: http://commons.wikimedia.org/wiki/File:European_Ground_Squirrel.jpg?uselang=cs </a:t>
            </a:r>
          </a:p>
          <a:p>
            <a:r>
              <a:rPr lang="cs-CZ" dirty="0"/>
              <a:t>LOW, </a:t>
            </a:r>
            <a:r>
              <a:rPr lang="cs-CZ" dirty="0" err="1"/>
              <a:t>Keven</a:t>
            </a:r>
            <a:r>
              <a:rPr lang="cs-CZ" dirty="0"/>
              <a:t>. </a:t>
            </a:r>
            <a:r>
              <a:rPr lang="cs-CZ" i="1" dirty="0"/>
              <a:t>wikipedie.cz</a:t>
            </a:r>
            <a:r>
              <a:rPr lang="cs-CZ" dirty="0"/>
              <a:t> [online]. [cit. </a:t>
            </a:r>
            <a:r>
              <a:rPr lang="cs-CZ" dirty="0" smtClean="0"/>
              <a:t>26.2.2013</a:t>
            </a:r>
            <a:r>
              <a:rPr lang="cs-CZ" dirty="0"/>
              <a:t>]. Dostupný na WWW: http://cs.wikipedia.org/wiki/Soubor:Mustela_nivalis_-British_Wildlife_Centre-4.jpg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2043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178</TotalTime>
  <Words>1013</Words>
  <Application>Microsoft Office PowerPoint</Application>
  <PresentationFormat>Předvádění na obrazovce (4:3)</PresentationFormat>
  <Paragraphs>195</Paragraphs>
  <Slides>29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3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Speciální školy</dc:creator>
  <cp:lastModifiedBy>Speciální školy</cp:lastModifiedBy>
  <cp:revision>27</cp:revision>
  <dcterms:created xsi:type="dcterms:W3CDTF">2013-03-06T14:00:09Z</dcterms:created>
  <dcterms:modified xsi:type="dcterms:W3CDTF">2013-03-18T09:33:19Z</dcterms:modified>
</cp:coreProperties>
</file>