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4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1"/>
  </p:notesMasterIdLst>
  <p:handoutMasterIdLst>
    <p:handoutMasterId r:id="rId52"/>
  </p:handoutMasterIdLst>
  <p:sldIdLst>
    <p:sldId id="256" r:id="rId2"/>
    <p:sldId id="257" r:id="rId3"/>
    <p:sldId id="314" r:id="rId4"/>
    <p:sldId id="268" r:id="rId5"/>
    <p:sldId id="269" r:id="rId6"/>
    <p:sldId id="270" r:id="rId7"/>
    <p:sldId id="272" r:id="rId8"/>
    <p:sldId id="273" r:id="rId9"/>
    <p:sldId id="274" r:id="rId10"/>
    <p:sldId id="275" r:id="rId11"/>
    <p:sldId id="276" r:id="rId12"/>
    <p:sldId id="277" r:id="rId13"/>
    <p:sldId id="278" r:id="rId14"/>
    <p:sldId id="279" r:id="rId15"/>
    <p:sldId id="280" r:id="rId16"/>
    <p:sldId id="281" r:id="rId17"/>
    <p:sldId id="285" r:id="rId18"/>
    <p:sldId id="283" r:id="rId19"/>
    <p:sldId id="284" r:id="rId20"/>
    <p:sldId id="282" r:id="rId21"/>
    <p:sldId id="286" r:id="rId22"/>
    <p:sldId id="287" r:id="rId23"/>
    <p:sldId id="288" r:id="rId24"/>
    <p:sldId id="289" r:id="rId25"/>
    <p:sldId id="290" r:id="rId26"/>
    <p:sldId id="291" r:id="rId27"/>
    <p:sldId id="292" r:id="rId28"/>
    <p:sldId id="293" r:id="rId29"/>
    <p:sldId id="294" r:id="rId30"/>
    <p:sldId id="295" r:id="rId31"/>
    <p:sldId id="296" r:id="rId32"/>
    <p:sldId id="297" r:id="rId33"/>
    <p:sldId id="298" r:id="rId34"/>
    <p:sldId id="302" r:id="rId35"/>
    <p:sldId id="300" r:id="rId36"/>
    <p:sldId id="301" r:id="rId37"/>
    <p:sldId id="299" r:id="rId38"/>
    <p:sldId id="303" r:id="rId39"/>
    <p:sldId id="304" r:id="rId40"/>
    <p:sldId id="305" r:id="rId41"/>
    <p:sldId id="306" r:id="rId42"/>
    <p:sldId id="307" r:id="rId43"/>
    <p:sldId id="308" r:id="rId44"/>
    <p:sldId id="309" r:id="rId45"/>
    <p:sldId id="310" r:id="rId46"/>
    <p:sldId id="311" r:id="rId47"/>
    <p:sldId id="312" r:id="rId48"/>
    <p:sldId id="313" r:id="rId49"/>
    <p:sldId id="267" r:id="rId5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323" autoAdjust="0"/>
    <p:restoredTop sz="94660"/>
  </p:normalViewPr>
  <p:slideViewPr>
    <p:cSldViewPr>
      <p:cViewPr>
        <p:scale>
          <a:sx n="100" d="100"/>
          <a:sy n="100" d="100"/>
        </p:scale>
        <p:origin x="-42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92171838" cy="9217183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fld id="{FE221147-70E1-4EB4-9EC2-E38FF03116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fld id="{B19502DE-7D4C-4122-9DEE-516F81BC6E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123B750-73F4-433F-8893-AB3667B51BB2}" type="slidenum">
              <a:rPr lang="cs-CZ" smtClean="0">
                <a:latin typeface="Arial" pitchFamily="34" charset="0"/>
              </a:rPr>
              <a:pPr/>
              <a:t>1</a:t>
            </a:fld>
            <a:endParaRPr lang="cs-CZ" smtClean="0">
              <a:latin typeface="Arial" pitchFamily="34" charset="0"/>
            </a:endParaRPr>
          </a:p>
        </p:txBody>
      </p:sp>
      <p:sp>
        <p:nvSpPr>
          <p:cNvPr id="61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/>
              <a:t> Jednotlivé obrazovky jsou interaktivní . Po vybrání jedné varianty nás při správné odpovědi pustí prezentace k následující otázce. Při špatné odpovědi nás  nechá odpověď zopakovat.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C490E61-892A-4E5D-A72A-BEBBDD71C6A3}" type="slidenum">
              <a:rPr lang="cs-CZ" smtClean="0">
                <a:latin typeface="Arial" pitchFamily="34" charset="0"/>
              </a:rPr>
              <a:pPr/>
              <a:t>2</a:t>
            </a:fld>
            <a:endParaRPr lang="cs-CZ" smtClean="0">
              <a:latin typeface="Arial" pitchFamily="34" charset="0"/>
            </a:endParaRPr>
          </a:p>
        </p:txBody>
      </p:sp>
      <p:sp>
        <p:nvSpPr>
          <p:cNvPr id="71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baseline="0" dirty="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baseline="0" dirty="0" smtClean="0"/>
          </a:p>
          <a:p>
            <a:endParaRPr lang="cs-CZ" sz="1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19502DE-7D4C-4122-9DEE-516F81BC6EDA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8A13394-14B3-4632-8CA5-3E8D26C60033}" type="slidenum">
              <a:rPr lang="cs-CZ" smtClean="0">
                <a:latin typeface="Arial" pitchFamily="34" charset="0"/>
              </a:rPr>
              <a:pPr/>
              <a:t>49</a:t>
            </a:fld>
            <a:endParaRPr lang="cs-CZ" smtClean="0">
              <a:latin typeface="Arial" pitchFamily="34" charset="0"/>
            </a:endParaRPr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28629F-6BFD-421D-B626-5A1F0B1D52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26BFAC-6AE0-46D8-9B08-AE2671D99C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88CD5B-6C4B-4CDE-BE74-F075053E29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E28943-F854-41BF-8231-037CBCBC65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DA6DDB-C7DE-4690-BCCB-4AE5A5C720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4C1541-6A42-4772-A360-416C636062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04D8AB-F358-40C5-97C5-630D02A03F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ED4F5F-AAD7-4C2F-A261-635A11B4AF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56BCBA-D7FE-4050-89A5-01132EF6E0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645372-EC33-4BEC-9490-748376225C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7943F2-A724-425B-B150-C8A3674529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09879C-2335-48E7-9A0C-3FE93D9092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FB099B-7FA2-464C-AE94-9188336E95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latin typeface="Arial" charset="0"/>
              </a:defRPr>
            </a:lvl1pPr>
          </a:lstStyle>
          <a:p>
            <a:pPr>
              <a:defRPr/>
            </a:pPr>
            <a:fld id="{483B8EE3-DB02-4B46-A597-64FB3C3628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slide" Target="slide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9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21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22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9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slide" Target="slide24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25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22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slide" Target="slide26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28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25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30.xml"/><Relationship Id="rId2" Type="http://schemas.openxmlformats.org/officeDocument/2006/relationships/slide" Target="slide29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1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28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32.xml"/><Relationship Id="rId2" Type="http://schemas.openxmlformats.org/officeDocument/2006/relationships/slide" Target="slide33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4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1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" Target="slide36.xml"/><Relationship Id="rId2" Type="http://schemas.openxmlformats.org/officeDocument/2006/relationships/slide" Target="slide35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7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4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" Target="slide39.xml"/><Relationship Id="rId2" Type="http://schemas.openxmlformats.org/officeDocument/2006/relationships/slide" Target="slide38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40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7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" Target="slide42.xml"/><Relationship Id="rId2" Type="http://schemas.openxmlformats.org/officeDocument/2006/relationships/slide" Target="slide41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43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40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" Target="slide44.xml"/><Relationship Id="rId2" Type="http://schemas.openxmlformats.org/officeDocument/2006/relationships/slide" Target="slide45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46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43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" Target="slide47.xml"/><Relationship Id="rId2" Type="http://schemas.openxmlformats.org/officeDocument/2006/relationships/slide" Target="slide48.xm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49.xml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46.xm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://graphixspark.blogspot.cz/2011/07/cute-and-beautiful-emoticon-icon-pack.htm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>
                <a:latin typeface="Arial" pitchFamily="34" charset="0"/>
              </a:rPr>
              <a:t>CZ.1.07/1.5.00/34.0448</a:t>
            </a:r>
          </a:p>
        </p:txBody>
      </p:sp>
      <p:sp>
        <p:nvSpPr>
          <p:cNvPr id="2051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9C973436-1DDB-41C7-A516-BD8C662937A2}" type="slidenum">
              <a:rPr lang="cs-CZ" smtClean="0">
                <a:latin typeface="Arial" pitchFamily="34" charset="0"/>
              </a:rPr>
              <a:pPr/>
              <a:t>1</a:t>
            </a:fld>
            <a:endParaRPr lang="cs-CZ" smtClean="0">
              <a:latin typeface="Arial" pitchFamily="34" charset="0"/>
            </a:endParaRPr>
          </a:p>
        </p:txBody>
      </p:sp>
      <p:sp>
        <p:nvSpPr>
          <p:cNvPr id="205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060575"/>
            <a:ext cx="7772400" cy="2178050"/>
          </a:xfrm>
        </p:spPr>
        <p:txBody>
          <a:bodyPr/>
          <a:lstStyle/>
          <a:p>
            <a:pPr eaLnBrk="1" hangingPunct="1"/>
            <a:r>
              <a:rPr lang="cs-CZ" sz="2800" smtClean="0"/>
              <a:t>Využití ICT pro rozvoj klíčových kompetencí</a:t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CZ.1.07/1.5.00/34.0448</a:t>
            </a:r>
          </a:p>
        </p:txBody>
      </p:sp>
      <p:pic>
        <p:nvPicPr>
          <p:cNvPr id="2053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4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459788" y="3141663"/>
            <a:ext cx="468312" cy="287337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5" name="Rectangle 8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6" name="Picture 11" descr="logo2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4213" y="549275"/>
            <a:ext cx="1733550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7" name="Text Box 12"/>
          <p:cNvSpPr txBox="1">
            <a:spLocks noChangeArrowheads="1"/>
          </p:cNvSpPr>
          <p:nvPr/>
        </p:nvSpPr>
        <p:spPr bwMode="auto">
          <a:xfrm>
            <a:off x="2195513" y="692150"/>
            <a:ext cx="6121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None/>
            </a:pPr>
            <a:endParaRPr lang="cs-CZ" sz="1800"/>
          </a:p>
        </p:txBody>
      </p:sp>
      <p:sp>
        <p:nvSpPr>
          <p:cNvPr id="2058" name="Text Box 13"/>
          <p:cNvSpPr txBox="1">
            <a:spLocks noChangeArrowheads="1"/>
          </p:cNvSpPr>
          <p:nvPr/>
        </p:nvSpPr>
        <p:spPr bwMode="auto">
          <a:xfrm>
            <a:off x="2339975" y="549275"/>
            <a:ext cx="633730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buFontTx/>
              <a:buNone/>
            </a:pPr>
            <a:r>
              <a:rPr lang="cs-CZ" sz="1400"/>
              <a:t>Střední odborná škola elektrotechnická, Centrum odborné přípravy</a:t>
            </a:r>
            <a:br>
              <a:rPr lang="cs-CZ" sz="1400"/>
            </a:br>
            <a:r>
              <a:rPr lang="cs-CZ" sz="1400"/>
              <a:t>Zvolenovská 537, Hluboká nad Vltavou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>
                <a:latin typeface="Arial" pitchFamily="34" charset="0"/>
              </a:rPr>
              <a:t>CZ.1.07/1.5.00/34.0448</a:t>
            </a:r>
          </a:p>
        </p:txBody>
      </p:sp>
      <p:sp>
        <p:nvSpPr>
          <p:cNvPr id="3075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92320AA5-2412-4623-B9C8-197BD6579575}" type="slidenum">
              <a:rPr lang="cs-CZ" smtClean="0">
                <a:latin typeface="Arial" pitchFamily="34" charset="0"/>
              </a:rPr>
              <a:pPr/>
              <a:t>2</a:t>
            </a:fld>
            <a:endParaRPr lang="cs-CZ" smtClean="0">
              <a:latin typeface="Arial" pitchFamily="34" charset="0"/>
            </a:endParaRPr>
          </a:p>
        </p:txBody>
      </p:sp>
      <p:sp>
        <p:nvSpPr>
          <p:cNvPr id="3076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6230" name="Group 86"/>
          <p:cNvGraphicFramePr>
            <a:graphicFrameLocks noGrp="1"/>
          </p:cNvGraphicFramePr>
          <p:nvPr>
            <p:ph type="tbl" idx="1"/>
          </p:nvPr>
        </p:nvGraphicFramePr>
        <p:xfrm>
          <a:off x="1241556" y="458604"/>
          <a:ext cx="6697663" cy="4761936"/>
        </p:xfrm>
        <a:graphic>
          <a:graphicData uri="http://schemas.openxmlformats.org/drawingml/2006/table">
            <a:tbl>
              <a:tblPr/>
              <a:tblGrid>
                <a:gridCol w="2000250"/>
                <a:gridCol w="4697413"/>
              </a:tblGrid>
              <a:tr h="3603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CZ.1.07/1.5.00/34.0448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CZJ – RJ – 1_24 Časování sloves, rozhovor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505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Střední odborná škola elektrotechnická,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Centrum odborné přípravy,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Zvolenovská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537, Hluboká nad Vltavou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Milena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Luxíková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3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Slovesa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12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- 4. ročník SOŠ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Březen  2013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Kvíz, rozhovor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07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/>
                        <a:t>Materiál k procvičování časování sloves. </a:t>
                      </a:r>
                      <a:r>
                        <a:rPr lang="cs-CZ" sz="1400" dirty="0" smtClean="0"/>
                        <a:t>Jednotlivé obrazovky jsou interaktivní . Po vybrání jedné varianty nás při správné  odpovědi pustí prezentace k následující otázce. Při špatné odpovědi nás  nechá odpověď zopakovat. Námět</a:t>
                      </a:r>
                      <a:r>
                        <a:rPr lang="cs-CZ" sz="1400" baseline="0" dirty="0" smtClean="0"/>
                        <a:t> pro vedení rozhovoru.</a:t>
                      </a:r>
                      <a:endParaRPr lang="cs-CZ" sz="1400" dirty="0" smtClean="0"/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 smtClean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6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Pokud není uvedeno jinak, uvedený materiál je z vlastních zdrojů autora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113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14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15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16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871640" y="2618892"/>
            <a:ext cx="63008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200" dirty="0" smtClean="0"/>
              <a:t>Jednotlivé obrazovky jsou interaktivní . Po vybrání jedné varianty nás při správné  odpovědi pustí prezentace k následující otázce. Při špatné odpovědi nás  nechá odpověď zopakovat.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1460" y="458604"/>
            <a:ext cx="45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5"/>
            <a:r>
              <a:rPr lang="cs-CZ" sz="2400" dirty="0" smtClean="0"/>
              <a:t>Metodický list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520" y="1268712"/>
            <a:ext cx="7561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1600" dirty="0" smtClean="0"/>
              <a:t>Rozhovor rozepsaný na jednotlivých obrazovkách je zaměřený na časování sloves.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520" y="2168832"/>
            <a:ext cx="345357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1600" dirty="0" smtClean="0"/>
              <a:t>Úkoly:     Vyberte správné sloveso.</a:t>
            </a:r>
            <a:endParaRPr lang="cs-CZ" sz="1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81628" y="3609024"/>
            <a:ext cx="260718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1600" dirty="0" smtClean="0"/>
              <a:t>Vyčasujte použitá slovesa</a:t>
            </a:r>
            <a:endParaRPr lang="cs-CZ" sz="1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81628" y="4419132"/>
            <a:ext cx="287450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1600" dirty="0" smtClean="0"/>
              <a:t>Rozehrajte podobný rozhovor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ru-RU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Как жаль, что Лена ............ домой в Выборг.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 bwMode="auto">
          <a:xfrm>
            <a:off x="431448" y="3158964"/>
            <a:ext cx="3780504" cy="2970396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457200" indent="-457200" algn="ctr"/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возвращается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2" name="Zaoblený obdélník 11">
            <a:hlinkClick r:id="rId4" action="ppaction://hlinksldjump"/>
          </p:cNvPr>
          <p:cNvSpPr/>
          <p:nvPr/>
        </p:nvSpPr>
        <p:spPr bwMode="auto">
          <a:xfrm>
            <a:off x="4842036" y="3158964"/>
            <a:ext cx="3960528" cy="2970396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возвращится</a:t>
            </a: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 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  <p:grpSp>
        <p:nvGrpSpPr>
          <p:cNvPr id="7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ru-RU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Мы будем по ней ...............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Zaoblený obdélník 10">
            <a:hlinkClick r:id="rId2" action="ppaction://hlinksldjump"/>
          </p:cNvPr>
          <p:cNvSpPr/>
          <p:nvPr/>
        </p:nvSpPr>
        <p:spPr bwMode="auto">
          <a:xfrm>
            <a:off x="521460" y="3429000"/>
            <a:ext cx="3510468" cy="171022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скучать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2" name="Zaoblený obdélník 11">
            <a:hlinkClick r:id="rId3" action="ppaction://hlinksldjump"/>
          </p:cNvPr>
          <p:cNvSpPr/>
          <p:nvPr/>
        </p:nvSpPr>
        <p:spPr bwMode="auto">
          <a:xfrm>
            <a:off x="5112072" y="3429000"/>
            <a:ext cx="3690492" cy="1710228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скучат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117570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ru-RU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Надо обязательно ............. ей </a:t>
            </a:r>
          </a:p>
          <a:p>
            <a:pPr algn="ctr">
              <a:buNone/>
            </a:pPr>
            <a:r>
              <a:rPr lang="ru-RU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что-нибудь на память.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Zaoblený obdélník 10">
            <a:hlinkClick r:id="rId2" action="ppaction://hlinksldjump"/>
          </p:cNvPr>
          <p:cNvSpPr/>
          <p:nvPr/>
        </p:nvSpPr>
        <p:spPr bwMode="auto">
          <a:xfrm>
            <a:off x="611472" y="3158964"/>
            <a:ext cx="3420456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подареть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2" name="Zaoblený obdélník 11">
            <a:hlinkClick r:id="rId3" action="ppaction://hlinksldjump"/>
          </p:cNvPr>
          <p:cNvSpPr/>
          <p:nvPr/>
        </p:nvSpPr>
        <p:spPr bwMode="auto">
          <a:xfrm>
            <a:off x="5022060" y="3158964"/>
            <a:ext cx="3690492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подарить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13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ru-RU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Может быть, ............. ей 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DVD</a:t>
            </a:r>
            <a:r>
              <a:rPr lang="ru-RU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о Глубокой на Влтаве.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690492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купим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2" name="Zaoblený obdélník 11">
            <a:hlinkClick r:id="rId3" action="ppaction://hlinksldjump"/>
          </p:cNvPr>
          <p:cNvSpPr/>
          <p:nvPr/>
        </p:nvSpPr>
        <p:spPr bwMode="auto">
          <a:xfrm>
            <a:off x="4932048" y="3158964"/>
            <a:ext cx="3870516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купить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14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15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16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ru-RU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Давай ............ ей фотоальбом.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сделаем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поделаем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17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18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19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ru-RU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Она хорошо ........... некоторые места в Южной Чехии.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kumimoji="0" lang="ru-RU" sz="20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знаеть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знает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20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21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22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ru-RU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Ну, я знаю, что она ........... Чески Крумлов.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любить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любит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23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24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771760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25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ru-RU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Ты права, в Ческом Крумлове много красивых уголков, к тому же она сама их ............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сфотографировала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выфотографировала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26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27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28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117570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ru-RU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Давайте .......... для не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ë</a:t>
            </a:r>
            <a:r>
              <a:rPr lang="ru-RU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 презентацию </a:t>
            </a:r>
          </a:p>
          <a:p>
            <a:pPr algn="ctr">
              <a:buNone/>
            </a:pPr>
            <a:r>
              <a:rPr lang="ru-RU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о нашей области.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сделаем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поделаем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29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30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31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ru-RU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Каждый  ............. ей добрые пожелания на память.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написать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напишет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32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33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34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ru-RU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Я хочу ........... подарок для е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ë</a:t>
            </a:r>
            <a:r>
              <a:rPr lang="ru-RU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 брата.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521460" y="3158964"/>
            <a:ext cx="3960528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kumimoji="0" lang="ru-RU" sz="20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передать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отдать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35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36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37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ru-RU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Мы его ...........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ru-RU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к нам в будущем году.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приглашаем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пришл</a:t>
            </a:r>
            <a:r>
              <a:rPr lang="cs-CZ" sz="2000" dirty="0" smtClean="0">
                <a:solidFill>
                  <a:schemeClr val="bg1"/>
                </a:solidFill>
                <a:latin typeface="Calibri"/>
              </a:rPr>
              <a:t>ë</a:t>
            </a:r>
            <a:r>
              <a:rPr lang="ru-RU" sz="2000" dirty="0" smtClean="0">
                <a:solidFill>
                  <a:schemeClr val="bg1"/>
                </a:solidFill>
                <a:latin typeface="Calibri"/>
              </a:rPr>
              <a:t>м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38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39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40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ru-RU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Надеюсь,  что Лена  .......... вместе с ним.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приедет</a:t>
            </a: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 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уезжает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41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42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43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ru-RU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Будем их .............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экономить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ждать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44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45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46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ru-RU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Конечно, Лена обещала ...............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431448" y="3158964"/>
            <a:ext cx="3960528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верняться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4932048" y="3158964"/>
            <a:ext cx="3780504" cy="2430324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/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вернуться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47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48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>
                <a:latin typeface="Arial" pitchFamily="34" charset="0"/>
              </a:rPr>
              <a:t>CZ.1.07/1.5.00/34.0448</a:t>
            </a:r>
          </a:p>
        </p:txBody>
      </p:sp>
      <p:sp>
        <p:nvSpPr>
          <p:cNvPr id="4099" name="Zástupný symbol pro číslo snímku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43200114-9EAE-4D60-A817-3A986C36C9A4}" type="slidenum">
              <a:rPr lang="cs-CZ" smtClean="0">
                <a:latin typeface="Arial" pitchFamily="34" charset="0"/>
              </a:rPr>
              <a:pPr/>
              <a:t>49</a:t>
            </a:fld>
            <a:endParaRPr lang="cs-CZ" smtClean="0">
              <a:latin typeface="Arial" pitchFamily="34" charset="0"/>
            </a:endParaRPr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4101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2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3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4" name="AutoShape 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sp>
        <p:nvSpPr>
          <p:cNvPr id="4105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971520" y="998676"/>
            <a:ext cx="6913563" cy="2880384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Seznam literatury a pramenů</a:t>
            </a:r>
          </a:p>
          <a:p>
            <a:pPr eaLnBrk="1" hangingPunct="1"/>
            <a:r>
              <a:rPr lang="cs-CZ" sz="1600" b="1" dirty="0" smtClean="0">
                <a:solidFill>
                  <a:srgbClr val="002060"/>
                </a:solidFill>
              </a:rPr>
              <a:t>Materiály jsou určeny pro bezplatné používání pro potřeby výuky a vzdělávání na všech typech škol a školských zařízení. Jakékoliv další využití podléhá autorskému zákonu.</a:t>
            </a:r>
          </a:p>
          <a:p>
            <a:pPr eaLnBrk="1" hangingPunct="1"/>
            <a:r>
              <a:rPr lang="cs-CZ" sz="1600" b="1" dirty="0" smtClean="0">
                <a:solidFill>
                  <a:srgbClr val="002060"/>
                </a:solidFill>
              </a:rPr>
              <a:t>Použité zdroje</a:t>
            </a:r>
            <a:endParaRPr lang="cs-CZ" sz="1600" b="1" dirty="0" smtClean="0"/>
          </a:p>
          <a:p>
            <a:pPr eaLnBrk="1" hangingPunct="1"/>
            <a:r>
              <a:rPr lang="cs-CZ" sz="1600" b="1" dirty="0" smtClean="0">
                <a:solidFill>
                  <a:srgbClr val="002060"/>
                </a:solidFill>
              </a:rPr>
              <a:t>Objekty použité k vytvoření prezentace jsou  dostupné na adrese </a:t>
            </a:r>
            <a:r>
              <a:rPr lang="cs-CZ" sz="1600" dirty="0" smtClean="0">
                <a:hlinkClick r:id="rId3"/>
              </a:rPr>
              <a:t>http://graphixspark.blogspot.cz/2011/07/cute-and-beautiful-emoticon-icon-pack.html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solidFill>
                  <a:srgbClr val="002060"/>
                </a:solidFill>
              </a:rPr>
              <a:t>Vlastní tvorba autora</a:t>
            </a:r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dirty="0" smtClean="0"/>
          </a:p>
        </p:txBody>
      </p:sp>
      <p:pic>
        <p:nvPicPr>
          <p:cNvPr id="4106" name="Picture 5" descr="LOGO Investice do rozvoje vzdělání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1329</TotalTime>
  <Words>637</Words>
  <Application>Microsoft Office PowerPoint</Application>
  <PresentationFormat>Předvádění na obrazovce (4:3)</PresentationFormat>
  <Paragraphs>198</Paragraphs>
  <Slides>49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49</vt:i4>
      </vt:variant>
    </vt:vector>
  </HeadingPairs>
  <TitlesOfParts>
    <vt:vector size="50" baseType="lpstr">
      <vt:lpstr>Výchozí návrh</vt:lpstr>
      <vt:lpstr>Využití ICT pro rozvoj klíčových kompetencí  CZ.1.07/1.5.00/34.0448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Snímek 40</vt:lpstr>
      <vt:lpstr>Snímek 41</vt:lpstr>
      <vt:lpstr>Snímek 42</vt:lpstr>
      <vt:lpstr>Snímek 43</vt:lpstr>
      <vt:lpstr>Snímek 44</vt:lpstr>
      <vt:lpstr>Snímek 45</vt:lpstr>
      <vt:lpstr>Snímek 46</vt:lpstr>
      <vt:lpstr>Snímek 47</vt:lpstr>
      <vt:lpstr>Snímek 48</vt:lpstr>
      <vt:lpstr>Snímek 49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Znáte tyto ekonomické pojmy? (kvíz 2)</dc:title>
  <dc:creator>SOŠE Hluboká nad Vltavou</dc:creator>
  <cp:lastModifiedBy>FSC</cp:lastModifiedBy>
  <cp:revision>88</cp:revision>
  <dcterms:created xsi:type="dcterms:W3CDTF">2012-07-02T13:04:44Z</dcterms:created>
  <dcterms:modified xsi:type="dcterms:W3CDTF">2013-03-23T15:49:43Z</dcterms:modified>
</cp:coreProperties>
</file>