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3" d="100"/>
          <a:sy n="63" d="100"/>
        </p:scale>
        <p:origin x="-1554" y="-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45005" cy="4500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F89E5A69-3F58-4283-81B8-D0F1ACEC9B9B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562E6CBF-80A7-4431-BE86-D2A73412FC02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E5A69-3F58-4283-81B8-D0F1ACEC9B9B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E6CBF-80A7-4431-BE86-D2A73412FC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F89E5A69-3F58-4283-81B8-D0F1ACEC9B9B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562E6CBF-80A7-4431-BE86-D2A73412FC0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E5A69-3F58-4283-81B8-D0F1ACEC9B9B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E6CBF-80A7-4431-BE86-D2A73412FC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E5A69-3F58-4283-81B8-D0F1ACEC9B9B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562E6CBF-80A7-4431-BE86-D2A73412FC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E5A69-3F58-4283-81B8-D0F1ACEC9B9B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E6CBF-80A7-4431-BE86-D2A73412FC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E5A69-3F58-4283-81B8-D0F1ACEC9B9B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E6CBF-80A7-4431-BE86-D2A73412FC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E5A69-3F58-4283-81B8-D0F1ACEC9B9B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562E6CBF-80A7-4431-BE86-D2A73412FC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E5A69-3F58-4283-81B8-D0F1ACEC9B9B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E6CBF-80A7-4431-BE86-D2A73412FC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E5A69-3F58-4283-81B8-D0F1ACEC9B9B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E6CBF-80A7-4431-BE86-D2A73412FC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E5A69-3F58-4283-81B8-D0F1ACEC9B9B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E6CBF-80A7-4431-BE86-D2A73412FC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F89E5A69-3F58-4283-81B8-D0F1ACEC9B9B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562E6CBF-80A7-4431-BE86-D2A73412FC0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7" Type="http://schemas.openxmlformats.org/officeDocument/2006/relationships/image" Target="../media/image11.pn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524802" y="142680"/>
            <a:ext cx="8344878" cy="3809887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600" kern="1200" cap="all" spc="-6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Název školy: ZŠ Karla Klíče, Hostinné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Autor: Mgr. Ludmila </a:t>
            </a:r>
            <a:r>
              <a:rPr lang="cs-CZ" sz="32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Eisová</a:t>
            </a: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Název: VY_32_INOVACE_11_c_14_procvičová-ní čtení 7.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Téma: první Čtení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Číslo projektu: CZ.1.07/1.4.00/21.2131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endParaRPr lang="cs-CZ" sz="32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2254" y="4938908"/>
            <a:ext cx="6858048" cy="140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125743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905031031"/>
              </p:ext>
            </p:extLst>
          </p:nvPr>
        </p:nvGraphicFramePr>
        <p:xfrm>
          <a:off x="1187624" y="1423539"/>
          <a:ext cx="6834212" cy="36457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+mj-lt"/>
                        </a:rPr>
                        <a:t>Autor</a:t>
                      </a:r>
                      <a:endParaRPr lang="cs-CZ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+mj-lt"/>
                        </a:rPr>
                        <a:t>Mgr. Ludmila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  <a:latin typeface="+mj-lt"/>
                        </a:rPr>
                        <a:t>Eisová</a:t>
                      </a:r>
                      <a:endParaRPr lang="cs-CZ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+mj-lt"/>
                        </a:rPr>
                        <a:t>Vytvořeno dne</a:t>
                      </a:r>
                      <a:endParaRPr lang="cs-CZ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15. února 2013</a:t>
                      </a:r>
                      <a:endParaRPr lang="cs-CZ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+mj-lt"/>
                        </a:rPr>
                        <a:t>Odpilotováno dne</a:t>
                      </a:r>
                      <a:endParaRPr lang="cs-CZ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21. 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února 2013</a:t>
                      </a:r>
                      <a:endParaRPr lang="cs-CZ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+mj-lt"/>
                        </a:rPr>
                        <a:t>ve třídě</a:t>
                      </a:r>
                      <a:endParaRPr lang="cs-CZ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+mj-lt"/>
                        </a:rPr>
                        <a:t>I.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A</a:t>
                      </a:r>
                      <a:endParaRPr lang="cs-CZ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+mj-lt"/>
                        </a:rPr>
                        <a:t>Vzdělávací oblast</a:t>
                      </a:r>
                      <a:endParaRPr lang="cs-CZ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+mj-lt"/>
                        </a:rPr>
                        <a:t>Jazyk a jazyková komunikace</a:t>
                      </a:r>
                      <a:endParaRPr lang="cs-CZ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+mj-lt"/>
                        </a:rPr>
                        <a:t>Vzdělávací obor</a:t>
                      </a:r>
                      <a:endParaRPr lang="cs-CZ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+mj-lt"/>
                        </a:rPr>
                        <a:t>Český jazyk a literatura</a:t>
                      </a:r>
                      <a:endParaRPr lang="cs-CZ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+mj-lt"/>
                        </a:rPr>
                        <a:t>Tematický okruh</a:t>
                      </a:r>
                      <a:endParaRPr lang="cs-CZ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+mj-lt"/>
                        </a:rPr>
                        <a:t>První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čtení</a:t>
                      </a:r>
                      <a:endParaRPr lang="cs-CZ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+mj-lt"/>
                        </a:rPr>
                        <a:t>Téma</a:t>
                      </a:r>
                      <a:endParaRPr lang="cs-CZ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+mj-lt"/>
                        </a:rPr>
                        <a:t>Procvičování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čtení 7.</a:t>
                      </a:r>
                      <a:endParaRPr lang="cs-CZ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+mj-lt"/>
                        </a:rPr>
                        <a:t>Klíčová slova</a:t>
                      </a:r>
                      <a:endParaRPr lang="cs-CZ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u="none" dirty="0" smtClean="0">
                          <a:solidFill>
                            <a:schemeClr val="tx1"/>
                          </a:solidFill>
                          <a:latin typeface="+mj-lt"/>
                        </a:rPr>
                        <a:t>slova – jména, porozumění přečtenému, dopisování slov do mřížek</a:t>
                      </a:r>
                      <a:endParaRPr lang="cs-CZ" u="none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478328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Ludmila Eisová\AppData\Local\Microsoft\Windows\Temporary Internet Files\Content.IE5\U85VJK7C\MC90034909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87197" y="889406"/>
            <a:ext cx="1599286" cy="2000707"/>
          </a:xfrm>
          <a:prstGeom prst="rect">
            <a:avLst/>
          </a:prstGeom>
          <a:noFill/>
          <a:ln w="38100">
            <a:solidFill>
              <a:srgbClr val="0070C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Ludmila Eisová\AppData\Local\Microsoft\Windows\Temporary Internet Files\Content.IE5\DKFTMRFD\MC90034909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8523" y="950061"/>
            <a:ext cx="1418234" cy="1940357"/>
          </a:xfrm>
          <a:prstGeom prst="rect">
            <a:avLst/>
          </a:prstGeom>
          <a:noFill/>
          <a:ln w="38100">
            <a:solidFill>
              <a:srgbClr val="00B05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059680" y="2209800"/>
            <a:ext cx="1225015" cy="523220"/>
          </a:xfrm>
          <a:prstGeom prst="rect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Radek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94360" y="3596640"/>
            <a:ext cx="1005403" cy="523220"/>
          </a:xfrm>
          <a:prstGeom prst="rect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Irena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112520" y="4328160"/>
            <a:ext cx="963725" cy="523220"/>
          </a:xfrm>
          <a:prstGeom prst="rect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Artur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682240" y="4343400"/>
            <a:ext cx="1245854" cy="523220"/>
          </a:xfrm>
          <a:prstGeom prst="rect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Darina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998720" y="3611880"/>
            <a:ext cx="1265090" cy="523220"/>
          </a:xfrm>
          <a:prstGeom prst="rect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Dorota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964680" y="3627120"/>
            <a:ext cx="1003801" cy="523220"/>
          </a:xfrm>
          <a:prstGeom prst="rect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Erika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791200" y="2895600"/>
            <a:ext cx="1043876" cy="523220"/>
          </a:xfrm>
          <a:prstGeom prst="rect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Petra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901440" y="5059680"/>
            <a:ext cx="1545616" cy="523220"/>
          </a:xfrm>
          <a:prstGeom prst="rect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Romana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24840" y="5059680"/>
            <a:ext cx="1104790" cy="523220"/>
          </a:xfrm>
          <a:prstGeom prst="rect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Lumír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526280" y="5806440"/>
            <a:ext cx="1564852" cy="523220"/>
          </a:xfrm>
          <a:prstGeom prst="rect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Radomír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975360" y="5791200"/>
            <a:ext cx="1104790" cy="523220"/>
          </a:xfrm>
          <a:prstGeom prst="rect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Marta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407920" y="5105400"/>
            <a:ext cx="1024639" cy="523220"/>
          </a:xfrm>
          <a:prstGeom prst="rect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Klára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865120" y="5806440"/>
            <a:ext cx="1064715" cy="523220"/>
          </a:xfrm>
          <a:prstGeom prst="rect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Mirek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145280" y="2895600"/>
            <a:ext cx="1225015" cy="523220"/>
          </a:xfrm>
          <a:prstGeom prst="rect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Radka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705600" y="5775960"/>
            <a:ext cx="1385572" cy="523220"/>
          </a:xfrm>
          <a:prstGeom prst="rect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Tamara</a:t>
            </a:r>
            <a:endParaRPr lang="cs-CZ" sz="2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590800" y="3627120"/>
            <a:ext cx="1144865" cy="523220"/>
          </a:xfrm>
          <a:prstGeom prst="rect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Jarmil</a:t>
            </a:r>
            <a:endParaRPr lang="cs-CZ" sz="28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511040" y="4312920"/>
            <a:ext cx="1265090" cy="523220"/>
          </a:xfrm>
          <a:prstGeom prst="rect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Marika</a:t>
            </a:r>
            <a:endParaRPr lang="cs-CZ" sz="28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537960" y="4297680"/>
            <a:ext cx="1024639" cy="523220"/>
          </a:xfrm>
          <a:prstGeom prst="rect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Karel</a:t>
            </a:r>
            <a:endParaRPr lang="cs-CZ" sz="28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111240" y="5059680"/>
            <a:ext cx="1184940" cy="523220"/>
          </a:xfrm>
          <a:prstGeom prst="rect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Marek</a:t>
            </a:r>
            <a:endParaRPr lang="cs-CZ" sz="28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392680" y="2895600"/>
            <a:ext cx="1284326" cy="523220"/>
          </a:xfrm>
          <a:prstGeom prst="rect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Mojmír</a:t>
            </a:r>
            <a:endParaRPr lang="cs-CZ" sz="28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880360" y="2194560"/>
            <a:ext cx="1484702" cy="523220"/>
          </a:xfrm>
          <a:prstGeom prst="rect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Markéta</a:t>
            </a:r>
            <a:endParaRPr lang="cs-CZ" sz="2800" dirty="0"/>
          </a:p>
        </p:txBody>
      </p:sp>
      <p:sp>
        <p:nvSpPr>
          <p:cNvPr id="3" name="Zaoblený obdélníkový popisek 2"/>
          <p:cNvSpPr/>
          <p:nvPr/>
        </p:nvSpPr>
        <p:spPr>
          <a:xfrm>
            <a:off x="2880360" y="594360"/>
            <a:ext cx="3581400" cy="1341120"/>
          </a:xfrm>
          <a:prstGeom prst="wedgeRoundRectCallout">
            <a:avLst>
              <a:gd name="adj1" fmla="val -76944"/>
              <a:gd name="adj2" fmla="val 22928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Zaoblený obdélníkový popisek 27"/>
          <p:cNvSpPr/>
          <p:nvPr/>
        </p:nvSpPr>
        <p:spPr>
          <a:xfrm>
            <a:off x="2880360" y="594360"/>
            <a:ext cx="3581400" cy="1341120"/>
          </a:xfrm>
          <a:prstGeom prst="wedgeRoundRectCallout">
            <a:avLst>
              <a:gd name="adj1" fmla="val 72843"/>
              <a:gd name="adj2" fmla="val 17246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3300"/>
                </a:solidFill>
              </a:rPr>
              <a:t>Přečtěte, jak se můžeme jmenovat.</a:t>
            </a:r>
            <a:endParaRPr lang="cs-CZ" sz="2800" dirty="0">
              <a:solidFill>
                <a:srgbClr val="FF33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8247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3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2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2960" y="2880360"/>
            <a:ext cx="1085554" cy="523220"/>
          </a:xfrm>
          <a:prstGeom prst="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vrána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64920" y="3870960"/>
            <a:ext cx="1085554" cy="523220"/>
          </a:xfrm>
          <a:prstGeom prst="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prase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926080" y="3886200"/>
            <a:ext cx="1164101" cy="523220"/>
          </a:xfrm>
          <a:prstGeom prst="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mraky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697480" y="2895600"/>
            <a:ext cx="1064715" cy="523220"/>
          </a:xfrm>
          <a:prstGeom prst="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kráva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32960" y="2880360"/>
            <a:ext cx="1085554" cy="523220"/>
          </a:xfrm>
          <a:prstGeom prst="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kanár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355080" y="3870960"/>
            <a:ext cx="1244251" cy="523220"/>
          </a:xfrm>
          <a:prstGeom prst="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sýkora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511040" y="4861560"/>
            <a:ext cx="984565" cy="523220"/>
          </a:xfrm>
          <a:prstGeom prst="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tráva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233160" y="2865120"/>
            <a:ext cx="1265090" cy="523220"/>
          </a:xfrm>
          <a:prstGeom prst="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okurka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913120" y="2026920"/>
            <a:ext cx="885179" cy="523220"/>
          </a:xfrm>
          <a:prstGeom prst="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drak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587240" y="5760720"/>
            <a:ext cx="984565" cy="523220"/>
          </a:xfrm>
          <a:prstGeom prst="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rorýs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154680" y="4846320"/>
            <a:ext cx="785793" cy="523220"/>
          </a:xfrm>
          <a:prstGeom prst="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orel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876800" y="3901440"/>
            <a:ext cx="663964" cy="523220"/>
          </a:xfrm>
          <a:prstGeom prst="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výr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172200" y="4861560"/>
            <a:ext cx="1005403" cy="523220"/>
          </a:xfrm>
          <a:prstGeom prst="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můra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667000" y="5760720"/>
            <a:ext cx="1184940" cy="523220"/>
          </a:xfrm>
          <a:prstGeom prst="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komár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082040" y="4831080"/>
            <a:ext cx="984565" cy="523220"/>
          </a:xfrm>
          <a:prstGeom prst="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vrata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990600" y="5699760"/>
            <a:ext cx="923651" cy="523220"/>
          </a:xfrm>
          <a:prstGeom prst="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stoly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355080" y="5760720"/>
            <a:ext cx="1083951" cy="523220"/>
          </a:xfrm>
          <a:prstGeom prst="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trámy</a:t>
            </a:r>
            <a:endParaRPr lang="cs-CZ" sz="28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264920" y="1996440"/>
            <a:ext cx="1085554" cy="523220"/>
          </a:xfrm>
          <a:prstGeom prst="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drápy</a:t>
            </a:r>
            <a:endParaRPr lang="cs-CZ" sz="28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794760" y="2011680"/>
            <a:ext cx="1003801" cy="523220"/>
          </a:xfrm>
          <a:prstGeom prst="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vlaky</a:t>
            </a:r>
            <a:endParaRPr lang="cs-CZ" sz="2800" dirty="0"/>
          </a:p>
        </p:txBody>
      </p:sp>
      <p:pic>
        <p:nvPicPr>
          <p:cNvPr id="24" name="Picture 3" descr="C:\Users\Ludmila Eisová\AppData\Local\Microsoft\Windows\Temporary Internet Files\Content.IE5\9367ZOQJ\MC9004281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1114" y="411480"/>
            <a:ext cx="1412666" cy="15252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ový popisek 2"/>
          <p:cNvSpPr/>
          <p:nvPr/>
        </p:nvSpPr>
        <p:spPr>
          <a:xfrm>
            <a:off x="5151120" y="853440"/>
            <a:ext cx="2316480" cy="765048"/>
          </a:xfrm>
          <a:prstGeom prst="wedgeRoundRectCallout">
            <a:avLst>
              <a:gd name="adj1" fmla="val -137118"/>
              <a:gd name="adj2" fmla="val -27022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3300"/>
                </a:solidFill>
              </a:rPr>
              <a:t>Umí létat?</a:t>
            </a:r>
            <a:endParaRPr lang="cs-CZ" sz="3200" dirty="0">
              <a:solidFill>
                <a:srgbClr val="FF33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10016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3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C:\Users\Ludmila Eisová\AppData\Local\Microsoft\Windows\Temporary Internet Files\Content.IE5\9367ZOQJ\MC9004281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1114" y="411480"/>
            <a:ext cx="1412666" cy="15252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ový popisek 2"/>
          <p:cNvSpPr/>
          <p:nvPr/>
        </p:nvSpPr>
        <p:spPr>
          <a:xfrm>
            <a:off x="5242560" y="792480"/>
            <a:ext cx="2316480" cy="765048"/>
          </a:xfrm>
          <a:prstGeom prst="wedgeRoundRectCallout">
            <a:avLst>
              <a:gd name="adj1" fmla="val -137118"/>
              <a:gd name="adj2" fmla="val -27022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3300"/>
                </a:solidFill>
              </a:rPr>
              <a:t>Umí plavat?</a:t>
            </a:r>
            <a:endParaRPr lang="cs-CZ" sz="2800" dirty="0">
              <a:solidFill>
                <a:srgbClr val="FF33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82040" y="2026920"/>
            <a:ext cx="885179" cy="523220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kapr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36720" y="3901440"/>
            <a:ext cx="1585690" cy="523220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kamarád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614160" y="3810000"/>
            <a:ext cx="984565" cy="523220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dráty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697480" y="3916680"/>
            <a:ext cx="564578" cy="523220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lín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560320" y="4846320"/>
            <a:ext cx="1244251" cy="523220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sekyra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477000" y="4876800"/>
            <a:ext cx="1345240" cy="523220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velryba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92480" y="3886200"/>
            <a:ext cx="1024639" cy="523220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škola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663440" y="4861560"/>
            <a:ext cx="1225015" cy="523220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klokan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005840" y="4800600"/>
            <a:ext cx="684803" cy="523220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rak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322320" y="5745480"/>
            <a:ext cx="845103" cy="523220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slon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873240" y="2880360"/>
            <a:ext cx="1144865" cy="523220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mléko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120640" y="2895600"/>
            <a:ext cx="1225015" cy="523220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plavec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861560" y="5745480"/>
            <a:ext cx="1043876" cy="523220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stany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675120" y="5715000"/>
            <a:ext cx="864339" cy="523220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vory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46760" y="5745480"/>
            <a:ext cx="1965603" cy="523220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kamarádka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977640" y="2057400"/>
            <a:ext cx="1645002" cy="523220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maminka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804160" y="2865120"/>
            <a:ext cx="1244251" cy="523220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kaštan</a:t>
            </a:r>
            <a:endParaRPr lang="cs-CZ" sz="2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16280" y="2895600"/>
            <a:ext cx="1164101" cy="523220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sestra</a:t>
            </a:r>
            <a:endParaRPr lang="cs-CZ" sz="28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705600" y="2011680"/>
            <a:ext cx="843501" cy="523220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myš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3163822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3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1" descr="C:\Users\Ludmila Eisová\AppData\Local\Microsoft\Windows\Temporary Internet Files\Content.IE5\U85VJK7C\MC90035957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1386" y="1280160"/>
            <a:ext cx="1551711" cy="99947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</p:pic>
      <p:sp>
        <p:nvSpPr>
          <p:cNvPr id="3" name="TextovéPole 2"/>
          <p:cNvSpPr txBox="1"/>
          <p:nvPr/>
        </p:nvSpPr>
        <p:spPr>
          <a:xfrm>
            <a:off x="1858297" y="339213"/>
            <a:ext cx="46714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u="sng" dirty="0" smtClean="0">
                <a:solidFill>
                  <a:srgbClr val="C00000"/>
                </a:solidFill>
                <a:latin typeface="+mj-lt"/>
              </a:rPr>
              <a:t>Dopište slova do mřížek.</a:t>
            </a:r>
            <a:endParaRPr lang="cs-CZ" sz="3200" u="sng" dirty="0">
              <a:solidFill>
                <a:srgbClr val="C00000"/>
              </a:solidFill>
              <a:latin typeface="+mj-lt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12468346"/>
              </p:ext>
            </p:extLst>
          </p:nvPr>
        </p:nvGraphicFramePr>
        <p:xfrm>
          <a:off x="1508760" y="2575560"/>
          <a:ext cx="2194560" cy="655320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438912"/>
                <a:gridCol w="438912"/>
                <a:gridCol w="438912"/>
                <a:gridCol w="438912"/>
                <a:gridCol w="438912"/>
              </a:tblGrid>
              <a:tr h="65532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49210427"/>
              </p:ext>
            </p:extLst>
          </p:nvPr>
        </p:nvGraphicFramePr>
        <p:xfrm>
          <a:off x="1584960" y="4145280"/>
          <a:ext cx="2194560" cy="655320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438912"/>
                <a:gridCol w="438912"/>
                <a:gridCol w="438912"/>
                <a:gridCol w="438912"/>
                <a:gridCol w="438912"/>
              </a:tblGrid>
              <a:tr h="65532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53296742"/>
              </p:ext>
            </p:extLst>
          </p:nvPr>
        </p:nvGraphicFramePr>
        <p:xfrm>
          <a:off x="2103120" y="5440680"/>
          <a:ext cx="2194560" cy="655320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438912"/>
                <a:gridCol w="438912"/>
                <a:gridCol w="438912"/>
                <a:gridCol w="438912"/>
                <a:gridCol w="438912"/>
              </a:tblGrid>
              <a:tr h="65532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07721204"/>
              </p:ext>
            </p:extLst>
          </p:nvPr>
        </p:nvGraphicFramePr>
        <p:xfrm>
          <a:off x="6233160" y="5334000"/>
          <a:ext cx="2194560" cy="655320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438912"/>
                <a:gridCol w="438912"/>
                <a:gridCol w="438912"/>
                <a:gridCol w="438912"/>
                <a:gridCol w="438912"/>
              </a:tblGrid>
              <a:tr h="65532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51187492"/>
              </p:ext>
            </p:extLst>
          </p:nvPr>
        </p:nvGraphicFramePr>
        <p:xfrm>
          <a:off x="6065520" y="3931920"/>
          <a:ext cx="2194560" cy="655320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438912"/>
                <a:gridCol w="438912"/>
                <a:gridCol w="438912"/>
                <a:gridCol w="438912"/>
                <a:gridCol w="438912"/>
              </a:tblGrid>
              <a:tr h="65532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12979057"/>
              </p:ext>
            </p:extLst>
          </p:nvPr>
        </p:nvGraphicFramePr>
        <p:xfrm>
          <a:off x="5684520" y="2575560"/>
          <a:ext cx="2194560" cy="655320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438912"/>
                <a:gridCol w="438912"/>
                <a:gridCol w="438912"/>
                <a:gridCol w="438912"/>
                <a:gridCol w="438912"/>
              </a:tblGrid>
              <a:tr h="65532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C:\Users\Ludmila Eisová\AppData\Local\Microsoft\Windows\Temporary Internet Files\Content.IE5\MRI1GFC1\MC90019227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93" y="3337560"/>
            <a:ext cx="1322661" cy="9749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Ludmila Eisová\AppData\Local\Microsoft\Windows\Temporary Internet Files\Content.IE5\9367ZOQJ\MC90019216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7680" y="3339065"/>
            <a:ext cx="1512834" cy="11233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Ludmila Eisová\AppData\Local\Microsoft\Windows\Temporary Internet Files\Content.IE5\08SUHLCI\MC90044060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8320" y="1310640"/>
            <a:ext cx="1051560" cy="105156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Šipka doprava 10"/>
          <p:cNvSpPr/>
          <p:nvPr/>
        </p:nvSpPr>
        <p:spPr>
          <a:xfrm flipH="1">
            <a:off x="6431280" y="1859280"/>
            <a:ext cx="978408" cy="195072"/>
          </a:xfrm>
          <a:prstGeom prst="rightArrow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9" name="Picture 5" descr="C:\Users\Ludmila Eisová\AppData\Local\Microsoft\Windows\Temporary Internet Files\Content.IE5\08SUHLCI\MC90035362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181870">
            <a:off x="4648177" y="4953644"/>
            <a:ext cx="753546" cy="869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5" descr="C:\Users\Ludmila Eisová\AppData\Local\Microsoft\Windows\Temporary Internet Files\Content.IE5\08SUHLCI\MC90035362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181870">
            <a:off x="5257777" y="5502284"/>
            <a:ext cx="753546" cy="869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Ludmila Eisová\AppData\Local\Microsoft\Windows\Temporary Internet Files\Content.IE5\08SUHLCI\MC900441809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680" y="4770120"/>
            <a:ext cx="1463040" cy="1463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6757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323528" y="620688"/>
            <a:ext cx="8363272" cy="5505475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spcAft>
                <a:spcPts val="600"/>
              </a:spcAft>
              <a:buFont typeface="Arial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b="0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r>
              <a:rPr lang="cs-CZ" sz="2400" b="0" dirty="0" smtClean="0">
                <a:latin typeface="Arial" pitchFamily="34" charset="0"/>
                <a:cs typeface="Arial" pitchFamily="34" charset="0"/>
              </a:rPr>
              <a:t>3. list</a:t>
            </a:r>
            <a:r>
              <a:rPr lang="cs-CZ" sz="3200" b="0" dirty="0" smtClean="0">
                <a:latin typeface="Arial" pitchFamily="34" charset="0"/>
                <a:cs typeface="Arial" pitchFamily="34" charset="0"/>
              </a:rPr>
              <a:t> –</a:t>
            </a:r>
            <a:r>
              <a:rPr lang="cs-CZ" sz="2400" b="0" dirty="0" smtClean="0">
                <a:latin typeface="Arial" pitchFamily="34" charset="0"/>
                <a:cs typeface="Arial" pitchFamily="34" charset="0"/>
              </a:rPr>
              <a:t> Čtení dívčích a chlapeckých jmen – procvičení čtení slov s </a:t>
            </a:r>
            <a:r>
              <a:rPr lang="cs-CZ" sz="2400" b="0" u="sng" dirty="0" err="1" smtClean="0">
                <a:latin typeface="Arial" pitchFamily="34" charset="0"/>
                <a:cs typeface="Arial" pitchFamily="34" charset="0"/>
              </a:rPr>
              <a:t>R,r</a:t>
            </a:r>
            <a:endParaRPr lang="cs-CZ" sz="2400" b="0" u="sng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0" dirty="0" smtClean="0">
                <a:latin typeface="Arial" pitchFamily="34" charset="0"/>
                <a:cs typeface="Arial" pitchFamily="34" charset="0"/>
              </a:rPr>
              <a:t>4. list – </a:t>
            </a:r>
            <a:r>
              <a:rPr lang="cs-CZ" sz="2400" b="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0" dirty="0" smtClean="0">
                <a:latin typeface="Arial" pitchFamily="34" charset="0"/>
                <a:cs typeface="Arial" pitchFamily="34" charset="0"/>
              </a:rPr>
              <a:t>Čtení slov, porozumění slovu, rozhodnutí, zda umí létat</a:t>
            </a:r>
          </a:p>
          <a:p>
            <a:r>
              <a:rPr lang="cs-CZ" sz="2400" b="0" dirty="0" smtClean="0">
                <a:latin typeface="Arial" pitchFamily="34" charset="0"/>
                <a:cs typeface="Arial" pitchFamily="34" charset="0"/>
              </a:rPr>
              <a:t>5. list –  </a:t>
            </a:r>
            <a:r>
              <a:rPr lang="cs-CZ" sz="2400" b="0" dirty="0">
                <a:latin typeface="Arial" pitchFamily="34" charset="0"/>
                <a:cs typeface="Arial" pitchFamily="34" charset="0"/>
              </a:rPr>
              <a:t>Čtení slov, porozumění slovu, rozhodnutí, zda umí </a:t>
            </a:r>
            <a:r>
              <a:rPr lang="cs-CZ" sz="2400" b="0" dirty="0" smtClean="0">
                <a:latin typeface="Arial" pitchFamily="34" charset="0"/>
                <a:cs typeface="Arial" pitchFamily="34" charset="0"/>
              </a:rPr>
              <a:t>plavat</a:t>
            </a:r>
          </a:p>
          <a:p>
            <a:r>
              <a:rPr lang="cs-CZ" sz="2400" b="0" dirty="0" smtClean="0">
                <a:latin typeface="Arial" pitchFamily="34" charset="0"/>
                <a:cs typeface="Arial" pitchFamily="34" charset="0"/>
              </a:rPr>
              <a:t>6. </a:t>
            </a:r>
            <a:r>
              <a:rPr lang="cs-CZ" sz="2400" b="0" dirty="0">
                <a:latin typeface="Arial" pitchFamily="34" charset="0"/>
                <a:cs typeface="Arial" pitchFamily="34" charset="0"/>
              </a:rPr>
              <a:t>l</a:t>
            </a:r>
            <a:r>
              <a:rPr lang="cs-CZ" sz="2400" b="0" dirty="0" smtClean="0">
                <a:latin typeface="Arial" pitchFamily="34" charset="0"/>
                <a:cs typeface="Arial" pitchFamily="34" charset="0"/>
              </a:rPr>
              <a:t>ist – Slova typu </a:t>
            </a:r>
            <a:r>
              <a:rPr lang="cs-CZ" sz="2400" b="0" u="sng" dirty="0" smtClean="0">
                <a:latin typeface="Arial" pitchFamily="34" charset="0"/>
                <a:cs typeface="Arial" pitchFamily="34" charset="0"/>
              </a:rPr>
              <a:t>škola </a:t>
            </a:r>
            <a:r>
              <a:rPr lang="cs-CZ" sz="2400" b="0" dirty="0" smtClean="0">
                <a:latin typeface="Arial" pitchFamily="34" charset="0"/>
                <a:cs typeface="Arial" pitchFamily="34" charset="0"/>
              </a:rPr>
              <a:t>– dopisování slov do mřížek</a:t>
            </a:r>
          </a:p>
          <a:p>
            <a:r>
              <a:rPr lang="cs-CZ" sz="2400" b="0" dirty="0" smtClean="0">
                <a:latin typeface="Arial" pitchFamily="34" charset="0"/>
                <a:cs typeface="Arial" pitchFamily="34" charset="0"/>
              </a:rPr>
              <a:t>Prezentace obsahuje animaci.</a:t>
            </a:r>
          </a:p>
          <a:p>
            <a:endParaRPr lang="cs-CZ" sz="2400" b="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472596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5255" y="884592"/>
            <a:ext cx="5383205" cy="95410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Použité zdroje: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Otevřená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galerie Microsoftu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com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502765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Prostor">
      <a:dk1>
        <a:sysClr val="windowText" lastClr="000000"/>
      </a:dk1>
      <a:lt1>
        <a:sysClr val="window" lastClr="FFFFFF"/>
      </a:lt1>
      <a:dk2>
        <a:srgbClr val="283138"/>
      </a:dk2>
      <a:lt2>
        <a:srgbClr val="FF8600"/>
      </a:lt2>
      <a:accent1>
        <a:srgbClr val="838D9B"/>
      </a:accent1>
      <a:accent2>
        <a:srgbClr val="D2610C"/>
      </a:accent2>
      <a:accent3>
        <a:srgbClr val="80716A"/>
      </a:accent3>
      <a:accent4>
        <a:srgbClr val="94147C"/>
      </a:accent4>
      <a:accent5>
        <a:srgbClr val="5D5AD2"/>
      </a:accent5>
      <a:accent6>
        <a:srgbClr val="6F6C7D"/>
      </a:accent6>
      <a:hlink>
        <a:srgbClr val="6187E3"/>
      </a:hlink>
      <a:folHlink>
        <a:srgbClr val="7B8EB8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Karnevalový motiv</Template>
  <TotalTime>330</TotalTime>
  <Words>208</Words>
  <Application>Microsoft Office PowerPoint</Application>
  <PresentationFormat>Předvádění na obrazovce (4:3)</PresentationFormat>
  <Paragraphs>90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Carnival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Ludmila Eisová</dc:creator>
  <cp:lastModifiedBy>Ludmila Eisová</cp:lastModifiedBy>
  <cp:revision>19</cp:revision>
  <dcterms:created xsi:type="dcterms:W3CDTF">2013-02-17T17:06:12Z</dcterms:created>
  <dcterms:modified xsi:type="dcterms:W3CDTF">2013-02-21T20:55:24Z</dcterms:modified>
</cp:coreProperties>
</file>