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60" r:id="rId4"/>
    <p:sldId id="264" r:id="rId5"/>
    <p:sldId id="262" r:id="rId6"/>
    <p:sldId id="265" r:id="rId7"/>
    <p:sldId id="263" r:id="rId8"/>
    <p:sldId id="258" r:id="rId9"/>
    <p:sldId id="259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C430E"/>
    <a:srgbClr val="F7F70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3" d="100"/>
          <a:sy n="63" d="100"/>
        </p:scale>
        <p:origin x="-1554" y="-11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45005" cy="45005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722376" y="2688336"/>
            <a:ext cx="7772400" cy="3108960"/>
          </a:xfrm>
        </p:spPr>
        <p:txBody>
          <a:bodyPr anchor="t" anchorCtr="0">
            <a:noAutofit/>
          </a:bodyPr>
          <a:lstStyle>
            <a:lvl1pPr algn="ctr">
              <a:defRPr lang="en-US" sz="6200" b="1" cap="none" spc="0" dirty="0" smtClean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722376" y="1133856"/>
            <a:ext cx="7772400" cy="1508760"/>
          </a:xfrm>
        </p:spPr>
        <p:txBody>
          <a:bodyPr anchor="b">
            <a:normAutofit/>
          </a:bodyPr>
          <a:lstStyle>
            <a:lvl1pPr marL="0" indent="0" algn="ctr">
              <a:buNone/>
              <a:defRPr lang="en-US" sz="2200" b="0">
                <a:solidFill>
                  <a:schemeClr val="tx2">
                    <a:shade val="55000"/>
                  </a:schemeClr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2D856999-7C07-4421-B933-6EE26CFD4A20}" type="datetimeFigureOut">
              <a:rPr lang="cs-CZ" smtClean="0"/>
              <a:t>26.2.2013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6E165707-7853-4E3C-912E-FF17A6CE56B7}" type="slidenum">
              <a:rPr lang="cs-CZ" smtClean="0"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856999-7C07-4421-B933-6EE26CFD4A20}" type="datetimeFigureOut">
              <a:rPr lang="cs-CZ" smtClean="0"/>
              <a:t>26.2.2013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165707-7853-4E3C-912E-FF17A6CE56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690563" y="491696"/>
            <a:ext cx="7762875" cy="5874608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77240" y="795996"/>
            <a:ext cx="7589520" cy="3112843"/>
          </a:xfrm>
        </p:spPr>
        <p:txBody>
          <a:bodyPr anchor="b">
            <a:normAutofit/>
          </a:bodyPr>
          <a:lstStyle>
            <a:lvl1pPr algn="ctr">
              <a:buNone/>
              <a:defRPr lang="en-US" sz="6200" b="1" cap="none" spc="0" dirty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77240" y="3948552"/>
            <a:ext cx="7589520" cy="1509712"/>
          </a:xfrm>
        </p:spPr>
        <p:txBody>
          <a:bodyPr anchor="t">
            <a:normAutofit/>
          </a:bodyPr>
          <a:lstStyle>
            <a:lvl1pPr indent="0" algn="ctr">
              <a:buNone/>
              <a:defRPr lang="en-US" sz="22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>
          <a:xfrm>
            <a:off x="762000" y="5958840"/>
            <a:ext cx="2133600" cy="365760"/>
          </a:xfrm>
        </p:spPr>
        <p:txBody>
          <a:bodyPr/>
          <a:lstStyle/>
          <a:p>
            <a:fld id="{2D856999-7C07-4421-B933-6EE26CFD4A20}" type="datetimeFigureOut">
              <a:rPr lang="cs-CZ" smtClean="0"/>
              <a:t>26.2.2013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>
          <a:xfrm>
            <a:off x="3124200" y="5958840"/>
            <a:ext cx="28956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>
          <a:xfrm>
            <a:off x="6248400" y="5958840"/>
            <a:ext cx="2133600" cy="365760"/>
          </a:xfrm>
        </p:spPr>
        <p:txBody>
          <a:bodyPr/>
          <a:lstStyle/>
          <a:p>
            <a:fld id="{6E165707-7853-4E3C-912E-FF17A6CE56B7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856999-7C07-4421-B933-6EE26CFD4A20}" type="datetimeFigureOut">
              <a:rPr lang="cs-CZ" smtClean="0"/>
              <a:t>26.2.2013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165707-7853-4E3C-912E-FF17A6CE56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965960" y="2785402"/>
            <a:ext cx="5760720" cy="914400"/>
          </a:xfrm>
        </p:spPr>
        <p:txBody>
          <a:bodyPr lIns="91440" rIns="91440" anchor="ctr">
            <a:noAutofit/>
          </a:bodyPr>
          <a:lstStyle>
            <a:lvl1pPr algn="ctr">
              <a:defRPr sz="35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1600200" y="547468"/>
            <a:ext cx="3383280" cy="639762"/>
          </a:xfrm>
          <a:prstGeom prst="roundRect">
            <a:avLst>
              <a:gd name="adj" fmla="val 6772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1600200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5128846" y="547468"/>
            <a:ext cx="3383280" cy="639762"/>
          </a:xfrm>
          <a:prstGeom prst="roundRect">
            <a:avLst>
              <a:gd name="adj" fmla="val 5673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5128846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856999-7C07-4421-B933-6EE26CFD4A20}" type="datetimeFigureOut">
              <a:rPr lang="cs-CZ" smtClean="0"/>
              <a:t>26.2.2013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6E165707-7853-4E3C-912E-FF17A6CE56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856999-7C07-4421-B933-6EE26CFD4A20}" type="datetimeFigureOut">
              <a:rPr lang="cs-CZ" smtClean="0"/>
              <a:t>26.2.2013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165707-7853-4E3C-912E-FF17A6CE56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856999-7C07-4421-B933-6EE26CFD4A20}" type="datetimeFigureOut">
              <a:rPr lang="cs-CZ" smtClean="0"/>
              <a:t>26.2.2013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165707-7853-4E3C-912E-FF17A6CE56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828801" y="2888565"/>
            <a:ext cx="5486400" cy="914400"/>
          </a:xfrm>
        </p:spPr>
        <p:txBody>
          <a:bodyPr anchor="b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l">
              <a:defRPr sz="28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2590800" y="602566"/>
            <a:ext cx="5943600" cy="54864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 rot="16200000">
            <a:off x="-859303" y="2888566"/>
            <a:ext cx="5486400" cy="914400"/>
          </a:xfrm>
        </p:spPr>
        <p:txBody>
          <a:bodyPr lIns="91440" rIns="91440"/>
          <a:lstStyle>
            <a:lvl1pPr marL="0" indent="0" algn="l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856999-7C07-4421-B933-6EE26CFD4A20}" type="datetimeFigureOut">
              <a:rPr lang="cs-CZ" smtClean="0"/>
              <a:t>26.2.2013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6E165707-7853-4E3C-912E-FF17A6CE56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4740812" y="794822"/>
            <a:ext cx="3960051" cy="5294376"/>
          </a:xfrm>
          <a:prstGeom prst="roundRect">
            <a:avLst>
              <a:gd name="adj" fmla="val 3541"/>
            </a:avLst>
          </a:prstGeom>
          <a:solidFill>
            <a:srgbClr val="FFFFFF">
              <a:alpha val="40000"/>
            </a:srgbClr>
          </a:solidFill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277728" y="3501743"/>
            <a:ext cx="3200400" cy="1143000"/>
          </a:xfrm>
        </p:spPr>
        <p:txBody>
          <a:bodyPr anchor="t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ctr">
              <a:buNone/>
              <a:defRPr sz="26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527537" y="821202"/>
            <a:ext cx="4550899" cy="5215597"/>
          </a:xfrm>
          <a:prstGeom prst="roundRect">
            <a:avLst>
              <a:gd name="adj" fmla="val 622"/>
            </a:avLst>
          </a:prstGeom>
          <a:solidFill>
            <a:schemeClr val="bg1">
              <a:lumMod val="85000"/>
            </a:schemeClr>
          </a:solidFill>
          <a:ln w="101600">
            <a:solidFill>
              <a:srgbClr val="FFFFFF"/>
            </a:solidFill>
            <a:miter lim="800000"/>
          </a:ln>
          <a:effectLst>
            <a:outerShdw blurRad="65000" dist="25000" dir="5400000" algn="t" rotWithShape="0">
              <a:schemeClr val="bg2">
                <a:shade val="30000"/>
                <a:satMod val="250000"/>
                <a:alpha val="85000"/>
              </a:schemeClr>
            </a:outerShdw>
          </a:effectLst>
          <a:scene3d>
            <a:camera prst="orthographicFront"/>
            <a:lightRig rig="soft" dir="t">
              <a:rot lat="0" lon="0" rev="20100000"/>
            </a:lightRig>
          </a:scene3d>
          <a:sp3d contourW="3810">
            <a:bevelT w="95250" h="25400"/>
            <a:contourClr>
              <a:schemeClr val="bg2">
                <a:shade val="45000"/>
                <a:satMod val="145000"/>
              </a:schemeClr>
            </a:contourClr>
          </a:sp3d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>
                <a:solidFill>
                  <a:schemeClr val="tx1"/>
                </a:solidFill>
              </a:defRPr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277728" y="1600200"/>
            <a:ext cx="3200400" cy="1825343"/>
          </a:xfrm>
        </p:spPr>
        <p:txBody>
          <a:bodyPr bIns="0" anchor="b">
            <a:normAutofit/>
          </a:bodyPr>
          <a:lstStyle>
            <a:lvl1pPr marL="0" marR="0" indent="0" algn="ctr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856999-7C07-4421-B933-6EE26CFD4A20}" type="datetimeFigureOut">
              <a:rPr lang="cs-CZ" smtClean="0"/>
              <a:t>26.2.2013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165707-7853-4E3C-912E-FF17A6CE56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856999-7C07-4421-B933-6EE26CFD4A20}" type="datetimeFigureOut">
              <a:rPr lang="cs-CZ" smtClean="0"/>
              <a:t>26.2.2013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165707-7853-4E3C-912E-FF17A6CE56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856999-7C07-4421-B933-6EE26CFD4A20}" type="datetimeFigureOut">
              <a:rPr lang="cs-CZ" smtClean="0"/>
              <a:t>26.2.2013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165707-7853-4E3C-912E-FF17A6CE56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ounded Rectangle 8"/>
          <p:cNvSpPr/>
          <p:nvPr/>
        </p:nvSpPr>
        <p:spPr>
          <a:xfrm>
            <a:off x="342900" y="228600"/>
            <a:ext cx="8458200" cy="6400800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2D856999-7C07-4421-B933-6EE26CFD4A20}" type="datetimeFigureOut">
              <a:rPr lang="cs-CZ" smtClean="0"/>
              <a:t>26.2.2013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14404"/>
            <a:ext cx="2895600" cy="36576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6E165707-7853-4E3C-912E-FF17A6CE56B7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xStyles>
    <p:titleStyle>
      <a:defPPr>
        <a:defRPr sz="4400">
          <a:solidFill>
            <a:schemeClr val="tx2">
              <a:shade val="80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53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/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457200" indent="-274320" algn="l" eaLnBrk="1" hangingPunct="1">
        <a:buClr>
          <a:schemeClr val="accent1"/>
        </a:buClr>
        <a:buSzPct val="80000"/>
        <a:buFont typeface="Wingdings 2" pitchFamily="18" charset="2"/>
        <a:buChar char="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758952" indent="-228600" algn="l" eaLnBrk="1" hangingPunct="1">
        <a:buClr>
          <a:schemeClr val="accent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1033272" indent="-228600" algn="l" eaLnBrk="1" hangingPunct="1">
        <a:buClr>
          <a:schemeClr val="accent3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298448" indent="-228600" algn="l" eaLnBrk="1" hangingPunct="1">
        <a:buClr>
          <a:schemeClr val="accent4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554480" indent="-228600" algn="l" eaLnBrk="1" hangingPunct="1">
        <a:buClr>
          <a:schemeClr val="accent5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810512" indent="-228600" algn="l" eaLnBrk="1" hangingPunct="1">
        <a:buClr>
          <a:schemeClr val="accent6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207568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340864" indent="-228600" algn="l" eaLnBrk="1" hangingPunct="1">
        <a:buClr>
          <a:schemeClr val="accent2"/>
        </a:buClr>
        <a:buFont typeface="Wingdings 2" pitchFamily="18" charset="2"/>
        <a:buChar char=""/>
        <a:defRPr sz="1600" baseline="0">
          <a:latin typeface="+mn-lt"/>
        </a:defRPr>
      </a:lvl8pPr>
      <a:lvl9pPr marL="2596896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wmf"/><Relationship Id="rId3" Type="http://schemas.openxmlformats.org/officeDocument/2006/relationships/image" Target="../media/image9.wmf"/><Relationship Id="rId7" Type="http://schemas.openxmlformats.org/officeDocument/2006/relationships/image" Target="../media/image13.png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wmf"/><Relationship Id="rId5" Type="http://schemas.openxmlformats.org/officeDocument/2006/relationships/image" Target="../media/image11.wmf"/><Relationship Id="rId10" Type="http://schemas.openxmlformats.org/officeDocument/2006/relationships/image" Target="../media/image5.wmf"/><Relationship Id="rId4" Type="http://schemas.openxmlformats.org/officeDocument/2006/relationships/image" Target="../media/image10.wmf"/><Relationship Id="rId9" Type="http://schemas.openxmlformats.org/officeDocument/2006/relationships/image" Target="../media/image15.wmf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wmf"/><Relationship Id="rId7" Type="http://schemas.openxmlformats.org/officeDocument/2006/relationships/image" Target="../media/image21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.wmf"/><Relationship Id="rId5" Type="http://schemas.openxmlformats.org/officeDocument/2006/relationships/image" Target="../media/image19.wmf"/><Relationship Id="rId4" Type="http://schemas.openxmlformats.org/officeDocument/2006/relationships/image" Target="../media/image18.wmf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524802" y="142680"/>
            <a:ext cx="8344878" cy="3809887"/>
          </a:xfrm>
          <a:prstGeom prst="rect">
            <a:avLst/>
          </a:prstGeom>
        </p:spPr>
        <p:txBody>
          <a:bodyPr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3600" kern="1200" cap="all" spc="-60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Název školy: ZŠ Karla Klíče, Hostinné</a:t>
            </a:r>
            <a:b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Autor: Mgr. Ludmila </a:t>
            </a:r>
            <a:r>
              <a:rPr lang="cs-CZ" sz="3200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Eisová</a:t>
            </a:r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b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Název: VY_32_INOVACE_11_c_15_dvojhlásky au, ou</a:t>
            </a:r>
            <a:b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Téma: první Čtení</a:t>
            </a:r>
            <a:b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Číslo projektu: CZ.1.07/1.4.00/21.2131</a:t>
            </a:r>
            <a:b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endParaRPr lang="cs-CZ" sz="32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3" name="Obrázek 2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2254" y="4938908"/>
            <a:ext cx="6858048" cy="14047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890397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075843712"/>
              </p:ext>
            </p:extLst>
          </p:nvPr>
        </p:nvGraphicFramePr>
        <p:xfrm>
          <a:off x="1187624" y="1423539"/>
          <a:ext cx="6834212" cy="364574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14576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+mj-lt"/>
                        </a:rPr>
                        <a:t>Autor</a:t>
                      </a:r>
                      <a:endParaRPr lang="cs-CZ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+mj-lt"/>
                        </a:rPr>
                        <a:t>Mgr. Ludmila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 </a:t>
                      </a:r>
                      <a:r>
                        <a:rPr lang="cs-CZ" baseline="0" dirty="0" err="1" smtClean="0">
                          <a:solidFill>
                            <a:schemeClr val="tx1"/>
                          </a:solidFill>
                          <a:latin typeface="+mj-lt"/>
                        </a:rPr>
                        <a:t>Eisová</a:t>
                      </a:r>
                      <a:endParaRPr lang="cs-CZ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+mj-lt"/>
                        </a:rPr>
                        <a:t>Vytvořeno dne</a:t>
                      </a:r>
                      <a:endParaRPr lang="cs-CZ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18. února 2013</a:t>
                      </a:r>
                      <a:endParaRPr lang="cs-CZ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+mj-lt"/>
                        </a:rPr>
                        <a:t>Odpilotováno dne</a:t>
                      </a:r>
                      <a:endParaRPr lang="cs-CZ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aseline="0" smtClean="0">
                          <a:solidFill>
                            <a:schemeClr val="tx1"/>
                          </a:solidFill>
                          <a:latin typeface="+mj-lt"/>
                        </a:rPr>
                        <a:t>25. 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února 2013</a:t>
                      </a:r>
                      <a:endParaRPr lang="cs-CZ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+mj-lt"/>
                        </a:rPr>
                        <a:t>ve třídě</a:t>
                      </a:r>
                      <a:endParaRPr lang="cs-CZ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+mj-lt"/>
                        </a:rPr>
                        <a:t>I.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A</a:t>
                      </a:r>
                      <a:endParaRPr lang="cs-CZ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+mj-lt"/>
                        </a:rPr>
                        <a:t>Vzdělávací oblast</a:t>
                      </a:r>
                      <a:endParaRPr lang="cs-CZ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+mj-lt"/>
                        </a:rPr>
                        <a:t>Jazyk a jazyková komunikace</a:t>
                      </a:r>
                      <a:endParaRPr lang="cs-CZ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+mj-lt"/>
                        </a:rPr>
                        <a:t>Vzdělávací obor</a:t>
                      </a:r>
                      <a:endParaRPr lang="cs-CZ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+mj-lt"/>
                        </a:rPr>
                        <a:t>Český jazyk a literatura</a:t>
                      </a:r>
                      <a:endParaRPr lang="cs-CZ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+mj-lt"/>
                        </a:rPr>
                        <a:t>Tematický okruh</a:t>
                      </a:r>
                      <a:endParaRPr lang="cs-CZ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+mj-lt"/>
                        </a:rPr>
                        <a:t>První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 čtení</a:t>
                      </a:r>
                      <a:endParaRPr lang="cs-CZ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+mj-lt"/>
                        </a:rPr>
                        <a:t>Téma</a:t>
                      </a:r>
                      <a:endParaRPr lang="cs-CZ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+mj-lt"/>
                        </a:rPr>
                        <a:t>Dvojhlásky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 au, ou</a:t>
                      </a:r>
                      <a:endParaRPr lang="cs-CZ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+mj-lt"/>
                        </a:rPr>
                        <a:t>Klíčová slova</a:t>
                      </a:r>
                      <a:endParaRPr lang="cs-CZ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u="none" dirty="0" smtClean="0">
                          <a:solidFill>
                            <a:schemeClr val="tx1"/>
                          </a:solidFill>
                          <a:latin typeface="+mj-lt"/>
                        </a:rPr>
                        <a:t>dvojhlásky</a:t>
                      </a:r>
                      <a:r>
                        <a:rPr lang="cs-CZ" u="none" baseline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 au, ou, slova s dvojhláskami, věty se slovy s dvojhláskami au, ou</a:t>
                      </a:r>
                      <a:endParaRPr lang="cs-CZ" u="none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784937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Ludmila Eisová\AppData\Local\Microsoft\Windows\Temporary Internet Files\Content.IE5\QKKEMLWV\MC900441736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2960" y="1539240"/>
            <a:ext cx="2575560" cy="2575560"/>
          </a:xfrm>
          <a:prstGeom prst="rect">
            <a:avLst/>
          </a:prstGeom>
          <a:noFill/>
          <a:ln>
            <a:solidFill>
              <a:srgbClr val="00B05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Ludmila Eisová\AppData\Local\Microsoft\Windows\Temporary Internet Files\Content.IE5\MRI1GFC1\MC90035371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17513" y="1615440"/>
            <a:ext cx="4352085" cy="2465258"/>
          </a:xfrm>
          <a:prstGeom prst="rect">
            <a:avLst/>
          </a:prstGeom>
          <a:noFill/>
          <a:ln>
            <a:solidFill>
              <a:srgbClr val="00B05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112520" y="4053840"/>
            <a:ext cx="48122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A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590800" y="4069080"/>
            <a:ext cx="38985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u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6934200" y="4160520"/>
            <a:ext cx="38985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u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5257800" y="4114800"/>
            <a:ext cx="36740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a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1310640" y="5273040"/>
            <a:ext cx="1438214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dirty="0" smtClean="0"/>
              <a:t>Au</a:t>
            </a:r>
            <a:endParaRPr lang="cs-CZ" sz="8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791200" y="5242560"/>
            <a:ext cx="1152880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dirty="0"/>
              <a:t>a</a:t>
            </a:r>
            <a:r>
              <a:rPr lang="cs-CZ" sz="8000" dirty="0" smtClean="0"/>
              <a:t>u</a:t>
            </a:r>
            <a:endParaRPr lang="cs-CZ" sz="8000" dirty="0"/>
          </a:p>
        </p:txBody>
      </p:sp>
      <p:sp>
        <p:nvSpPr>
          <p:cNvPr id="4" name="Šipka doprava 3"/>
          <p:cNvSpPr/>
          <p:nvPr/>
        </p:nvSpPr>
        <p:spPr>
          <a:xfrm rot="3504721">
            <a:off x="1317736" y="4982807"/>
            <a:ext cx="978408" cy="160712"/>
          </a:xfrm>
          <a:prstGeom prst="rightArrow">
            <a:avLst/>
          </a:prstGeom>
          <a:solidFill>
            <a:srgbClr val="EC430E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Šipka doprava 14"/>
          <p:cNvSpPr/>
          <p:nvPr/>
        </p:nvSpPr>
        <p:spPr>
          <a:xfrm rot="7190456">
            <a:off x="2034016" y="5013287"/>
            <a:ext cx="978408" cy="160712"/>
          </a:xfrm>
          <a:prstGeom prst="rightArrow">
            <a:avLst/>
          </a:prstGeom>
          <a:solidFill>
            <a:srgbClr val="EC430E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Šipka doprava 15"/>
          <p:cNvSpPr/>
          <p:nvPr/>
        </p:nvSpPr>
        <p:spPr>
          <a:xfrm rot="7529024">
            <a:off x="6301217" y="5089485"/>
            <a:ext cx="978408" cy="160712"/>
          </a:xfrm>
          <a:prstGeom prst="rightArrow">
            <a:avLst/>
          </a:prstGeom>
          <a:solidFill>
            <a:srgbClr val="EC430E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Šipka doprava 16"/>
          <p:cNvSpPr/>
          <p:nvPr/>
        </p:nvSpPr>
        <p:spPr>
          <a:xfrm rot="3504721">
            <a:off x="5402056" y="5043767"/>
            <a:ext cx="978408" cy="160712"/>
          </a:xfrm>
          <a:prstGeom prst="rightArrow">
            <a:avLst/>
          </a:prstGeom>
          <a:solidFill>
            <a:srgbClr val="EC430E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Picture 2" descr="C:\Users\Ludmila Eisová\AppData\Local\Microsoft\Windows\Temporary Internet Files\Content.IE5\MRI1GFC1\MC90042449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524000" y="130888"/>
            <a:ext cx="1768475" cy="12775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Zaoblený obdélníkový popisek 6"/>
          <p:cNvSpPr/>
          <p:nvPr/>
        </p:nvSpPr>
        <p:spPr>
          <a:xfrm>
            <a:off x="4739640" y="441960"/>
            <a:ext cx="2804160" cy="978408"/>
          </a:xfrm>
          <a:prstGeom prst="wedgeRoundRectCallout">
            <a:avLst>
              <a:gd name="adj1" fmla="val -112101"/>
              <a:gd name="adj2" fmla="val 12493"/>
              <a:gd name="adj3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EC430E"/>
                </a:solidFill>
                <a:latin typeface="+mj-lt"/>
              </a:rPr>
              <a:t>Vyslovujeme, co vidíme.</a:t>
            </a:r>
            <a:endParaRPr lang="cs-CZ" sz="2800" dirty="0">
              <a:solidFill>
                <a:srgbClr val="EC430E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9802540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000"/>
                            </p:stCondLst>
                            <p:childTnLst>
                              <p:par>
                                <p:cTn id="12" presetID="31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3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3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3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7000"/>
                            </p:stCondLst>
                            <p:childTnLst>
                              <p:par>
                                <p:cTn id="19" presetID="5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9000"/>
                            </p:stCondLst>
                            <p:childTnLst>
                              <p:par>
                                <p:cTn id="25" presetID="5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1000"/>
                            </p:stCondLst>
                            <p:childTnLst>
                              <p:par>
                                <p:cTn id="31" presetID="5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13000"/>
                            </p:stCondLst>
                            <p:childTnLst>
                              <p:par>
                                <p:cTn id="42" presetID="5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15000"/>
                            </p:stCondLst>
                            <p:childTnLst>
                              <p:par>
                                <p:cTn id="48" presetID="31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3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3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3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3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20000"/>
                            </p:stCondLst>
                            <p:childTnLst>
                              <p:par>
                                <p:cTn id="55" presetID="5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22000"/>
                            </p:stCondLst>
                            <p:childTnLst>
                              <p:par>
                                <p:cTn id="61" presetID="5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24000"/>
                            </p:stCondLst>
                            <p:childTnLst>
                              <p:par>
                                <p:cTn id="67" presetID="5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7" fill="hold">
                            <p:stCondLst>
                              <p:cond delay="26000"/>
                            </p:stCondLst>
                            <p:childTnLst>
                              <p:par>
                                <p:cTn id="78" presetID="5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9" grpId="0"/>
      <p:bldP spid="10" grpId="0"/>
      <p:bldP spid="11" grpId="0"/>
      <p:bldP spid="3" grpId="0"/>
      <p:bldP spid="13" grpId="0"/>
      <p:bldP spid="4" grpId="0" animBg="1"/>
      <p:bldP spid="15" grpId="0" animBg="1"/>
      <p:bldP spid="16" grpId="0" animBg="1"/>
      <p:bldP spid="17" grpId="0" animBg="1"/>
      <p:bldP spid="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2520" y="4053840"/>
            <a:ext cx="48122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O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2590800" y="4069080"/>
            <a:ext cx="38985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u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6934200" y="4160520"/>
            <a:ext cx="38985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u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5257800" y="4114800"/>
            <a:ext cx="38985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o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1310640" y="5273040"/>
            <a:ext cx="1438214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dirty="0" smtClean="0"/>
              <a:t>Ou</a:t>
            </a:r>
            <a:endParaRPr lang="cs-CZ" sz="8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791200" y="5242560"/>
            <a:ext cx="1210588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dirty="0"/>
              <a:t>o</a:t>
            </a:r>
            <a:r>
              <a:rPr lang="cs-CZ" sz="8000" dirty="0" smtClean="0"/>
              <a:t>u</a:t>
            </a:r>
            <a:endParaRPr lang="cs-CZ" sz="8000" dirty="0"/>
          </a:p>
        </p:txBody>
      </p:sp>
      <p:sp>
        <p:nvSpPr>
          <p:cNvPr id="4" name="Šipka doprava 3"/>
          <p:cNvSpPr/>
          <p:nvPr/>
        </p:nvSpPr>
        <p:spPr>
          <a:xfrm rot="3504721">
            <a:off x="1317736" y="4982807"/>
            <a:ext cx="978408" cy="160712"/>
          </a:xfrm>
          <a:prstGeom prst="rightArrow">
            <a:avLst/>
          </a:prstGeom>
          <a:solidFill>
            <a:srgbClr val="EC430E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Šipka doprava 14"/>
          <p:cNvSpPr/>
          <p:nvPr/>
        </p:nvSpPr>
        <p:spPr>
          <a:xfrm rot="7190456">
            <a:off x="2034016" y="5013287"/>
            <a:ext cx="978408" cy="160712"/>
          </a:xfrm>
          <a:prstGeom prst="rightArrow">
            <a:avLst/>
          </a:prstGeom>
          <a:solidFill>
            <a:srgbClr val="EC430E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Šipka doprava 15"/>
          <p:cNvSpPr/>
          <p:nvPr/>
        </p:nvSpPr>
        <p:spPr>
          <a:xfrm rot="7529024">
            <a:off x="6301217" y="5089485"/>
            <a:ext cx="978408" cy="160712"/>
          </a:xfrm>
          <a:prstGeom prst="rightArrow">
            <a:avLst/>
          </a:prstGeom>
          <a:solidFill>
            <a:srgbClr val="EC430E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Šipka doprava 16"/>
          <p:cNvSpPr/>
          <p:nvPr/>
        </p:nvSpPr>
        <p:spPr>
          <a:xfrm rot="3504721">
            <a:off x="5402056" y="5043767"/>
            <a:ext cx="978408" cy="160712"/>
          </a:xfrm>
          <a:prstGeom prst="rightArrow">
            <a:avLst/>
          </a:prstGeom>
          <a:solidFill>
            <a:srgbClr val="EC430E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Picture 2" descr="C:\Users\Ludmila Eisová\AppData\Local\Microsoft\Windows\Temporary Internet Files\Content.IE5\MRI1GFC1\MC90042449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524000" y="130888"/>
            <a:ext cx="1768475" cy="12775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Zaoblený obdélníkový popisek 6"/>
          <p:cNvSpPr/>
          <p:nvPr/>
        </p:nvSpPr>
        <p:spPr>
          <a:xfrm>
            <a:off x="4739640" y="441960"/>
            <a:ext cx="2804160" cy="978408"/>
          </a:xfrm>
          <a:prstGeom prst="wedgeRoundRectCallout">
            <a:avLst>
              <a:gd name="adj1" fmla="val -112101"/>
              <a:gd name="adj2" fmla="val 12493"/>
              <a:gd name="adj3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EC430E"/>
                </a:solidFill>
                <a:latin typeface="+mj-lt"/>
              </a:rPr>
              <a:t>Vyslovujeme, co vidíme.</a:t>
            </a:r>
            <a:endParaRPr lang="cs-CZ" sz="2800" dirty="0">
              <a:solidFill>
                <a:srgbClr val="EC430E"/>
              </a:solidFill>
              <a:latin typeface="+mj-lt"/>
            </a:endParaRPr>
          </a:p>
        </p:txBody>
      </p:sp>
      <p:pic>
        <p:nvPicPr>
          <p:cNvPr id="18" name="Picture 3" descr="C:\Users\Ludmila Eisová\AppData\Local\Microsoft\Windows\Temporary Internet Files\Content.IE5\MRI1GFC1\MC900436254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0120" y="1706880"/>
            <a:ext cx="2636520" cy="2301126"/>
          </a:xfrm>
          <a:prstGeom prst="rect">
            <a:avLst/>
          </a:prstGeom>
          <a:noFill/>
          <a:ln>
            <a:solidFill>
              <a:srgbClr val="00B05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2" descr="C:\Users\Ludmila Eisová\AppData\Local\Microsoft\Windows\Temporary Internet Files\Content.IE5\4VJN298M\MC90020902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90160" y="1706880"/>
            <a:ext cx="2579228" cy="2346045"/>
          </a:xfrm>
          <a:prstGeom prst="rect">
            <a:avLst/>
          </a:prstGeom>
          <a:noFill/>
          <a:ln>
            <a:solidFill>
              <a:srgbClr val="00B05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035730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000"/>
                            </p:stCondLst>
                            <p:childTnLst>
                              <p:par>
                                <p:cTn id="12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3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3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3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0"/>
                            </p:stCondLst>
                            <p:childTnLst>
                              <p:par>
                                <p:cTn id="19" presetID="5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7000"/>
                            </p:stCondLst>
                            <p:childTnLst>
                              <p:par>
                                <p:cTn id="25" presetID="5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9000"/>
                            </p:stCondLst>
                            <p:childTnLst>
                              <p:par>
                                <p:cTn id="31" presetID="5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11000"/>
                            </p:stCondLst>
                            <p:childTnLst>
                              <p:par>
                                <p:cTn id="42" presetID="5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13000"/>
                            </p:stCondLst>
                            <p:childTnLst>
                              <p:par>
                                <p:cTn id="48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3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3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3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3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16000"/>
                            </p:stCondLst>
                            <p:childTnLst>
                              <p:par>
                                <p:cTn id="55" presetID="5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18000"/>
                            </p:stCondLst>
                            <p:childTnLst>
                              <p:par>
                                <p:cTn id="61" presetID="5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20000"/>
                            </p:stCondLst>
                            <p:childTnLst>
                              <p:par>
                                <p:cTn id="67" presetID="5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7" fill="hold">
                            <p:stCondLst>
                              <p:cond delay="22000"/>
                            </p:stCondLst>
                            <p:childTnLst>
                              <p:par>
                                <p:cTn id="78" presetID="5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9" grpId="0"/>
      <p:bldP spid="10" grpId="0"/>
      <p:bldP spid="11" grpId="0"/>
      <p:bldP spid="3" grpId="0"/>
      <p:bldP spid="13" grpId="0"/>
      <p:bldP spid="4" grpId="0" animBg="1"/>
      <p:bldP spid="15" grpId="0" animBg="1"/>
      <p:bldP spid="16" grpId="0" animBg="1"/>
      <p:bldP spid="17" grpId="0" animBg="1"/>
      <p:bldP spid="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5" name="Picture 3" descr="C:\Users\Ludmila Eisová\AppData\Local\Microsoft\Windows\Temporary Internet Files\Content.IE5\DKFTMRFD\MC90041190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17180" y="4175760"/>
            <a:ext cx="1417220" cy="13445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Program Files (x86)\Microsoft Office\MEDIA\CAGCAT10\j0212957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03245" y="1604619"/>
            <a:ext cx="1830629" cy="11494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Ludmila Eisová\AppData\Local\Microsoft\Windows\Temporary Internet Files\Content.IE5\U85VJK7C\MC90044192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8885" y="3855720"/>
            <a:ext cx="1743075" cy="16916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Ludmila Eisová\AppData\Local\Microsoft\Windows\Temporary Internet Files\Content.IE5\A0JQTU53\MC90025050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469" y="3962400"/>
            <a:ext cx="1702412" cy="17509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Ludmila Eisová\AppData\Local\Microsoft\Windows\Temporary Internet Files\Content.IE5\A0JQTU53\MC90033624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18760" y="1844320"/>
            <a:ext cx="1287252" cy="10607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Users\Ludmila Eisová\AppData\Local\Microsoft\Windows\Temporary Internet Files\Content.IE5\6MRND51Y\MC900437061[1]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30440" y="1859280"/>
            <a:ext cx="1024890" cy="10248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1" name="Picture 9" descr="C:\Users\Ludmila Eisová\AppData\Local\Microsoft\Windows\Temporary Internet Files\Content.IE5\U85VJK7C\MC900020030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8160" y="1493520"/>
            <a:ext cx="990600" cy="15668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9" descr="C:\Users\Ludmila Eisová\AppData\Local\Microsoft\Windows\Temporary Internet Files\Content.IE5\U85VJK7C\MC900020030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93520" y="1203960"/>
            <a:ext cx="990600" cy="15668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3" name="Picture 11" descr="C:\Users\Ludmila Eisová\AppData\Local\Microsoft\Windows\Temporary Internet Files\Content.IE5\DU3WXRX5\MC900337894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47691" y="3895649"/>
            <a:ext cx="1826057" cy="16879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914400" y="3093720"/>
            <a:ext cx="1080745" cy="523220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metou</a:t>
            </a:r>
            <a:endParaRPr lang="cs-CZ" sz="28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284720" y="3078480"/>
            <a:ext cx="981359" cy="523220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koule</a:t>
            </a:r>
            <a:endParaRPr lang="cs-CZ" sz="28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181600" y="3032760"/>
            <a:ext cx="1260281" cy="523220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meloun</a:t>
            </a:r>
            <a:endParaRPr lang="cs-CZ" sz="28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154680" y="3063240"/>
            <a:ext cx="801823" cy="523220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auto</a:t>
            </a:r>
            <a:endParaRPr lang="cs-CZ" sz="28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02920" y="5775960"/>
            <a:ext cx="981359" cy="523220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louka</a:t>
            </a:r>
            <a:endParaRPr lang="cs-CZ" sz="28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2529840" y="5775960"/>
            <a:ext cx="1061509" cy="523220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kouká</a:t>
            </a:r>
            <a:endParaRPr lang="cs-CZ" sz="28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196840" y="5760720"/>
            <a:ext cx="1321196" cy="523220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Mourek</a:t>
            </a:r>
            <a:endParaRPr lang="cs-CZ" sz="28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7178040" y="5775960"/>
            <a:ext cx="1160895" cy="523220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mouka</a:t>
            </a:r>
            <a:endParaRPr lang="cs-CZ" sz="2800" dirty="0"/>
          </a:p>
        </p:txBody>
      </p:sp>
      <p:pic>
        <p:nvPicPr>
          <p:cNvPr id="21" name="Picture 2" descr="C:\Users\Ludmila Eisová\AppData\Local\Microsoft\Windows\Temporary Internet Files\Content.IE5\MRI1GFC1\MC900424494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2028480" y="213360"/>
            <a:ext cx="1401154" cy="10121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2" name="Zaoblený obdélníkový popisek 21"/>
          <p:cNvSpPr/>
          <p:nvPr/>
        </p:nvSpPr>
        <p:spPr>
          <a:xfrm>
            <a:off x="4724400" y="289560"/>
            <a:ext cx="2575560" cy="947928"/>
          </a:xfrm>
          <a:prstGeom prst="wedgeRoundRectCallout">
            <a:avLst>
              <a:gd name="adj1" fmla="val -112101"/>
              <a:gd name="adj2" fmla="val 12493"/>
              <a:gd name="adj3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EC430E"/>
                </a:solidFill>
                <a:latin typeface="+mj-lt"/>
              </a:rPr>
              <a:t>Čteme slova k obrázkům.</a:t>
            </a:r>
            <a:endParaRPr lang="cs-CZ" sz="2800" dirty="0">
              <a:solidFill>
                <a:srgbClr val="EC430E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1389485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Ludmila Eisová\AppData\Local\Microsoft\Windows\Temporary Internet Files\Content.IE5\MRI1GFC1\MC900424466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31520" y="1197394"/>
            <a:ext cx="4645025" cy="39953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Zaoblený obdélníkový popisek 1"/>
          <p:cNvSpPr/>
          <p:nvPr/>
        </p:nvSpPr>
        <p:spPr>
          <a:xfrm>
            <a:off x="6629400" y="2667000"/>
            <a:ext cx="1798320" cy="2255520"/>
          </a:xfrm>
          <a:prstGeom prst="wedgeRoundRectCallout">
            <a:avLst>
              <a:gd name="adj1" fmla="val -179046"/>
              <a:gd name="adj2" fmla="val 25714"/>
              <a:gd name="adj3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EC430E"/>
                </a:solidFill>
                <a:latin typeface="+mj-lt"/>
              </a:rPr>
              <a:t>Výborně! Čteme dále.</a:t>
            </a:r>
            <a:endParaRPr lang="cs-CZ" sz="2800" dirty="0">
              <a:solidFill>
                <a:srgbClr val="EC430E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5354278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3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90600" y="1402080"/>
            <a:ext cx="341151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Auta vezou mouku.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990600" y="2118360"/>
            <a:ext cx="492955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Roman s tátou jedou do lesa.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975360" y="2865120"/>
            <a:ext cx="401744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Mourek se toulá lesem.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960120" y="3535680"/>
            <a:ext cx="454002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Koupíme si velký meloun.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960120" y="4282440"/>
            <a:ext cx="346761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Za domem je louka.</a:t>
            </a:r>
            <a:endParaRPr lang="cs-CZ" sz="3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975360" y="5013960"/>
            <a:ext cx="456246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Prokop kouká na pavouka.</a:t>
            </a:r>
            <a:endParaRPr lang="cs-CZ" sz="3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021080" y="5715000"/>
            <a:ext cx="402866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Klára a Jára se koupou.</a:t>
            </a:r>
            <a:endParaRPr lang="cs-CZ" sz="3200" dirty="0"/>
          </a:p>
        </p:txBody>
      </p:sp>
      <p:pic>
        <p:nvPicPr>
          <p:cNvPr id="12" name="Picture 2" descr="C:\Users\Ludmila Eisová\AppData\Local\Microsoft\Windows\Temporary Internet Files\Content.IE5\MRI1GFC1\MC90042449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2028480" y="213360"/>
            <a:ext cx="1401154" cy="10121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Zaoblený obdélníkový popisek 12"/>
          <p:cNvSpPr/>
          <p:nvPr/>
        </p:nvSpPr>
        <p:spPr>
          <a:xfrm>
            <a:off x="4724400" y="289560"/>
            <a:ext cx="3977640" cy="1203960"/>
          </a:xfrm>
          <a:prstGeom prst="wedgeRoundRectCallout">
            <a:avLst>
              <a:gd name="adj1" fmla="val -90645"/>
              <a:gd name="adj2" fmla="val 7430"/>
              <a:gd name="adj3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EC430E"/>
                </a:solidFill>
                <a:latin typeface="+mj-lt"/>
              </a:rPr>
              <a:t>Čteme věty a podtrháváme skupiny au, ou.</a:t>
            </a:r>
            <a:endParaRPr lang="cs-CZ" sz="2800" dirty="0">
              <a:solidFill>
                <a:srgbClr val="EC430E"/>
              </a:solidFill>
              <a:latin typeface="+mj-lt"/>
            </a:endParaRPr>
          </a:p>
        </p:txBody>
      </p:sp>
      <p:pic>
        <p:nvPicPr>
          <p:cNvPr id="3076" name="Picture 4" descr="C:\Users\Ludmila Eisová\AppData\Local\Microsoft\Windows\Temporary Internet Files\Content.IE5\MRI1GFC1\MC90009020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75120" y="1730110"/>
            <a:ext cx="1596578" cy="1145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Ludmila Eisová\AppData\Local\Microsoft\Windows\Temporary Internet Files\Content.IE5\QKKEMLWV\MC90039078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37119" y="5051754"/>
            <a:ext cx="1197407" cy="12979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Ludmila Eisová\AppData\Local\Microsoft\Windows\Temporary Internet Files\Content.IE5\08SUHLCI\MC90038886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72199" y="5086125"/>
            <a:ext cx="1065581" cy="12075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1" name="Picture 9" descr="C:\Users\Ludmila Eisová\AppData\Local\Microsoft\Windows\Temporary Internet Files\Content.IE5\DKFTMRFD\MC900203508[1].wmf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2634" b="17148"/>
          <a:stretch/>
        </p:blipFill>
        <p:spPr bwMode="auto">
          <a:xfrm>
            <a:off x="6416040" y="3142327"/>
            <a:ext cx="1996439" cy="17039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Users\Ludmila Eisová\AppData\Local\Microsoft\Windows\Temporary Internet Files\Content.IE5\08SUHLCI\MC900355997[1].wmf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260" t="11590"/>
          <a:stretch/>
        </p:blipFill>
        <p:spPr bwMode="auto">
          <a:xfrm>
            <a:off x="6559822" y="3718560"/>
            <a:ext cx="1135464" cy="1157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338888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2"/>
          <p:cNvSpPr txBox="1">
            <a:spLocks/>
          </p:cNvSpPr>
          <p:nvPr/>
        </p:nvSpPr>
        <p:spPr>
          <a:xfrm>
            <a:off x="323528" y="620688"/>
            <a:ext cx="8363272" cy="5505475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spcAft>
                <a:spcPts val="600"/>
              </a:spcAft>
              <a:buFont typeface="Arial" pitchFamily="34" charset="0"/>
              <a:buNone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-18288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b="0" dirty="0" smtClean="0">
                <a:latin typeface="Arial" pitchFamily="34" charset="0"/>
                <a:cs typeface="Arial" pitchFamily="34" charset="0"/>
              </a:rPr>
              <a:t>Anotace</a:t>
            </a:r>
          </a:p>
          <a:p>
            <a:r>
              <a:rPr lang="cs-CZ" sz="2400" b="0" dirty="0" smtClean="0">
                <a:latin typeface="Arial" pitchFamily="34" charset="0"/>
                <a:cs typeface="Arial" pitchFamily="34" charset="0"/>
              </a:rPr>
              <a:t>3. list</a:t>
            </a:r>
            <a:r>
              <a:rPr lang="cs-CZ" sz="3200" b="0" dirty="0" smtClean="0">
                <a:latin typeface="Arial" pitchFamily="34" charset="0"/>
                <a:cs typeface="Arial" pitchFamily="34" charset="0"/>
              </a:rPr>
              <a:t> –</a:t>
            </a:r>
            <a:r>
              <a:rPr lang="cs-CZ" sz="2400" b="0" dirty="0" smtClean="0">
                <a:latin typeface="Arial" pitchFamily="34" charset="0"/>
                <a:cs typeface="Arial" pitchFamily="34" charset="0"/>
              </a:rPr>
              <a:t> Vyvození dvojhlásky au</a:t>
            </a:r>
            <a:endParaRPr lang="cs-CZ" sz="2400" b="0" u="sng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b="0" dirty="0" smtClean="0">
                <a:latin typeface="Arial" pitchFamily="34" charset="0"/>
                <a:cs typeface="Arial" pitchFamily="34" charset="0"/>
              </a:rPr>
              <a:t>4. list – </a:t>
            </a:r>
            <a:r>
              <a:rPr lang="cs-CZ" sz="2400" b="0" dirty="0">
                <a:latin typeface="Arial" pitchFamily="34" charset="0"/>
                <a:cs typeface="Arial" pitchFamily="34" charset="0"/>
              </a:rPr>
              <a:t> Vyvození dvojhlásky </a:t>
            </a:r>
            <a:r>
              <a:rPr lang="cs-CZ" sz="2400" b="0" dirty="0" smtClean="0">
                <a:latin typeface="Arial" pitchFamily="34" charset="0"/>
                <a:cs typeface="Arial" pitchFamily="34" charset="0"/>
              </a:rPr>
              <a:t>ou</a:t>
            </a:r>
            <a:endParaRPr lang="cs-CZ" sz="2400" b="0" u="sng" dirty="0">
              <a:latin typeface="Arial" pitchFamily="34" charset="0"/>
              <a:cs typeface="Arial" pitchFamily="34" charset="0"/>
            </a:endParaRPr>
          </a:p>
          <a:p>
            <a:r>
              <a:rPr lang="cs-CZ" sz="2400" b="0" dirty="0" smtClean="0">
                <a:latin typeface="Arial" pitchFamily="34" charset="0"/>
                <a:cs typeface="Arial" pitchFamily="34" charset="0"/>
              </a:rPr>
              <a:t>5. list –  </a:t>
            </a:r>
            <a:r>
              <a:rPr lang="cs-CZ" sz="2400" b="0" dirty="0">
                <a:latin typeface="Arial" pitchFamily="34" charset="0"/>
                <a:cs typeface="Arial" pitchFamily="34" charset="0"/>
              </a:rPr>
              <a:t>Čtení </a:t>
            </a:r>
            <a:r>
              <a:rPr lang="cs-CZ" sz="2400" b="0" dirty="0" smtClean="0">
                <a:latin typeface="Arial" pitchFamily="34" charset="0"/>
                <a:cs typeface="Arial" pitchFamily="34" charset="0"/>
              </a:rPr>
              <a:t>slov</a:t>
            </a:r>
            <a:r>
              <a:rPr lang="cs-CZ" sz="2400" b="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b="0" dirty="0" smtClean="0">
                <a:latin typeface="Arial" pitchFamily="34" charset="0"/>
                <a:cs typeface="Arial" pitchFamily="34" charset="0"/>
              </a:rPr>
              <a:t>s </a:t>
            </a:r>
            <a:r>
              <a:rPr lang="cs-CZ" sz="2400" b="0" u="sng" dirty="0" smtClean="0">
                <a:latin typeface="Arial" pitchFamily="34" charset="0"/>
                <a:cs typeface="Arial" pitchFamily="34" charset="0"/>
              </a:rPr>
              <a:t>au, ou</a:t>
            </a:r>
          </a:p>
          <a:p>
            <a:r>
              <a:rPr lang="cs-CZ" sz="2400" b="0" dirty="0">
                <a:latin typeface="Arial" pitchFamily="34" charset="0"/>
                <a:cs typeface="Arial" pitchFamily="34" charset="0"/>
              </a:rPr>
              <a:t>7</a:t>
            </a:r>
            <a:r>
              <a:rPr lang="cs-CZ" sz="2400" b="0" dirty="0" smtClean="0">
                <a:latin typeface="Arial" pitchFamily="34" charset="0"/>
                <a:cs typeface="Arial" pitchFamily="34" charset="0"/>
              </a:rPr>
              <a:t>. </a:t>
            </a:r>
            <a:r>
              <a:rPr lang="cs-CZ" sz="2400" b="0" dirty="0">
                <a:latin typeface="Arial" pitchFamily="34" charset="0"/>
                <a:cs typeface="Arial" pitchFamily="34" charset="0"/>
              </a:rPr>
              <a:t>l</a:t>
            </a:r>
            <a:r>
              <a:rPr lang="cs-CZ" sz="2400" b="0" dirty="0" smtClean="0">
                <a:latin typeface="Arial" pitchFamily="34" charset="0"/>
                <a:cs typeface="Arial" pitchFamily="34" charset="0"/>
              </a:rPr>
              <a:t>ist – Čtení vět a podtrhávání </a:t>
            </a:r>
            <a:r>
              <a:rPr lang="cs-CZ" sz="2400" b="0" u="sng" dirty="0" smtClean="0">
                <a:latin typeface="Arial" pitchFamily="34" charset="0"/>
                <a:cs typeface="Arial" pitchFamily="34" charset="0"/>
              </a:rPr>
              <a:t>au, ou</a:t>
            </a:r>
          </a:p>
          <a:p>
            <a:r>
              <a:rPr lang="cs-CZ" sz="2400" b="0" dirty="0" smtClean="0">
                <a:latin typeface="Arial" pitchFamily="34" charset="0"/>
                <a:cs typeface="Arial" pitchFamily="34" charset="0"/>
              </a:rPr>
              <a:t>Prezentace obsahuje animaci.</a:t>
            </a:r>
          </a:p>
          <a:p>
            <a:endParaRPr lang="cs-CZ" sz="2400" b="0" dirty="0" smtClean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342696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95255" y="884592"/>
            <a:ext cx="5383205" cy="95410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Použité zdroje: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Otevřená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galerie Microsoftu </a:t>
            </a:r>
            <a:r>
              <a:rPr lang="cs-CZ" sz="2800" dirty="0" err="1">
                <a:latin typeface="Arial" pitchFamily="34" charset="0"/>
                <a:cs typeface="Arial" pitchFamily="34" charset="0"/>
              </a:rPr>
              <a:t>com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815042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arnival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Office – klasické">
      <a:maj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Carnival">
      <a: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tint val="75000"/>
                <a:satMod val="170000"/>
              </a:schemeClr>
            </a:gs>
            <a:gs pos="37000">
              <a:schemeClr val="phClr">
                <a:tint val="50000"/>
                <a:satMod val="180000"/>
              </a:schemeClr>
            </a:gs>
            <a:gs pos="50000">
              <a:schemeClr val="phClr">
                <a:tint val="46000"/>
                <a:satMod val="180000"/>
              </a:schemeClr>
            </a:gs>
            <a:gs pos="64000">
              <a:schemeClr val="phClr">
                <a:tint val="50000"/>
                <a:satMod val="180000"/>
              </a:schemeClr>
            </a:gs>
            <a:gs pos="100000">
              <a:schemeClr val="phClr">
                <a:tint val="75000"/>
                <a:satMod val="17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hade val="35000"/>
                <a:satMod val="190000"/>
              </a:schemeClr>
            </a:gs>
            <a:gs pos="30000">
              <a:schemeClr val="phClr">
                <a:shade val="64000"/>
                <a:satMod val="165000"/>
              </a:schemeClr>
            </a:gs>
            <a:gs pos="46000">
              <a:schemeClr val="phClr">
                <a:shade val="74000"/>
                <a:satMod val="165000"/>
              </a:schemeClr>
            </a:gs>
            <a:gs pos="56000">
              <a:schemeClr val="phClr">
                <a:shade val="74000"/>
                <a:satMod val="165000"/>
              </a:schemeClr>
            </a:gs>
            <a:gs pos="70000">
              <a:schemeClr val="phClr">
                <a:shade val="64000"/>
                <a:satMod val="165000"/>
              </a:schemeClr>
            </a:gs>
            <a:gs pos="100000">
              <a:schemeClr val="phClr">
                <a:shade val="35000"/>
                <a:satMod val="190000"/>
              </a:schemeClr>
            </a:gs>
          </a:gsLst>
          <a:lin ang="5400000" scaled="0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54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000" dir="54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000" dir="540000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contrasting" dir="tr">
              <a:rot lat="0" lon="0" rev="7000000"/>
            </a:lightRig>
          </a:scene3d>
          <a:sp3d prstMaterial="powder">
            <a:bevelT w="110000" h="50000"/>
          </a:sp3d>
        </a:effectStyle>
      </a:effectStyleLst>
      <a:bg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shade val="68000"/>
                <a:satMod val="150000"/>
              </a:schemeClr>
            </a:gs>
            <a:gs pos="40000">
              <a:schemeClr val="phClr">
                <a:tint val="90000"/>
                <a:satMod val="220000"/>
              </a:schemeClr>
            </a:gs>
            <a:gs pos="50000">
              <a:schemeClr val="phClr">
                <a:tint val="86500"/>
                <a:satMod val="255000"/>
              </a:schemeClr>
            </a:gs>
            <a:gs pos="53000">
              <a:schemeClr val="phClr">
                <a:tint val="86500"/>
                <a:satMod val="255000"/>
              </a:schemeClr>
            </a:gs>
            <a:gs pos="62000">
              <a:schemeClr val="phClr">
                <a:tint val="90000"/>
                <a:satMod val="220000"/>
              </a:schemeClr>
            </a:gs>
            <a:gs pos="100000">
              <a:schemeClr val="phClr">
                <a:shade val="68000"/>
                <a:satMod val="15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190000"/>
              </a:schemeClr>
              <a:schemeClr val="phClr">
                <a:shade val="78000"/>
                <a:satMod val="18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Karnevalový motiv</Template>
  <TotalTime>161</TotalTime>
  <Words>201</Words>
  <Application>Microsoft Office PowerPoint</Application>
  <PresentationFormat>Předvádění na obrazovce (4:3)</PresentationFormat>
  <Paragraphs>59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Carnival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Ludmila Eisová</dc:creator>
  <cp:lastModifiedBy>Ludmila Eisová</cp:lastModifiedBy>
  <cp:revision>17</cp:revision>
  <dcterms:created xsi:type="dcterms:W3CDTF">2013-02-21T19:22:23Z</dcterms:created>
  <dcterms:modified xsi:type="dcterms:W3CDTF">2013-02-26T21:48:24Z</dcterms:modified>
</cp:coreProperties>
</file>