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2" r:id="rId5"/>
    <p:sldId id="261" r:id="rId6"/>
    <p:sldId id="258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30EC865-4668-4A6E-AE26-993F916FAEEE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93D8410-AA2A-407D-B545-D2F863A9D5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C865-4668-4A6E-AE26-993F916FAEEE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D8410-AA2A-407D-B545-D2F863A9D5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D30EC865-4668-4A6E-AE26-993F916FAEEE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893D8410-AA2A-407D-B545-D2F863A9D5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C865-4668-4A6E-AE26-993F916FAEEE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D8410-AA2A-407D-B545-D2F863A9D5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C865-4668-4A6E-AE26-993F916FAEEE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893D8410-AA2A-407D-B545-D2F863A9D5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C865-4668-4A6E-AE26-993F916FAEEE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D8410-AA2A-407D-B545-D2F863A9D5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C865-4668-4A6E-AE26-993F916FAEEE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D8410-AA2A-407D-B545-D2F863A9D5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C865-4668-4A6E-AE26-993F916FAEEE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893D8410-AA2A-407D-B545-D2F863A9D5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C865-4668-4A6E-AE26-993F916FAEEE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D8410-AA2A-407D-B545-D2F863A9D5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C865-4668-4A6E-AE26-993F916FAEEE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D8410-AA2A-407D-B545-D2F863A9D5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EC865-4668-4A6E-AE26-993F916FAEEE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D8410-AA2A-407D-B545-D2F863A9D5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30EC865-4668-4A6E-AE26-993F916FAEEE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893D8410-AA2A-407D-B545-D2F863A9D5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24802" y="142680"/>
            <a:ext cx="8344878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VY_32_INOVACE_11_c_17_procvičová-ní čtení 8.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první Čtení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466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06575939"/>
              </p:ext>
            </p:extLst>
          </p:nvPr>
        </p:nvGraphicFramePr>
        <p:xfrm>
          <a:off x="1187624" y="1423539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Mgr. Ludmila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  <a:latin typeface="+mj-lt"/>
                        </a:rPr>
                        <a:t>Eisová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Vytvořeno dne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26. února 2013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Odpilotováno dne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6.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března 2013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Vzdělávací oblast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Jazyk a jazyková komunikace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Vzdělávací obor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Český jazyk a literatura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Tematický okruh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První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čtení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Téma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Procvičování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čtení 8.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+mj-lt"/>
                        </a:rPr>
                        <a:t>Klíčová slova</a:t>
                      </a:r>
                      <a:endParaRPr lang="cs-CZ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u="none" dirty="0" smtClean="0">
                          <a:solidFill>
                            <a:schemeClr val="tx1"/>
                          </a:solidFill>
                          <a:latin typeface="+mj-lt"/>
                        </a:rPr>
                        <a:t>skládání</a:t>
                      </a:r>
                      <a:r>
                        <a:rPr lang="cs-CZ" u="none" baseline="0" dirty="0" smtClean="0">
                          <a:solidFill>
                            <a:schemeClr val="tx1"/>
                          </a:solidFill>
                          <a:latin typeface="+mj-lt"/>
                        </a:rPr>
                        <a:t> slov, porozumění textu, skládání vět</a:t>
                      </a:r>
                      <a:endParaRPr lang="cs-CZ" u="none" dirty="0">
                        <a:solidFill>
                          <a:schemeClr val="tx1"/>
                        </a:solidFill>
                        <a:latin typeface="+mj-lt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8958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udmila Eisová\AppData\Local\Microsoft\Windows\Temporary Internet Files\Content.IE5\6MRND51Y\MC9004061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03886">
            <a:off x="2070100" y="115570"/>
            <a:ext cx="18034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5105400" y="221225"/>
            <a:ext cx="2788920" cy="1268361"/>
          </a:xfrm>
          <a:prstGeom prst="wedgeRoundRectCallout">
            <a:avLst>
              <a:gd name="adj1" fmla="val -119154"/>
              <a:gd name="adj2" fmla="val 40540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Vyberte správnou slabiku a skládejte slova.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90600" y="2209800"/>
            <a:ext cx="782587" cy="523220"/>
          </a:xfrm>
          <a:prstGeom prst="rect">
            <a:avLst/>
          </a:prstGeom>
          <a:solidFill>
            <a:srgbClr val="FF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slun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60120" y="3611880"/>
            <a:ext cx="721672" cy="523220"/>
          </a:xfrm>
          <a:prstGeom prst="rect">
            <a:avLst/>
          </a:prstGeom>
          <a:solidFill>
            <a:srgbClr val="CC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mlé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5360" y="2926080"/>
            <a:ext cx="782587" cy="523220"/>
          </a:xfrm>
          <a:prstGeom prst="rect">
            <a:avLst/>
          </a:prstGeom>
          <a:solidFill>
            <a:srgbClr val="FF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slůn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20840" y="2209800"/>
            <a:ext cx="482824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ša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07280" y="2179320"/>
            <a:ext cx="542136" cy="523220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jic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18360" y="2514600"/>
            <a:ext cx="502061" cy="523220"/>
          </a:xfrm>
          <a:prstGeom prst="rect">
            <a:avLst/>
          </a:prstGeom>
          <a:solidFill>
            <a:srgbClr val="FF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ce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736080" y="2910840"/>
            <a:ext cx="482824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šá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76800" y="2880360"/>
            <a:ext cx="542136" cy="523220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jíc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05840" y="5059680"/>
            <a:ext cx="522900" cy="523220"/>
          </a:xfrm>
          <a:prstGeom prst="rect">
            <a:avLst/>
          </a:prstGeom>
          <a:solidFill>
            <a:srgbClr val="FF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dá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22520" y="5090160"/>
            <a:ext cx="522900" cy="523220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pa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92040" y="4328160"/>
            <a:ext cx="522900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ká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37760" y="5791200"/>
            <a:ext cx="522900" cy="523220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pá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60120" y="4328160"/>
            <a:ext cx="721672" cy="523220"/>
          </a:xfrm>
          <a:prstGeom prst="rect">
            <a:avLst/>
          </a:prstGeom>
          <a:solidFill>
            <a:srgbClr val="CC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mle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07280" y="3611880"/>
            <a:ext cx="522900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ka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05840" y="5775960"/>
            <a:ext cx="522900" cy="523220"/>
          </a:xfrm>
          <a:prstGeom prst="rect">
            <a:avLst/>
          </a:prstGeom>
          <a:solidFill>
            <a:srgbClr val="FF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da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51320" y="5105400"/>
            <a:ext cx="463588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vi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01440" y="5349240"/>
            <a:ext cx="643125" cy="523220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lou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87880" y="3870960"/>
            <a:ext cx="543739" cy="523220"/>
          </a:xfrm>
          <a:prstGeom prst="rect">
            <a:avLst/>
          </a:prstGeom>
          <a:solidFill>
            <a:srgbClr val="CC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ko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665720" y="5364480"/>
            <a:ext cx="502061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ce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42160" y="5334000"/>
            <a:ext cx="643125" cy="523220"/>
          </a:xfrm>
          <a:prstGeom prst="rect">
            <a:avLst/>
          </a:prstGeom>
          <a:solidFill>
            <a:srgbClr val="FF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rek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720840" y="5806440"/>
            <a:ext cx="463588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ví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810000" y="3886200"/>
            <a:ext cx="643125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lou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840480" y="2499360"/>
            <a:ext cx="502061" cy="523220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635240" y="3870960"/>
            <a:ext cx="503664" cy="523220"/>
          </a:xfrm>
          <a:prstGeom prst="rect">
            <a:avLst/>
          </a:prstGeom>
          <a:solidFill>
            <a:srgbClr val="CC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sy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665720" y="2453640"/>
            <a:ext cx="662361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šek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720840" y="3672840"/>
            <a:ext cx="622286" cy="523220"/>
          </a:xfrm>
          <a:prstGeom prst="rect">
            <a:avLst/>
          </a:prstGeom>
          <a:solidFill>
            <a:srgbClr val="CC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vlá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736080" y="4328160"/>
            <a:ext cx="622286" cy="523220"/>
          </a:xfrm>
          <a:prstGeom prst="rect">
            <a:avLst/>
          </a:prstGeom>
          <a:solidFill>
            <a:srgbClr val="CC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vla</a:t>
            </a:r>
            <a:endParaRPr lang="cs-CZ" sz="2800" dirty="0"/>
          </a:p>
        </p:txBody>
      </p:sp>
      <p:pic>
        <p:nvPicPr>
          <p:cNvPr id="1027" name="Picture 3" descr="C:\Users\Ludmila Eisová\AppData\Local\Microsoft\Windows\Temporary Internet Files\Content.IE5\QKKEMLWV\MC9004404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4989" y="5669279"/>
            <a:ext cx="963321" cy="944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4772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8" grpId="0" animBg="1"/>
      <p:bldP spid="10" grpId="0" animBg="1"/>
      <p:bldP spid="13" grpId="0" animBg="1"/>
      <p:bldP spid="14" grpId="0" animBg="1"/>
      <p:bldP spid="16" grpId="0" animBg="1"/>
      <p:bldP spid="18" grpId="0" animBg="1"/>
      <p:bldP spid="19" grpId="0" animBg="1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udmila Eisová\AppData\Local\Microsoft\Windows\Temporary Internet Files\Content.IE5\6MRND51Y\MC9004061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03886">
            <a:off x="2100580" y="69850"/>
            <a:ext cx="18034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5105400" y="548640"/>
            <a:ext cx="2788920" cy="826008"/>
          </a:xfrm>
          <a:prstGeom prst="wedgeRoundRectCallout">
            <a:avLst>
              <a:gd name="adj1" fmla="val -119154"/>
              <a:gd name="adj2" fmla="val 48679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Postavte se a plňte 10 úkolů.</a:t>
            </a:r>
            <a:endParaRPr lang="cs-CZ" sz="28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6720" y="2194560"/>
            <a:ext cx="3313728" cy="523220"/>
          </a:xfrm>
          <a:prstGeom prst="rect">
            <a:avLst/>
          </a:prstGeom>
          <a:solidFill>
            <a:srgbClr val="FF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1. Koukej se na okno.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57200" y="3200400"/>
            <a:ext cx="3111749" cy="523220"/>
          </a:xfrm>
          <a:prstGeom prst="rect">
            <a:avLst/>
          </a:prstGeom>
          <a:solidFill>
            <a:srgbClr val="FF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2</a:t>
            </a:r>
            <a:r>
              <a:rPr lang="cs-CZ" sz="2800" dirty="0" smtClean="0">
                <a:solidFill>
                  <a:srgbClr val="C00000"/>
                </a:solidFill>
              </a:rPr>
              <a:t>. Zatleskej rukama.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72440" y="4099560"/>
            <a:ext cx="3340979" cy="523220"/>
          </a:xfrm>
          <a:prstGeom prst="rect">
            <a:avLst/>
          </a:prstGeom>
          <a:solidFill>
            <a:srgbClr val="FF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3. Dej si palec na nos.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02920" y="4876800"/>
            <a:ext cx="2412968" cy="523220"/>
          </a:xfrm>
          <a:prstGeom prst="rect">
            <a:avLst/>
          </a:prstGeom>
          <a:solidFill>
            <a:srgbClr val="FF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C00000"/>
                </a:solidFill>
              </a:rPr>
              <a:t>4</a:t>
            </a:r>
            <a:r>
              <a:rPr lang="cs-CZ" sz="2800" dirty="0" smtClean="0">
                <a:solidFill>
                  <a:srgbClr val="C00000"/>
                </a:solidFill>
              </a:rPr>
              <a:t>. Volej au, au. 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02920" y="5791200"/>
            <a:ext cx="3490058" cy="523220"/>
          </a:xfrm>
          <a:prstGeom prst="rect">
            <a:avLst/>
          </a:prstGeom>
          <a:solidFill>
            <a:srgbClr val="FF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5. Skákej na levé noze.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861560" y="2194560"/>
            <a:ext cx="3938899" cy="523220"/>
          </a:xfrm>
          <a:prstGeom prst="rect">
            <a:avLst/>
          </a:prstGeom>
          <a:solidFill>
            <a:srgbClr val="FF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6. Namaluj prstem slunce.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907280" y="3185160"/>
            <a:ext cx="3241593" cy="523220"/>
          </a:xfrm>
          <a:prstGeom prst="rect">
            <a:avLst/>
          </a:prstGeom>
          <a:solidFill>
            <a:srgbClr val="FF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7. Zavolej na Jakuba.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907280" y="4069080"/>
            <a:ext cx="3879588" cy="523220"/>
          </a:xfrm>
          <a:prstGeom prst="rect">
            <a:avLst/>
          </a:prstGeom>
          <a:solidFill>
            <a:srgbClr val="FF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8. Dej si malík na koleno.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968240" y="4983480"/>
            <a:ext cx="3690434" cy="523220"/>
          </a:xfrm>
          <a:prstGeom prst="rect">
            <a:avLst/>
          </a:prstGeom>
          <a:solidFill>
            <a:srgbClr val="FF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9. Skákej na pravé noze.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968240" y="5775960"/>
            <a:ext cx="3659079" cy="523220"/>
          </a:xfrm>
          <a:prstGeom prst="rect">
            <a:avLst/>
          </a:prstGeom>
          <a:solidFill>
            <a:srgbClr val="FFFF99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10. Dej si ruku na vlasy.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53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3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3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3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3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40" grpId="0" animBg="1"/>
      <p:bldP spid="41" grpId="0" animBg="1"/>
      <p:bldP spid="4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Ludmila Eisová\AppData\Local\Microsoft\Windows\Temporary Internet Files\Content.IE5\6MRND51Y\MC9004061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03886">
            <a:off x="1775132" y="-61411"/>
            <a:ext cx="180340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5105400" y="309716"/>
            <a:ext cx="2788920" cy="1209368"/>
          </a:xfrm>
          <a:prstGeom prst="wedgeRoundRectCallout">
            <a:avLst>
              <a:gd name="adj1" fmla="val -125500"/>
              <a:gd name="adj2" fmla="val 20108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7030A0"/>
                </a:solidFill>
              </a:rPr>
              <a:t>Tak se nám to </a:t>
            </a:r>
            <a:r>
              <a:rPr lang="cs-CZ" sz="2800" dirty="0" err="1" smtClean="0">
                <a:solidFill>
                  <a:srgbClr val="7030A0"/>
                </a:solidFill>
              </a:rPr>
              <a:t>nelíbí.Sestavte</a:t>
            </a:r>
            <a:r>
              <a:rPr lang="cs-CZ" sz="2800" dirty="0" smtClean="0">
                <a:solidFill>
                  <a:srgbClr val="7030A0"/>
                </a:solidFill>
              </a:rPr>
              <a:t> věty správně.</a:t>
            </a:r>
            <a:endParaRPr lang="cs-CZ" sz="2800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Ludmila Eisová\AppData\Local\Microsoft\Windows\Temporary Internet Files\Content.IE5\4VJN298M\MC9004418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690" y="1490347"/>
            <a:ext cx="1072740" cy="97411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udmila Eisová\AppData\Local\Microsoft\Windows\Temporary Internet Files\Content.IE5\DU3WXRX5\MC9001010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690" y="4065642"/>
            <a:ext cx="1067431" cy="108191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mila Eisová\AppData\Local\Microsoft\Windows\Temporary Internet Files\Content.IE5\9367ZOQJ\MC90044064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195" y="5272550"/>
            <a:ext cx="1179870" cy="117987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udmila Eisová\AppData\Local\Microsoft\Windows\Temporary Internet Files\Content.IE5\9367ZOQJ\MC90023098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19" y="2580969"/>
            <a:ext cx="1813764" cy="136351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80967" y="1769806"/>
            <a:ext cx="4758034" cy="584775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polem kulaté je Nad slunce.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56388" y="2939846"/>
            <a:ext cx="5556329" cy="584775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ává vozíku ovoce do Maminka.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31806" y="4198376"/>
            <a:ext cx="5011308" cy="584775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l</a:t>
            </a:r>
            <a:r>
              <a:rPr lang="cs-CZ" sz="3200" dirty="0" smtClean="0"/>
              <a:t>esa vede vysokého do Cesta.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80967" y="5412659"/>
            <a:ext cx="5408853" cy="584775"/>
          </a:xfrm>
          <a:prstGeom prst="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c</a:t>
            </a:r>
            <a:r>
              <a:rPr lang="cs-CZ" sz="3200" dirty="0" smtClean="0"/>
              <a:t>ulíky a Markéta usmívá má se.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16943" y="2359742"/>
            <a:ext cx="41761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Nad polem je kulaté slunce.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77613" y="3470788"/>
            <a:ext cx="48750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Maminka dává do vozíku ovoce.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97278" y="4744063"/>
            <a:ext cx="43957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Cesta vede do vysokého lesa.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61189" y="5958349"/>
            <a:ext cx="47436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Markéta má culíky a usmívá se.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31" name="Picture 7" descr="C:\Users\Ludmila Eisová\AppData\Local\Microsoft\Windows\Temporary Internet Files\Content.IE5\U85VJK7C\MC9004404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8324" y="4350774"/>
            <a:ext cx="954797" cy="936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7961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2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b="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Skládání slov</a:t>
            </a:r>
            <a:endParaRPr lang="cs-CZ" sz="2400" b="0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4. list – </a:t>
            </a:r>
            <a:r>
              <a:rPr lang="cs-CZ" sz="2400" b="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Čtení vět, porozumění textu, plnění příkazů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5. list –  Skládání vět ze slov. Klíč – kliknutí na </a:t>
            </a:r>
            <a:r>
              <a:rPr lang="cs-CZ" sz="2400" b="0" dirty="0" err="1" smtClean="0">
                <a:latin typeface="Arial" pitchFamily="34" charset="0"/>
                <a:cs typeface="Arial" pitchFamily="34" charset="0"/>
              </a:rPr>
              <a:t>smajlíka</a:t>
            </a:r>
            <a:r>
              <a:rPr lang="cs-CZ" sz="2400" b="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b="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b="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09621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5255" y="884592"/>
            <a:ext cx="5383205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Otevřená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galerie Microsoftu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com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9233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143</TotalTime>
  <Words>272</Words>
  <Application>Microsoft Office PowerPoint</Application>
  <PresentationFormat>Předvádění na obrazovce (4:3)</PresentationFormat>
  <Paragraphs>74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Carnival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Ludmila Eisová</cp:lastModifiedBy>
  <cp:revision>14</cp:revision>
  <dcterms:created xsi:type="dcterms:W3CDTF">2013-02-26T20:15:17Z</dcterms:created>
  <dcterms:modified xsi:type="dcterms:W3CDTF">2013-03-06T22:06:58Z</dcterms:modified>
</cp:coreProperties>
</file>