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8" r:id="rId5"/>
    <p:sldId id="262" r:id="rId6"/>
    <p:sldId id="263" r:id="rId7"/>
    <p:sldId id="264" r:id="rId8"/>
    <p:sldId id="266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43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46" autoAdjust="0"/>
    <p:restoredTop sz="94660"/>
  </p:normalViewPr>
  <p:slideViewPr>
    <p:cSldViewPr snapToGrid="0">
      <p:cViewPr varScale="1">
        <p:scale>
          <a:sx n="63" d="100"/>
          <a:sy n="63" d="100"/>
        </p:scale>
        <p:origin x="-15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19721-1333-4F9E-85E8-F3B6964E8485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057104-7BD2-4C6C-993D-9401DB0D14A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0.png"/><Relationship Id="rId7" Type="http://schemas.openxmlformats.org/officeDocument/2006/relationships/image" Target="../media/image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4.wmf"/><Relationship Id="rId10" Type="http://schemas.openxmlformats.org/officeDocument/2006/relationships/image" Target="../media/image16.wmf"/><Relationship Id="rId4" Type="http://schemas.openxmlformats.org/officeDocument/2006/relationships/image" Target="../media/image9.wmf"/><Relationship Id="rId9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VY_32_INOVACE_11_c_18_písmeno a hláska  h, </a:t>
            </a:r>
            <a:r>
              <a:rPr lang="cs-CZ" sz="3200" cap="none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1487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6993051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Ludmila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Eisová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Vytvořeno dne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26. února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Odpilotováno dne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7. března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 třídě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oblast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 a jazyková komunikace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Vzdělávací obor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Český jazyk a literatura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První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čtení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Písmeno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hláska H, h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Klíčová slova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hláska, písmeno, počáteční písmeno, slabika, slovo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051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8014" y="265471"/>
            <a:ext cx="2004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err="1" smtClean="0">
                <a:latin typeface="Arial" pitchFamily="34" charset="0"/>
                <a:cs typeface="Arial" pitchFamily="34" charset="0"/>
              </a:rPr>
              <a:t>Kimova</a:t>
            </a:r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 hra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68362" y="752168"/>
            <a:ext cx="5742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Zapamatujte si co nejvíce obrázků.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67" y="1253613"/>
            <a:ext cx="6274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A064C"/>
                </a:solidFill>
              </a:rPr>
              <a:t>Jakou hlásku slyšíme na začátku?</a:t>
            </a:r>
            <a:endParaRPr lang="cs-CZ" sz="2800" u="sng" dirty="0">
              <a:solidFill>
                <a:srgbClr val="FA064C"/>
              </a:solidFill>
            </a:endParaRPr>
          </a:p>
        </p:txBody>
      </p:sp>
      <p:pic>
        <p:nvPicPr>
          <p:cNvPr id="1026" name="Picture 2" descr="C:\Users\Ludmila Eisová\AppData\Local\Microsoft\Windows\Temporary Internet Files\Content.IE5\A0JQTU53\MC9004321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1651520" cy="195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4VJN298M\MC9001922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2097312"/>
            <a:ext cx="1086113" cy="138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4VJN298M\MC9003914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75" y="5305196"/>
            <a:ext cx="1820570" cy="1246327"/>
          </a:xfrm>
          <a:prstGeom prst="rect">
            <a:avLst/>
          </a:prstGeom>
          <a:noFill/>
          <a:ln>
            <a:solidFill>
              <a:srgbClr val="CC043D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udmila Eisová\AppData\Local\Microsoft\Windows\Temporary Internet Files\Content.IE5\08SUHLCI\MC9003906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221" y="2301240"/>
            <a:ext cx="2569783" cy="1625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Ludmila Eisová\AppData\Local\Microsoft\Windows\Temporary Internet Files\Content.IE5\4VJN298M\MC9003469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0919" y="4517441"/>
            <a:ext cx="1835201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udmila Eisová\AppData\Local\Microsoft\Windows\Temporary Internet Files\Content.IE5\U85VJK7C\MC9004345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163" y="5440680"/>
            <a:ext cx="1753341" cy="98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Ludmila Eisová\AppData\Local\Microsoft\Windows\Temporary Internet Files\Content.IE5\6SRWW0T5\MC900431614[1].pn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167"/>
          <a:stretch/>
        </p:blipFill>
        <p:spPr bwMode="auto">
          <a:xfrm>
            <a:off x="6645637" y="1676400"/>
            <a:ext cx="2696369" cy="132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Ludmila Eisová\AppData\Local\Microsoft\Windows\Temporary Internet Files\Content.IE5\A0JQTU53\MC90019331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720" y="4905832"/>
            <a:ext cx="1832874" cy="1549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Ludmila Eisová\AppData\Local\Microsoft\Windows\Temporary Internet Files\Content.IE5\MRI1GFC1\MC90042965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205" y="3315970"/>
            <a:ext cx="13525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Ludmila Eisová\AppData\Local\Microsoft\Windows\Temporary Internet Files\Content.IE5\QKKEMLWV\MC90034037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119" y="3887165"/>
            <a:ext cx="968197" cy="937513"/>
          </a:xfrm>
          <a:prstGeom prst="rect">
            <a:avLst/>
          </a:prstGeom>
          <a:noFill/>
          <a:ln>
            <a:solidFill>
              <a:srgbClr val="CC043D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0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1" grpId="0" animBg="1"/>
      <p:bldP spid="21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0814" y="1061885"/>
            <a:ext cx="2842445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72000" y="1061885"/>
            <a:ext cx="2231701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>
                <a:latin typeface="Arial" pitchFamily="34" charset="0"/>
                <a:cs typeface="Arial" pitchFamily="34" charset="0"/>
              </a:rPr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val="80507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7031174">
            <a:off x="2669458" y="1592826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rot="3447798">
            <a:off x="5648632" y="2271252"/>
            <a:ext cx="4700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B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 rot="19722642">
            <a:off x="2831690" y="4262284"/>
            <a:ext cx="4876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Y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rot="2204495">
            <a:off x="7108723" y="4984955"/>
            <a:ext cx="4844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Comic Sans MS" pitchFamily="66" charset="0"/>
              </a:rPr>
              <a:t>V</a:t>
            </a:r>
          </a:p>
        </p:txBody>
      </p:sp>
      <p:sp>
        <p:nvSpPr>
          <p:cNvPr id="7" name="TextovéPole 6"/>
          <p:cNvSpPr txBox="1"/>
          <p:nvPr/>
        </p:nvSpPr>
        <p:spPr>
          <a:xfrm rot="19778560">
            <a:off x="7506929" y="1563329"/>
            <a:ext cx="582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M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888441">
            <a:off x="5058697" y="1401097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tencil" pitchFamily="82" charset="0"/>
              </a:rPr>
              <a:t>S</a:t>
            </a:r>
            <a:endParaRPr lang="cs-CZ" sz="3600" dirty="0">
              <a:latin typeface="Stencil" pitchFamily="82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19634277">
            <a:off x="5684219" y="4793226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Bright" pitchFamily="18" charset="0"/>
              </a:rPr>
              <a:t>R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79871" y="4675239"/>
            <a:ext cx="800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Wide Latin" pitchFamily="18" charset="0"/>
              </a:rPr>
              <a:t>F</a:t>
            </a:r>
            <a:endParaRPr lang="cs-CZ" sz="3600" dirty="0">
              <a:latin typeface="Wide Lati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162022">
            <a:off x="7049729" y="4129548"/>
            <a:ext cx="4972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G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 rot="19140705">
            <a:off x="3554361" y="5191430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Narkisim" pitchFamily="34" charset="-79"/>
                <a:cs typeface="Narkisim" pitchFamily="34" charset="-79"/>
              </a:rPr>
              <a:t>H</a:t>
            </a:r>
            <a:endParaRPr lang="cs-CZ" sz="3600" dirty="0">
              <a:latin typeface="Narkisim" pitchFamily="34" charset="-79"/>
              <a:cs typeface="Narkisim" pitchFamily="34" charset="-79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1203048">
            <a:off x="1873045" y="1076632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Eras Bold ITC" pitchFamily="34" charset="0"/>
              </a:rPr>
              <a:t>J</a:t>
            </a:r>
            <a:endParaRPr lang="cs-CZ" sz="3600" dirty="0">
              <a:latin typeface="Eras Bold ITC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1760249">
            <a:off x="6040748" y="1474838"/>
            <a:ext cx="5293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Berlin Sans FB Demi" pitchFamily="34" charset="0"/>
              </a:rPr>
              <a:t>H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793226" y="3569110"/>
            <a:ext cx="506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Rockwell Extra Bold" pitchFamily="18" charset="0"/>
              </a:rPr>
              <a:t>L</a:t>
            </a:r>
            <a:endParaRPr lang="cs-CZ" sz="3600" dirty="0">
              <a:latin typeface="Rockwell Extra Bold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 rot="18967433">
            <a:off x="3805084" y="2005781"/>
            <a:ext cx="4427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79574" y="5309419"/>
            <a:ext cx="5437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Bright" pitchFamily="18" charset="0"/>
              </a:rPr>
              <a:t>O</a:t>
            </a:r>
            <a:endParaRPr lang="cs-CZ" sz="3600" dirty="0">
              <a:latin typeface="Lucida Bright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41406" y="2418736"/>
            <a:ext cx="3385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18277120">
            <a:off x="2979173" y="5781369"/>
            <a:ext cx="5052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U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56206" y="253672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SimSun-ExtB" pitchFamily="49" charset="-122"/>
                <a:ea typeface="SimSun-ExtB" pitchFamily="49" charset="-122"/>
              </a:rPr>
              <a:t>D</a:t>
            </a:r>
          </a:p>
        </p:txBody>
      </p:sp>
      <p:sp>
        <p:nvSpPr>
          <p:cNvPr id="21" name="TextovéPole 20"/>
          <p:cNvSpPr txBox="1"/>
          <p:nvPr/>
        </p:nvSpPr>
        <p:spPr>
          <a:xfrm rot="21201348">
            <a:off x="8093918" y="4277610"/>
            <a:ext cx="553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Rockwell" pitchFamily="18" charset="0"/>
              </a:rPr>
              <a:t>T</a:t>
            </a:r>
            <a:endParaRPr lang="cs-CZ" sz="3600" dirty="0">
              <a:latin typeface="Rockwell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9899039">
            <a:off x="3544262" y="1061884"/>
            <a:ext cx="524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H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551471" y="3105834"/>
            <a:ext cx="553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ndalus" pitchFamily="18" charset="-78"/>
                <a:cs typeface="Andalus" pitchFamily="18" charset="-78"/>
              </a:rPr>
              <a:t>E</a:t>
            </a:r>
            <a:endParaRPr lang="cs-CZ" sz="3600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334117">
            <a:off x="4215260" y="2954594"/>
            <a:ext cx="425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Verdana" pitchFamily="34" charset="0"/>
                <a:ea typeface="Verdana" pitchFamily="34" charset="0"/>
                <a:cs typeface="Verdana" pitchFamily="34" charset="0"/>
              </a:rPr>
              <a:t>š</a:t>
            </a:r>
          </a:p>
        </p:txBody>
      </p:sp>
      <p:sp>
        <p:nvSpPr>
          <p:cNvPr id="25" name="TextovéPole 24"/>
          <p:cNvSpPr txBox="1"/>
          <p:nvPr/>
        </p:nvSpPr>
        <p:spPr>
          <a:xfrm rot="1662301">
            <a:off x="1923755" y="5230763"/>
            <a:ext cx="4459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Narkisim" pitchFamily="34" charset="-79"/>
                <a:cs typeface="Narkisim" pitchFamily="34" charset="-79"/>
              </a:rPr>
              <a:t>R</a:t>
            </a:r>
          </a:p>
        </p:txBody>
      </p:sp>
      <p:sp>
        <p:nvSpPr>
          <p:cNvPr id="26" name="TextovéPole 25"/>
          <p:cNvSpPr txBox="1"/>
          <p:nvPr/>
        </p:nvSpPr>
        <p:spPr>
          <a:xfrm rot="1196162">
            <a:off x="7538669" y="3282815"/>
            <a:ext cx="434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Impact" pitchFamily="34" charset="0"/>
              </a:rPr>
              <a:t>N</a:t>
            </a:r>
            <a:endParaRPr lang="cs-CZ" sz="3600" dirty="0">
              <a:latin typeface="Impact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 rot="1957278">
            <a:off x="6136397" y="3751006"/>
            <a:ext cx="4764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Bright" pitchFamily="18" charset="0"/>
              </a:rPr>
              <a:t>Z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4424516" y="1047135"/>
            <a:ext cx="433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Lucida Sans Unicode" pitchFamily="34" charset="0"/>
                <a:cs typeface="Lucida Sans Unicode" pitchFamily="34" charset="0"/>
              </a:rPr>
              <a:t>Š</a:t>
            </a:r>
          </a:p>
        </p:txBody>
      </p:sp>
      <p:sp>
        <p:nvSpPr>
          <p:cNvPr id="29" name="TextovéPole 28"/>
          <p:cNvSpPr txBox="1"/>
          <p:nvPr/>
        </p:nvSpPr>
        <p:spPr>
          <a:xfrm rot="18760040">
            <a:off x="1120877" y="1519084"/>
            <a:ext cx="4363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 rot="1885949">
            <a:off x="3908323" y="4601497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h</a:t>
            </a:r>
          </a:p>
        </p:txBody>
      </p:sp>
      <p:sp>
        <p:nvSpPr>
          <p:cNvPr id="31" name="TextovéPole 30"/>
          <p:cNvSpPr txBox="1"/>
          <p:nvPr/>
        </p:nvSpPr>
        <p:spPr>
          <a:xfrm rot="2346356">
            <a:off x="7211961" y="973394"/>
            <a:ext cx="4122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 rot="1580430">
            <a:off x="1209368" y="4041058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x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 rot="2459911">
            <a:off x="6209071" y="707923"/>
            <a:ext cx="3850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c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4" name="TextovéPole 33"/>
          <p:cNvSpPr txBox="1"/>
          <p:nvPr/>
        </p:nvSpPr>
        <p:spPr>
          <a:xfrm rot="1877857">
            <a:off x="6636774" y="2684206"/>
            <a:ext cx="42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v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 rot="1353794">
            <a:off x="5206180" y="5619135"/>
            <a:ext cx="4732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Rounded MT Bold" pitchFamily="34" charset="0"/>
              </a:rPr>
              <a:t>b</a:t>
            </a:r>
            <a:endParaRPr lang="cs-CZ" sz="3600" dirty="0">
              <a:latin typeface="Arial Rounded MT Bold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315200" y="5855110"/>
            <a:ext cx="567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020529" y="2389238"/>
            <a:ext cx="381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a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60439" y="3672348"/>
            <a:ext cx="407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roadway" pitchFamily="82" charset="0"/>
              </a:rPr>
              <a:t>s</a:t>
            </a:r>
            <a:endParaRPr lang="cs-CZ" sz="3600" dirty="0">
              <a:latin typeface="Broadway" pitchFamily="82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 rot="19850503">
            <a:off x="2816942" y="914402"/>
            <a:ext cx="474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d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141109" y="678425"/>
            <a:ext cx="354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DejaVu Serif" pitchFamily="18" charset="0"/>
                <a:ea typeface="DejaVu Serif" pitchFamily="18" charset="0"/>
              </a:rPr>
              <a:t>f</a:t>
            </a:r>
            <a:endParaRPr lang="cs-CZ" sz="3600" dirty="0">
              <a:latin typeface="DejaVu Serif" pitchFamily="18" charset="0"/>
              <a:ea typeface="DejaVu Serif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754146">
            <a:off x="1761149" y="3613355"/>
            <a:ext cx="375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g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318387" y="3480619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SYM Syllabary" pitchFamily="34" charset="0"/>
                <a:cs typeface="SYM Syllabary" pitchFamily="34" charset="0"/>
              </a:rPr>
              <a:t>h</a:t>
            </a:r>
            <a:endParaRPr lang="cs-CZ" sz="3600" dirty="0">
              <a:latin typeface="SYM Syllabary" pitchFamily="34" charset="0"/>
              <a:cs typeface="SYM Syllabary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 rot="1315694">
            <a:off x="560438" y="1666568"/>
            <a:ext cx="5014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</a:t>
            </a:r>
            <a:endParaRPr lang="cs-CZ" sz="3600" dirty="0"/>
          </a:p>
        </p:txBody>
      </p:sp>
      <p:sp>
        <p:nvSpPr>
          <p:cNvPr id="44" name="TextovéPole 43"/>
          <p:cNvSpPr txBox="1"/>
          <p:nvPr/>
        </p:nvSpPr>
        <p:spPr>
          <a:xfrm rot="19693371">
            <a:off x="818374" y="5840361"/>
            <a:ext cx="455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haroni" pitchFamily="2" charset="-79"/>
                <a:cs typeface="Aharoni" pitchFamily="2" charset="-79"/>
              </a:rPr>
              <a:t>h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5825613" y="5869859"/>
            <a:ext cx="2968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Baskerville Old Face" pitchFamily="18" charset="0"/>
              </a:rPr>
              <a:t>l</a:t>
            </a:r>
            <a:endParaRPr lang="cs-CZ" sz="3600" dirty="0">
              <a:latin typeface="Baskerville Old Face" pitchFamily="18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 rot="20880235">
            <a:off x="442452" y="5176682"/>
            <a:ext cx="5277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w</a:t>
            </a:r>
            <a:endParaRPr lang="cs-CZ" sz="3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0943" y="2713703"/>
            <a:ext cx="4491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e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412657" y="3097162"/>
            <a:ext cx="463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 Rounded MT Bold" pitchFamily="34" charset="0"/>
              </a:rPr>
              <a:t>h</a:t>
            </a:r>
          </a:p>
        </p:txBody>
      </p:sp>
      <p:sp>
        <p:nvSpPr>
          <p:cNvPr id="49" name="TextovéPole 48"/>
          <p:cNvSpPr txBox="1"/>
          <p:nvPr/>
        </p:nvSpPr>
        <p:spPr>
          <a:xfrm rot="2011263">
            <a:off x="5029199" y="4468761"/>
            <a:ext cx="367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Lucida Sans Unicode" pitchFamily="34" charset="0"/>
                <a:cs typeface="Lucida Sans Unicode" pitchFamily="34" charset="0"/>
              </a:rPr>
              <a:t>t</a:t>
            </a:r>
            <a:endParaRPr lang="cs-CZ" sz="3600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 rot="1756253">
            <a:off x="8273845" y="545690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z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212259" y="5928852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u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4911213" y="2521974"/>
            <a:ext cx="3161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haroni" pitchFamily="2" charset="-79"/>
                <a:cs typeface="Aharoni" pitchFamily="2" charset="-79"/>
              </a:rPr>
              <a:t>i</a:t>
            </a:r>
            <a:endParaRPr lang="cs-CZ" sz="36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3" name="TextovéPole 52"/>
          <p:cNvSpPr txBox="1"/>
          <p:nvPr/>
        </p:nvSpPr>
        <p:spPr>
          <a:xfrm rot="1097072">
            <a:off x="8096863" y="2521973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54" name="TextovéPole 53"/>
          <p:cNvSpPr txBox="1"/>
          <p:nvPr/>
        </p:nvSpPr>
        <p:spPr>
          <a:xfrm rot="20765868">
            <a:off x="6710516" y="191729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884903" y="235974"/>
            <a:ext cx="58240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Hledejte a vyznačte barevně </a:t>
            </a:r>
            <a:r>
              <a:rPr lang="cs-CZ" sz="3600" b="1" u="sng" dirty="0">
                <a:solidFill>
                  <a:srgbClr val="C00000"/>
                </a:solidFill>
              </a:rPr>
              <a:t>H</a:t>
            </a:r>
            <a:r>
              <a:rPr lang="cs-CZ" sz="3600" b="1" u="sng" dirty="0" smtClean="0">
                <a:solidFill>
                  <a:srgbClr val="C00000"/>
                </a:solidFill>
              </a:rPr>
              <a:t>, </a:t>
            </a:r>
            <a:r>
              <a:rPr lang="cs-CZ" sz="3600" b="1" u="sng" dirty="0">
                <a:solidFill>
                  <a:srgbClr val="C00000"/>
                </a:solidFill>
              </a:rPr>
              <a:t>h</a:t>
            </a:r>
            <a:r>
              <a:rPr lang="cs-CZ" sz="3600" b="1" u="sng" dirty="0" smtClean="0">
                <a:solidFill>
                  <a:srgbClr val="C00000"/>
                </a:solidFill>
              </a:rPr>
              <a:t>.</a:t>
            </a:r>
            <a:endParaRPr lang="cs-CZ" sz="2800" u="sng" dirty="0">
              <a:solidFill>
                <a:srgbClr val="C0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760839" y="5958348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</a:t>
            </a:r>
            <a:endParaRPr lang="cs-CZ" sz="3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4439265" y="5279923"/>
            <a:ext cx="500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Ž</a:t>
            </a:r>
            <a:endParaRPr lang="cs-CZ" sz="3600" dirty="0"/>
          </a:p>
        </p:txBody>
      </p:sp>
      <p:sp>
        <p:nvSpPr>
          <p:cNvPr id="58" name="TextovéPole 57"/>
          <p:cNvSpPr txBox="1"/>
          <p:nvPr/>
        </p:nvSpPr>
        <p:spPr>
          <a:xfrm rot="1233951">
            <a:off x="870154" y="1076632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</a:t>
            </a:r>
            <a:endParaRPr lang="cs-CZ" sz="3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988142" y="3229897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ž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386349" y="2344994"/>
            <a:ext cx="433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</a:p>
        </p:txBody>
      </p:sp>
      <p:sp>
        <p:nvSpPr>
          <p:cNvPr id="61" name="TextovéPole 60"/>
          <p:cNvSpPr txBox="1"/>
          <p:nvPr/>
        </p:nvSpPr>
        <p:spPr>
          <a:xfrm>
            <a:off x="2551471" y="2241755"/>
            <a:ext cx="311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+mj-lt"/>
              </a:rPr>
              <a:t>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87498" y="3333136"/>
            <a:ext cx="3241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š</a:t>
            </a:r>
          </a:p>
        </p:txBody>
      </p:sp>
      <p:sp>
        <p:nvSpPr>
          <p:cNvPr id="62" name="TextovéPole 61"/>
          <p:cNvSpPr txBox="1"/>
          <p:nvPr/>
        </p:nvSpPr>
        <p:spPr>
          <a:xfrm>
            <a:off x="3923071" y="3908322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8273845" y="3775587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h</a:t>
            </a:r>
          </a:p>
        </p:txBody>
      </p:sp>
      <p:sp>
        <p:nvSpPr>
          <p:cNvPr id="64" name="TextovéPole 63"/>
          <p:cNvSpPr txBox="1"/>
          <p:nvPr/>
        </p:nvSpPr>
        <p:spPr>
          <a:xfrm>
            <a:off x="265471" y="4630994"/>
            <a:ext cx="5261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 Black" pitchFamily="34" charset="0"/>
              </a:rPr>
              <a:t>H</a:t>
            </a:r>
          </a:p>
        </p:txBody>
      </p:sp>
      <p:sp>
        <p:nvSpPr>
          <p:cNvPr id="65" name="TextovéPole 64"/>
          <p:cNvSpPr txBox="1"/>
          <p:nvPr/>
        </p:nvSpPr>
        <p:spPr>
          <a:xfrm>
            <a:off x="4557252" y="6164826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latin typeface="Aharoni" pitchFamily="2" charset="-79"/>
                <a:cs typeface="Aharoni" pitchFamily="2" charset="-79"/>
              </a:rPr>
              <a:t>h</a:t>
            </a:r>
          </a:p>
        </p:txBody>
      </p:sp>
      <p:sp>
        <p:nvSpPr>
          <p:cNvPr id="66" name="TextovéPole 65"/>
          <p:cNvSpPr txBox="1"/>
          <p:nvPr/>
        </p:nvSpPr>
        <p:spPr>
          <a:xfrm>
            <a:off x="2438400" y="483108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568440" y="5943600"/>
            <a:ext cx="399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Baskerville Old Face" pitchFamily="18" charset="0"/>
              </a:rPr>
              <a:t>h</a:t>
            </a:r>
            <a:endParaRPr lang="cs-CZ" sz="3200" dirty="0">
              <a:latin typeface="Baskerville Old Face" pitchFamily="18" charset="0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11480" y="2316480"/>
            <a:ext cx="4443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8229600" y="1752600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</a:t>
            </a:r>
            <a:endParaRPr lang="cs-CZ" sz="32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465320" y="205740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29489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C:\Users\Ludmila Eisová\AppData\Local\Microsoft\Windows\Temporary Internet Files\Content.IE5\DU3WXRX5\MC9003836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775" y="199907"/>
            <a:ext cx="1183661" cy="140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4" descr="C:\Users\Ludmila Eisová\AppData\Local\Microsoft\Windows\Temporary Internet Files\Content.IE5\6SRWW0T5\MC900431614[1]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167"/>
          <a:stretch/>
        </p:blipFill>
        <p:spPr bwMode="auto">
          <a:xfrm>
            <a:off x="6645637" y="1859280"/>
            <a:ext cx="2696369" cy="132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3" descr="C:\Users\Ludmila Eisová\AppData\Local\Microsoft\Windows\Temporary Internet Files\Content.IE5\U85VJK7C\MC9004345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323" y="4709160"/>
            <a:ext cx="1753341" cy="987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Ludmila Eisová\AppData\Local\Microsoft\Windows\Temporary Internet Files\Content.IE5\A0JQTU53\MC9004321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1651520" cy="195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7" descr="C:\Users\Ludmila Eisová\AppData\Local\Microsoft\Windows\Temporary Internet Files\Content.IE5\QKKEMLWV\MC9003403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19" y="4893005"/>
            <a:ext cx="968197" cy="937513"/>
          </a:xfrm>
          <a:prstGeom prst="rect">
            <a:avLst/>
          </a:prstGeom>
          <a:noFill/>
          <a:ln>
            <a:solidFill>
              <a:srgbClr val="CC043D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udmila Eisová\AppData\Local\Microsoft\Windows\Temporary Internet Files\Content.IE5\4VJN298M\MC9001922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8920" y="1807752"/>
            <a:ext cx="1086113" cy="1385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Ludmila Eisová\AppData\Local\Microsoft\Windows\Temporary Internet Files\Content.IE5\4VJN298M\MC90034694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685" y="4450080"/>
            <a:ext cx="1379635" cy="1365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udmila Eisová\AppData\Local\Microsoft\Windows\Temporary Internet Files\Content.IE5\08SUHLCI\MC9002381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3721" y="1386840"/>
            <a:ext cx="1700466" cy="1981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4062197" y="0"/>
            <a:ext cx="4282440" cy="795528"/>
          </a:xfrm>
          <a:prstGeom prst="wedgeEllipseCallout">
            <a:avLst>
              <a:gd name="adj1" fmla="val -79250"/>
              <a:gd name="adj2" fmla="val 10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286372" y="134209"/>
            <a:ext cx="4075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A064C"/>
                </a:solidFill>
                <a:latin typeface="Arial" pitchFamily="34" charset="0"/>
                <a:cs typeface="Arial" pitchFamily="34" charset="0"/>
              </a:rPr>
              <a:t>Čtěte obrázkové slabiky.</a:t>
            </a:r>
            <a:endParaRPr lang="cs-CZ" sz="2800" u="sng" dirty="0">
              <a:solidFill>
                <a:srgbClr val="FA064C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Ludmila Eisová\AppData\Local\Microsoft\Windows\Temporary Internet Files\Content.IE5\08SUHLCI\MC90010926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240" y="4347764"/>
            <a:ext cx="1436064" cy="1525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81866" y="3704794"/>
            <a:ext cx="69762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ho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00826" y="3460954"/>
            <a:ext cx="800219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hla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06266" y="3506674"/>
            <a:ext cx="851515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hra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84986" y="3521914"/>
            <a:ext cx="69762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hu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7106" y="5990794"/>
            <a:ext cx="851515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hrá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91666" y="5975554"/>
            <a:ext cx="954107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had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38626" y="6006034"/>
            <a:ext cx="77457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Ho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85586" y="5975554"/>
            <a:ext cx="103105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Hou</a:t>
            </a:r>
            <a:endParaRPr lang="cs-CZ" sz="3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503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Ludmila Eisová\AppData\Local\Microsoft\Windows\Temporary Internet Files\Content.IE5\A0JQTU53\MC90038425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23"/>
          <a:stretch/>
        </p:blipFill>
        <p:spPr bwMode="auto">
          <a:xfrm>
            <a:off x="6122285" y="4359708"/>
            <a:ext cx="3021715" cy="249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dmila Eisová\AppData\Local\Microsoft\Windows\Temporary Internet Files\Content.IE5\6MRND51Y\MC90028242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6" t="15543" r="7929" b="10119"/>
          <a:stretch/>
        </p:blipFill>
        <p:spPr bwMode="auto">
          <a:xfrm>
            <a:off x="6705599" y="182879"/>
            <a:ext cx="2438401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73240" y="5242560"/>
            <a:ext cx="1066318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holub</a:t>
            </a:r>
            <a:endParaRPr lang="cs-CZ" sz="2800" dirty="0">
              <a:solidFill>
                <a:srgbClr val="0070C0"/>
              </a:solidFill>
            </a:endParaRPr>
          </a:p>
        </p:txBody>
      </p:sp>
      <p:pic>
        <p:nvPicPr>
          <p:cNvPr id="10" name="Picture 5" descr="C:\Users\Ludmila Eisová\AppData\Local\Microsoft\Windows\Temporary Internet Files\Content.IE5\A0JQTU53\MC90038425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23"/>
          <a:stretch/>
        </p:blipFill>
        <p:spPr bwMode="auto">
          <a:xfrm>
            <a:off x="2686884" y="2148840"/>
            <a:ext cx="3021715" cy="249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Users\Ludmila Eisová\AppData\Local\Microsoft\Windows\Temporary Internet Files\Content.IE5\A0JQTU53\MC90038425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23"/>
          <a:stretch/>
        </p:blipFill>
        <p:spPr bwMode="auto">
          <a:xfrm flipH="1">
            <a:off x="0" y="4359708"/>
            <a:ext cx="3021715" cy="249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8" descr="C:\Users\Ludmila Eisová\AppData\Local\Microsoft\Windows\Temporary Internet Files\Content.IE5\6MRND51Y\MC90028242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6" t="15543" r="7929" b="10119"/>
          <a:stretch/>
        </p:blipFill>
        <p:spPr bwMode="auto">
          <a:xfrm>
            <a:off x="3489959" y="4678679"/>
            <a:ext cx="2438401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C:\Users\Ludmila Eisová\AppData\Local\Microsoft\Windows\Temporary Internet Files\Content.IE5\6MRND51Y\MC90028242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6" t="15543" r="7929" b="10119"/>
          <a:stretch/>
        </p:blipFill>
        <p:spPr bwMode="auto">
          <a:xfrm flipH="1">
            <a:off x="0" y="2529839"/>
            <a:ext cx="2438401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udmila Eisová\AppData\Local\Microsoft\Windows\Temporary Internet Files\Content.IE5\A0JQTU53\MC90038425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23"/>
          <a:stretch/>
        </p:blipFill>
        <p:spPr bwMode="auto">
          <a:xfrm flipH="1">
            <a:off x="0" y="213360"/>
            <a:ext cx="3021715" cy="249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5" descr="C:\Users\Ludmila Eisová\AppData\Local\Microsoft\Windows\Temporary Internet Files\Content.IE5\A0JQTU53\MC90038425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23"/>
          <a:stretch/>
        </p:blipFill>
        <p:spPr bwMode="auto">
          <a:xfrm>
            <a:off x="6015605" y="2103120"/>
            <a:ext cx="3021715" cy="249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C:\Users\Ludmila Eisová\AppData\Local\Microsoft\Windows\Temporary Internet Files\Content.IE5\6MRND51Y\MC90028242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6" t="15543" r="7929" b="10119"/>
          <a:stretch/>
        </p:blipFill>
        <p:spPr bwMode="auto">
          <a:xfrm>
            <a:off x="4267199" y="701039"/>
            <a:ext cx="2438401" cy="18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330440" y="929640"/>
            <a:ext cx="108555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hrady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15840" y="1508760"/>
            <a:ext cx="142539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hokejka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1040" y="3169920"/>
            <a:ext cx="1186543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houba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43000" y="5273040"/>
            <a:ext cx="1204176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Hynek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322320" y="3063240"/>
            <a:ext cx="128592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parohy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099560" y="5410200"/>
            <a:ext cx="126509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kohout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05600" y="3002280"/>
            <a:ext cx="174599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housenka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203960" y="1127760"/>
            <a:ext cx="1326004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Helena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71241" y="247972"/>
            <a:ext cx="2348720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CC043D"/>
                </a:solidFill>
              </a:rPr>
              <a:t>Čtěte slova.</a:t>
            </a:r>
            <a:endParaRPr lang="cs-CZ" sz="3200" u="sng" dirty="0">
              <a:solidFill>
                <a:srgbClr val="CC043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198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0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5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5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575 0.01991 C -0.57135 0.00602 -0.56302 -0.00601 -0.5533 -0.01342 C -0.55122 -0.01504 -0.54878 -0.0162 -0.5467 -0.01782 C -0.54323 -0.0206 -0.53663 -0.02685 -0.53663 -0.02685 C -0.49358 -0.02499 -0.49375 -0.02499 -0.46337 -0.01782 C -0.45434 -0.01203 -0.44479 -0.00717 -0.43507 -0.00462 C -0.43021 -0.00069 -0.42465 0.00209 -0.41997 0.00649 C -0.40694 0.01876 -0.42378 0.00788 -0.40833 0.01991 C -0.39392 0.03126 -0.37587 0.03403 -0.36007 0.03982 C -0.35156 0.04283 -0.34375 0.04653 -0.33507 0.04885 C -0.32066 0.0463 -0.3217 0.05255 -0.3217 0.04214 C -0.30087 0.02639 -0.27882 -0.00277 -0.25503 -0.01111 C -0.24479 -0.01458 -0.23524 -0.02152 -0.225 -0.02453 C -0.19948 -0.03194 -0.17274 -0.03263 -0.14687 -0.03564 C -0.13611 -0.03495 -0.12552 -0.03518 -0.11493 -0.03333 C -0.11267 -0.03286 -0.11059 -0.02986 -0.10833 -0.02893 C -0.09392 -0.02268 -0.07986 -0.01527 -0.06493 -0.01111 C -0.04288 0.00602 -0.02951 8.51852E-6 4.16667E-6 8.51852E-6 " pathEditMode="relative" ptsTypes="fffffffffffffffffA">
                                      <p:cBhvr>
                                        <p:cTn id="13" dur="3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6093 -0.04509 C 0.64722 -0.04879 0.6467 -0.05017 0.63385 -0.06312 C 0.63316 -0.06381 0.6217 -0.06867 0.61857 -0.06983 C 0.59948 -0.07769 0.58281 -0.08532 0.56267 -0.08786 C 0.54566 -0.08717 0.52882 -0.08717 0.5118 -0.08578 C 0.50468 -0.08532 0.49652 -0.07954 0.48975 -0.07676 C 0.47899 -0.0726 0.46597 -0.07029 0.4559 -0.06312 C 0.44791 -0.05734 0.44253 -0.05087 0.43385 -0.0474 C 0.42413 -0.03861 0.41527 -0.03168 0.40677 -0.02035 C 0.40277 -0.01965 0.39861 -0.01988 0.39479 -0.01803 C 0.39218 -0.01665 0.39062 -0.01272 0.38802 -0.0111 C 0.38593 -0.00971 0.3835 -0.00971 0.38125 -0.00902 C 0.37656 -0.00578 0.37274 -0.00023 0.3677 0.00231 C 0.34323 0.01526 0.35538 0.00185 0.33385 0.01804 C 0.32152 0.02728 0.31198 0.03676 0.29826 0.04301 C 0.28368 0.05734 0.26857 0.05642 0.25086 0.05873 C 0.23281 0.0578 0.21319 0.06358 0.19652 0.05434 C 0.1835 0.04694 0.1783 0.03283 0.17118 0.01804 C 0.16909 0.01341 0.1677 0.00786 0.16441 0.00462 C 0.15555 -0.00416 0.14757 -0.00879 0.13732 -0.01341 C 0.12986 -0.02335 0.1276 -0.02451 0.11684 -0.02705 C 0.10382 -0.02636 0.09097 -0.02613 0.07795 -0.02474 C 0.06736 -0.02358 0.05642 -0.01572 0.04566 -0.01341 C 0.0368 -0.00763 0.01041 -1.79191E-6 3.61111E-6 -1.79191E-6 " pathEditMode="relative" ptsTypes="fffffffffffffffffffffffA">
                                      <p:cBhvr>
                                        <p:cTn id="15" dur="5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493 0.31584 C 0.4467 0.30521 0.4434 0.30706 0.43559 0.3022 C 0.42326 0.277 0.44201 0.3133 0.42725 0.29087 C 0.42031 0.28024 0.41909 0.27399 0.41024 0.26613 C 0.37153 0.26914 0.37153 0.27029 0.32378 0.26821 C 0.31718 0.26544 0.31996 0.26775 0.31528 0.26151 C 0.28889 0.25642 0.30069 0.25758 0.25434 0.26151 C 0.24375 0.26243 0.2335 0.27076 0.22378 0.27515 C 0.21163 0.2807 0.19739 0.28532 0.18489 0.28856 C 0.17448 0.29573 0.15364 0.29989 0.14253 0.29989 C 0.12725 0.28694 0.11354 0.27099 0.0967 0.26151 C 0.09184 0.25873 0.08593 0.25873 0.08142 0.2548 C 0.07795 0.2518 0.07482 0.24833 0.07118 0.24578 C 0.06892 0.24417 0.06649 0.24301 0.06441 0.24116 C 0.0585 0.2363 0.05208 0.23029 0.04757 0.22313 C 0.04218 0.21457 0.04062 0.20417 0.03229 0.2007 C 0.02222 0.18289 0.0217 0.18382 0.01875 0.1644 C 0.01927 0.14498 0.0184 0.12532 0.02048 0.1059 C 0.02135 0.09781 0.02587 0.0911 0.02725 0.08324 C 0.02934 0.07099 0.03038 0.06012 0.03559 0.04948 C 0.0335 0.0081 0.03923 0.01827 0.01371 0.01318 C 0.0092 0.01133 0.00712 0.01133 0.00347 0.00648 C 0.00208 0.00463 -5.55556E-7 -0.00023 -5.55556E-7 -0.00023 " pathEditMode="relative" ptsTypes="ffffffffffffffffffffffA">
                                      <p:cBhvr>
                                        <p:cTn id="17" dur="5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2535 0.44693 C -0.42482 0.43421 -0.42465 0.42127 -0.42378 0.40855 C -0.42361 0.40624 -0.42326 0.40323 -0.42205 0.40161 C -0.4151 0.39236 -0.40347 0.38866 -0.39653 0.37918 C -0.39184 0.37271 -0.38785 0.36531 -0.38298 0.35884 C -0.37743 0.35144 -0.37899 0.35629 -0.37291 0.35213 C -0.35972 0.34335 -0.34566 0.33155 -0.33055 0.32947 C -0.32153 0.32832 -0.31232 0.32786 -0.3033 0.32716 C -0.28802 0.323 -0.27309 0.32069 -0.25764 0.31814 C -0.23212 0.30497 -0.22482 0.30473 -0.19479 0.30242 C -0.17899 0.29965 -0.16302 0.29965 -0.14739 0.29572 C -0.1368 0.28624 -0.13732 0.29202 -0.13732 0.28439 C -0.13246 0.27999 -0.12656 0.27814 -0.12205 0.27306 C -0.11962 0.27028 -0.11788 0.26658 -0.11528 0.26404 C -0.11371 0.26265 -0.11163 0.26288 -0.11007 0.26173 C -0.10833 0.26034 -0.09201 0.24855 -0.08975 0.24601 C -0.08785 0.24392 -0.08663 0.24115 -0.08472 0.2393 C -0.07951 0.23445 -0.07309 0.2326 -0.06771 0.22797 C -0.0651 0.21641 -0.06666 0.22335 -0.06267 0.20762 C -0.06215 0.20531 -0.06094 0.20092 -0.06094 0.20092 C -0.0585 0.17155 -0.0566 0.16531 -0.03732 0.1489 C -0.03455 0.14658 -0.0316 0.1445 -0.02882 0.14219 C -0.02535 0.13918 -0.01857 0.13317 -0.01857 0.13317 C -0.01753 0.13017 -0.01649 0.12693 -0.01528 0.12416 C -0.01319 0.11953 -0.0085 0.11051 -0.0085 0.11051 C -0.00781 0.09294 -0.00712 0.05895 -0.00503 0.03838 C -0.00364 0.02543 1.38889E-6 0.01364 1.38889E-6 -7.05202E-6 " pathEditMode="relative" ptsTypes="ffffffffffffffffffffffffffA">
                                      <p:cBhvr>
                                        <p:cTn id="19" dur="4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7465 -0.17387 C 0.86042 -0.19214 0.84305 -0.19746 0.82378 -0.20093 C 0.77743 -0.19954 0.76285 -0.20809 0.73055 -0.18983 C 0.71979 -0.18358 0.71042 -0.1741 0.7 -0.16717 C 0.6967 -0.16509 0.69323 -0.16393 0.68976 -0.16254 C 0.68802 -0.16185 0.68472 -0.16046 0.68472 -0.16046 C 0.66615 -0.16116 0.6474 -0.16139 0.62882 -0.16254 C 0.61667 -0.16347 0.60469 -0.17156 0.59323 -0.17619 C 0.58437 -0.17988 0.575 -0.18104 0.56615 -0.1852 C 0.53837 -0.18382 0.5158 -0.18335 0.48976 -0.17619 C 0.4809 -0.16809 0.47639 -0.15746 0.46944 -0.14682 C 0.4658 -0.14127 0.46146 -0.13827 0.45764 -0.13318 C 0.44635 -0.14081 0.44201 -0.15491 0.43212 -0.16486 C 0.41805 -0.17896 0.40295 -0.18335 0.38646 -0.18983 C 0.37517 -0.19422 0.3658 -0.19861 0.35417 -0.20093 C 0.32587 -0.21387 0.31753 -0.19815 0.29653 -0.18983 C 0.2776 -0.17041 0.27257 -0.13341 0.2526 -0.11514 C 0.24271 -0.09619 0.25608 -0.12 0.2441 -0.10405 C 0.24201 -0.10127 0.24097 -0.09757 0.23889 -0.0948 C 0.23281 -0.08671 0.23385 -0.09457 0.23385 -0.08578 C 0.08212 -0.14451 0.13854 -0.14775 0.06944 -0.14012 C 0.04913 -0.08462 0.0809 -0.02936 0.03889 0.0111 C 0.03507 0.01919 0.03212 0.02173 0.02535 0.02474 C 0.01285 0.02266 0.00972 0.02405 0.0033 0.0111 C 0.00139 0.00277 0.0026 0.00647 -1.38889E-6 -1.84971E-6 " pathEditMode="relative" ptsTypes="ffffffffffffffffffffffffA">
                                      <p:cBhvr>
                                        <p:cTn id="2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1684 0.15792 C 0.51042 0.15237 0.4974 0.13711 0.4915 0.12855 C 0.4882 0.1237 0.48629 0.11769 0.48299 0.11283 C 0.47275 0.09803 0.46216 0.09156 0.44914 0.08347 C 0.4283 0.07052 0.44497 0.07722 0.43039 0.07214 C 0.42448 0.06705 0.4191 0.06243 0.41181 0.06104 C 0.40157 0.05919 0.38125 0.05642 0.38125 0.05642 C 0.32726 0.05988 0.31719 0.05873 0.27622 0.07214 C 0.25903 0.07792 0.24393 0.0948 0.22535 0.0948 C 0.20452 0.10613 0.18334 0.11607 0.16094 0.11954 C 0.1316 0.11514 0.13646 0.12139 0.12032 0.10381 C 0.11459 0.09757 0.11476 0.1015 0.11007 0.09248 C 0.10868 0.08971 0.10834 0.08601 0.10677 0.08347 C 0.08698 0.05272 0.11146 0.0985 0.0948 0.07006 C 0.09219 0.06566 0.08802 0.05642 0.08802 0.05642 C 0.08525 0.04185 0.08802 0.05133 0.07952 0.03607 C 0.07535 0.02844 0.07205 0.01896 0.06598 0.01364 C 0.06059 0.00902 0.05157 0.00879 0.04566 0.0067 C 0.029 0.00069 0.02136 4.27746E-6 -3.05556E-6 4.27746E-6 " pathEditMode="relative" ptsTypes="ffffffffffffffffffA">
                                      <p:cBhvr>
                                        <p:cTn id="23" dur="4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48472 -0.3096 C -0.45798 -0.30521 -0.45972 -0.3096 -0.44409 -0.29365 C -0.43871 -0.27977 -0.4375 -0.26475 -0.43212 -0.25087 C -0.42882 -0.23145 -0.42066 -0.21272 -0.4118 -0.19677 C -0.4085 -0.1792 -0.39809 -0.16324 -0.38975 -0.14937 C -0.38003 -0.13295 -0.39305 -0.14567 -0.38125 -0.13573 C -0.3783 -0.12301 -0.38229 -0.13365 -0.37448 -0.12671 C -0.36875 -0.12162 -0.36944 -0.11561 -0.36944 -0.1244 C -0.36232 -0.09018 -0.36962 -0.12833 -0.36441 -0.09064 C -0.3618 -0.07261 -0.35347 -0.04925 -0.34566 -0.03422 C -0.34149 -0.01041 -0.34722 -0.03862 -0.34062 -0.01827 C -0.3401 -0.01688 -0.33837 -0.00486 -0.33732 -0.00255 C -0.33142 0.01109 -0.32413 0.02658 -0.31354 0.03352 C -0.30798 0.04601 -0.30069 0.05734 -0.28975 0.06057 C -0.2875 0.06288 -0.28576 0.06751 -0.28298 0.06751 C -0.28107 0.06751 -0.28125 0.06057 -0.28125 0.06057 C -0.26371 0.05942 -0.25278 0.06196 -0.23889 0.05156 C -0.23368 0.04762 -0.22882 0.04254 -0.22378 0.03814 C -0.22205 0.03653 -0.21875 0.03352 -0.21875 0.03352 C -0.21215 0.01549 -0.21979 0.03213 -0.20868 0.02011 C -0.20468 0.01618 -0.20173 0.01109 -0.19826 0.00647 C -0.19653 0.00416 -0.19375 0.00393 -0.19166 0.00208 C -0.17621 -0.01064 -0.16041 -0.0229 -0.14236 -0.02729 C -0.11111 -0.02521 -0.11528 -0.0333 -0.1033 -0.00925 C -0.1 0.00462 -0.09965 0.02219 -0.08975 0.03144 C -0.08524 0.0356 -0.08142 0.0363 -0.07621 0.03814 C -0.06771 0.03745 -0.0592 0.03722 -0.05087 0.03583 C -0.04583 0.03514 -0.04496 0.03213 -0.04062 0.02913 C -0.03611 0.02589 -0.03177 0.02219 -0.02708 0.02011 C -0.02534 0.01942 -0.02361 0.01895 -0.02205 0.0178 C -0.01788 0.01502 -0.01406 0.01202 -0.01007 0.00878 C -0.00659 0.00601 1.66667E-6 -0.00024 1.66667E-6 -0.00024 " pathEditMode="relative" ptsTypes="fffffffffffffffffffffffffffffffA">
                                      <p:cBhvr>
                                        <p:cTn id="25" dur="4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78142 0.20763 C 0.77135 0.19884 0.76059 0.19029 0.7493 0.18497 C 0.73819 0.17064 0.72743 0.16347 0.71198 0.16023 C 0.7085 0.15861 0.70521 0.15722 0.70173 0.15561 C 0.7 0.15491 0.6967 0.15329 0.6967 0.15329 C 0.67135 0.15399 0.64583 0.15422 0.62048 0.15561 C 0.61406 0.15607 0.60173 0.16023 0.60173 0.16023 C 0.58472 0.16092 0.56788 0.16116 0.55087 0.16231 C 0.53541 0.16347 0.54253 0.16532 0.52725 0.16925 C 0.51163 0.17341 0.49548 0.17711 0.47968 0.18058 C 0.47152 0.18775 0.46215 0.18775 0.4526 0.18959 C 0.43941 0.19491 0.42743 0.19884 0.41371 0.20069 C 0.40746 0.20277 0.40139 0.20578 0.39496 0.20763 C 0.39218 0.20855 0.38646 0.20971 0.38646 0.20971 C 0.34826 0.2111 0.3151 0.21318 0.27812 0.21665 C 0.26736 0.2222 0.25729 0.22381 0.24583 0.22566 C 0.24357 0.22405 0.2408 0.22335 0.23906 0.22104 C 0.23784 0.21942 0.23732 0.21433 0.23732 0.21433 C 0.03541 0.04439 0.12205 0.04185 0.01701 0.09017 C 0.0125 0.08948 0.00729 0.0911 0.00347 0.08786 C -0.00382 0.08185 -0.00608 0.06844 -0.00834 0.0585 C -0.00591 -0.0259 -0.01979 0.01387 -0.00157 0.00208 C -0.00087 0.00162 -0.00052 0.00069 3.61111E-6 1.15607E-7 " pathEditMode="relative" ptsTypes="ffffffffffffffffffffffA">
                                      <p:cBhvr>
                                        <p:cTn id="27" dur="4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47795 -0.07908 C 0.45451 -0.08717 0.43073 -0.0918 0.40677 -0.0948 C 0.39722 -0.09342 0.38733 -0.09342 0.37795 -0.09041 C 0.36996 -0.08787 0.3717 -0.08139 0.36771 -0.07469 C 0.36198 -0.06521 0.35434 -0.05735 0.34913 -0.0474 C 0.34566 -0.0407 0.3434 -0.03238 0.34062 -0.02498 C 0.3375 -0.01665 0.33281 -0.00602 0.32708 -5.49133E-6 C 0.32396 0.00323 0.31701 0.00901 0.31701 0.00901 C 0.30382 0.01225 0.29948 0.01317 0.28472 0.01109 C 0.27569 0.00739 0.26719 -5.49133E-6 0.25937 -0.00694 C 0.25729 -0.00879 0.25608 -0.01157 0.25417 -0.01365 C 0.25104 -0.01688 0.2441 -0.02266 0.2441 -0.02266 C 0.2368 -0.02035 0.22917 -0.01943 0.22205 -0.01596 C 0.21389 -0.01203 0.20538 0.00184 0.2 0.00901 C 0.19375 0.01734 0.18299 0.03606 0.18299 0.03606 C 0.17865 0.05109 0.17135 0.0652 0.16267 0.07676 C 0.16094 0.07907 0.15903 0.08092 0.15764 0.08346 C 0.15521 0.08762 0.15087 0.09687 0.15087 0.09687 C 0.15035 0.09988 0.15017 0.10312 0.14913 0.10589 C 0.1467 0.11236 0.14062 0.12416 0.14062 0.12416 C 0.13594 0.14681 0.13958 0.13525 0.12882 0.15791 C 0.12795 0.15999 0.12865 0.16346 0.12708 0.16462 C 0.12309 0.16762 0.11354 0.16924 0.11354 0.16924 C 0.10955 0.16762 0.10503 0.16786 0.10174 0.16462 C 0.09983 0.16277 0.10087 0.15861 0.1 0.1556 C 0.09913 0.15236 0.09774 0.14959 0.09653 0.14658 C 0.09132 0.13433 0.08108 0.12416 0.07118 0.11953 C 0.06684 0.11121 0.06094 0.10381 0.05764 0.09479 C 0.05486 0.08739 0.05278 0.07907 0.04913 0.07213 C 0.04271 0.06011 0.04531 0.07098 0.04062 0.05849 C 0.0375 0.0504 0.04045 0.05155 0.03559 0.04277 C 0.02812 0.02959 0.01528 0.02011 0.00503 0.01109 C 0.00104 0.003 0.0026 0.0067 3.05556E-6 -5.49133E-6 " pathEditMode="relative" ptsTypes="ffffffffffffffffffffffffffffffffA">
                                      <p:cBhvr>
                                        <p:cTn id="29" dur="475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Obdélník 37"/>
          <p:cNvSpPr/>
          <p:nvPr/>
        </p:nvSpPr>
        <p:spPr>
          <a:xfrm>
            <a:off x="0" y="0"/>
            <a:ext cx="9144001" cy="6857999"/>
          </a:xfrm>
          <a:prstGeom prst="rect">
            <a:avLst/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 rot="1298537">
            <a:off x="368707" y="339210"/>
            <a:ext cx="811161" cy="1076633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Dvojitá vlna 14"/>
          <p:cNvSpPr/>
          <p:nvPr/>
        </p:nvSpPr>
        <p:spPr>
          <a:xfrm rot="766237">
            <a:off x="781480" y="1038955"/>
            <a:ext cx="4188294" cy="752168"/>
          </a:xfrm>
          <a:prstGeom prst="doubleWave">
            <a:avLst>
              <a:gd name="adj1" fmla="val 12500"/>
              <a:gd name="adj2" fmla="val 0"/>
            </a:avLst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rot="1432966">
            <a:off x="1017638" y="766918"/>
            <a:ext cx="12666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jahoda</a:t>
            </a:r>
            <a:endParaRPr lang="cs-CZ" sz="2800" dirty="0"/>
          </a:p>
        </p:txBody>
      </p:sp>
      <p:sp>
        <p:nvSpPr>
          <p:cNvPr id="12" name="Dvojitá vlna 11"/>
          <p:cNvSpPr/>
          <p:nvPr/>
        </p:nvSpPr>
        <p:spPr>
          <a:xfrm rot="766237">
            <a:off x="4827660" y="1894397"/>
            <a:ext cx="3476275" cy="752168"/>
          </a:xfrm>
          <a:prstGeom prst="doubleWave">
            <a:avLst>
              <a:gd name="adj1" fmla="val 12500"/>
              <a:gd name="adj2" fmla="val 0"/>
            </a:avLst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úhelník 13"/>
          <p:cNvSpPr/>
          <p:nvPr/>
        </p:nvSpPr>
        <p:spPr>
          <a:xfrm rot="21275789">
            <a:off x="8117985" y="2358129"/>
            <a:ext cx="1003306" cy="529654"/>
          </a:xfrm>
          <a:prstGeom prst="homePlat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781664" y="722671"/>
            <a:ext cx="176979" cy="191728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491613" y="698091"/>
            <a:ext cx="176979" cy="191728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louk 22"/>
          <p:cNvSpPr/>
          <p:nvPr/>
        </p:nvSpPr>
        <p:spPr>
          <a:xfrm rot="8483841">
            <a:off x="370526" y="664599"/>
            <a:ext cx="639543" cy="602741"/>
          </a:xfrm>
          <a:prstGeom prst="arc">
            <a:avLst>
              <a:gd name="adj1" fmla="val 16200000"/>
              <a:gd name="adj2" fmla="val 108963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 rot="890979">
            <a:off x="2042804" y="1076633"/>
            <a:ext cx="965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hous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02194" y="1179871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le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 rot="159127">
            <a:off x="3080638" y="1165124"/>
            <a:ext cx="5052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 rot="941450">
            <a:off x="3392129" y="1224116"/>
            <a:ext cx="564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hy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 rot="996315">
            <a:off x="3731343" y="1489587"/>
            <a:ext cx="10454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hajný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 rot="657381">
            <a:off x="4601496" y="1681316"/>
            <a:ext cx="965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husa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 rot="1299476">
            <a:off x="5397911" y="1902543"/>
            <a:ext cx="965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hotel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 rot="898576">
            <a:off x="6174751" y="2050021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 rot="21378331">
            <a:off x="6400799" y="2020530"/>
            <a:ext cx="764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ohy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 rot="1012597">
            <a:off x="6990735" y="2256503"/>
            <a:ext cx="1165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house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 rot="21244524">
            <a:off x="7951778" y="2344994"/>
            <a:ext cx="10454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hokej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81664" y="3067665"/>
            <a:ext cx="2803973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Kdo má 2 nohy?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370439" y="3087329"/>
            <a:ext cx="2803973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Kdo má 4 nohy?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887497" y="4395019"/>
            <a:ext cx="1066318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holub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24349" y="4503174"/>
            <a:ext cx="1265090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kohout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157020" y="4493342"/>
            <a:ext cx="128592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havran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462684" y="5161936"/>
            <a:ext cx="96532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husa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76864" y="5771536"/>
            <a:ext cx="1745991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housenka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431458" y="4493342"/>
            <a:ext cx="94448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ovce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168013" y="5043948"/>
            <a:ext cx="1043876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králík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225845" y="5299587"/>
            <a:ext cx="904415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liška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426542" y="5756788"/>
            <a:ext cx="1285929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houser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263149" y="5835446"/>
            <a:ext cx="1444626" cy="5232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veverka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188542" y="501446"/>
            <a:ext cx="4182555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chemeClr val="bg1"/>
                </a:solidFill>
              </a:rPr>
              <a:t>Přečtěte jednotlivá slova.</a:t>
            </a:r>
            <a:endParaRPr lang="cs-CZ" sz="2800" u="sng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 rot="13377050">
            <a:off x="253503" y="999690"/>
            <a:ext cx="4555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Agency FB" pitchFamily="34" charset="0"/>
              </a:rPr>
              <a:t>Y</a:t>
            </a:r>
            <a:endParaRPr lang="cs-CZ" sz="5400" dirty="0">
              <a:latin typeface="Agency FB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242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1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7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7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75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750" fill="hold">
                                          <p:stCondLst>
                                            <p:cond delay="22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4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4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4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4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err="1" smtClean="0">
                <a:latin typeface="Arial" pitchFamily="34" charset="0"/>
                <a:cs typeface="Arial" pitchFamily="34" charset="0"/>
              </a:rPr>
              <a:t>Kimova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hra – obrázky – slova s počáteční hláskou </a:t>
            </a:r>
            <a:r>
              <a:rPr lang="cs-CZ" sz="2400" b="0" u="sng" dirty="0">
                <a:latin typeface="Arial" pitchFamily="34" charset="0"/>
                <a:cs typeface="Arial" pitchFamily="34" charset="0"/>
              </a:rPr>
              <a:t>h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Písmena H, h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Hledání H, h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6. list – Čtení obrázkových slabik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7. list – Čtení slov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8. list – Čtení jednotlivých slov, odpovídání </a:t>
            </a:r>
            <a:r>
              <a:rPr lang="cs-CZ" sz="2400" b="0" smtClean="0">
                <a:latin typeface="Arial" pitchFamily="34" charset="0"/>
                <a:cs typeface="Arial" pitchFamily="34" charset="0"/>
              </a:rPr>
              <a:t>na otázky</a:t>
            </a:r>
            <a:endParaRPr lang="cs-CZ" sz="2400" b="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32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3971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203</TotalTime>
  <Words>282</Words>
  <Application>Microsoft Office PowerPoint</Application>
  <PresentationFormat>Předvádění na obrazovce (4:3)</PresentationFormat>
  <Paragraphs>148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LuckyTie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21</cp:revision>
  <dcterms:created xsi:type="dcterms:W3CDTF">2013-02-23T18:53:17Z</dcterms:created>
  <dcterms:modified xsi:type="dcterms:W3CDTF">2013-03-23T16:40:51Z</dcterms:modified>
</cp:coreProperties>
</file>