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58" r:id="rId2"/>
    <p:sldId id="268" r:id="rId3"/>
    <p:sldId id="259" r:id="rId4"/>
    <p:sldId id="261" r:id="rId5"/>
    <p:sldId id="262" r:id="rId6"/>
    <p:sldId id="264" r:id="rId7"/>
    <p:sldId id="265" r:id="rId8"/>
    <p:sldId id="267" r:id="rId9"/>
    <p:sldId id="266" r:id="rId10"/>
    <p:sldId id="26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0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21C2-73B2-4014-8842-3ADC4849193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CBEB-404A-4C0D-9393-378D31491C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7135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21C2-73B2-4014-8842-3ADC4849193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CBEB-404A-4C0D-9393-378D31491C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06344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21C2-73B2-4014-8842-3ADC4849193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CBEB-404A-4C0D-9393-378D31491C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1022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21C2-73B2-4014-8842-3ADC4849193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CBEB-404A-4C0D-9393-378D31491C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1337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21C2-73B2-4014-8842-3ADC4849193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CBEB-404A-4C0D-9393-378D31491C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5392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21C2-73B2-4014-8842-3ADC4849193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CBEB-404A-4C0D-9393-378D31491C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07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21C2-73B2-4014-8842-3ADC4849193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CBEB-404A-4C0D-9393-378D31491C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41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21C2-73B2-4014-8842-3ADC4849193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CBEB-404A-4C0D-9393-378D31491C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8192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21C2-73B2-4014-8842-3ADC4849193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CBEB-404A-4C0D-9393-378D31491C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89272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21C2-73B2-4014-8842-3ADC4849193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CBEB-404A-4C0D-9393-378D31491C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2207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521C2-73B2-4014-8842-3ADC4849193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6CBEB-404A-4C0D-9393-378D31491C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0688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C521C2-73B2-4014-8842-3ADC48491935}" type="datetimeFigureOut">
              <a:rPr lang="cs-CZ" smtClean="0"/>
              <a:t>23.3.2013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6CBEB-404A-4C0D-9393-378D31491CC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8767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755650" y="527640"/>
            <a:ext cx="5250027" cy="3554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600" dirty="0">
                <a:cs typeface="Times New Roman" pitchFamily="18" charset="0"/>
              </a:rPr>
              <a:t>NÁZEV ŠKOLY: 2. základní škola, Rakovník, Husovo náměstí 3</a:t>
            </a: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AUTOR: </a:t>
            </a:r>
            <a:r>
              <a:rPr lang="cs-CZ" sz="1600" dirty="0" smtClean="0">
                <a:cs typeface="Times New Roman" pitchFamily="18" charset="0"/>
              </a:rPr>
              <a:t>Mgr. Iveta Vostrá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DATUM VYTVOŘENÍ</a:t>
            </a:r>
            <a:r>
              <a:rPr lang="cs-CZ" sz="1600" dirty="0" smtClean="0">
                <a:cs typeface="Times New Roman" pitchFamily="18" charset="0"/>
              </a:rPr>
              <a:t>:  březen 2013</a:t>
            </a:r>
            <a:endParaRPr lang="cs-CZ" sz="1600" dirty="0">
              <a:cs typeface="Times New Roman" pitchFamily="18" charset="0"/>
            </a:endParaRP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NÁZEV: </a:t>
            </a:r>
            <a:r>
              <a:rPr lang="cs-CZ" sz="1600" dirty="0" smtClean="0">
                <a:cs typeface="Times New Roman" pitchFamily="18" charset="0"/>
              </a:rPr>
              <a:t>VY_32_INOVACE_20_Český </a:t>
            </a:r>
            <a:r>
              <a:rPr lang="cs-CZ" sz="1600" dirty="0">
                <a:cs typeface="Times New Roman" pitchFamily="18" charset="0"/>
              </a:rPr>
              <a:t>jazyk a literatura 7.ročník</a:t>
            </a:r>
          </a:p>
          <a:p>
            <a:pPr eaLnBrk="0" hangingPunct="0"/>
            <a:endParaRPr lang="cs-CZ" sz="1600" dirty="0">
              <a:cs typeface="Times New Roman" pitchFamily="18" charset="0"/>
            </a:endParaRPr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VZDĚLÁVACÍ OBLAST: Jazyk a jazyková komunikace</a:t>
            </a:r>
          </a:p>
          <a:p>
            <a:pPr eaLnBrk="0" hangingPunct="0"/>
            <a:endParaRPr lang="cs-CZ" sz="900" dirty="0"/>
          </a:p>
          <a:p>
            <a:pPr eaLnBrk="0" hangingPunct="0"/>
            <a:endParaRPr lang="cs-CZ" sz="900" dirty="0"/>
          </a:p>
          <a:p>
            <a:pPr eaLnBrk="0" hangingPunct="0"/>
            <a:r>
              <a:rPr lang="cs-CZ" sz="1600" dirty="0">
                <a:cs typeface="Times New Roman" pitchFamily="18" charset="0"/>
              </a:rPr>
              <a:t>TÉMA:  </a:t>
            </a:r>
            <a:r>
              <a:rPr lang="cs-CZ" sz="1600" dirty="0" smtClean="0">
                <a:cs typeface="Times New Roman" pitchFamily="18" charset="0"/>
              </a:rPr>
              <a:t>OPAKOVÁNÍ PRAVOPISU – VYJMENOVANÁ  SLOVA</a:t>
            </a:r>
            <a:endParaRPr lang="cs-CZ" sz="1600" dirty="0" smtClean="0"/>
          </a:p>
          <a:p>
            <a:pPr eaLnBrk="0" hangingPunct="0"/>
            <a:endParaRPr lang="cs-CZ" sz="900" dirty="0" smtClean="0"/>
          </a:p>
          <a:p>
            <a:pPr eaLnBrk="0" hangingPunct="0"/>
            <a:r>
              <a:rPr lang="cs-CZ" sz="1600" dirty="0" smtClean="0">
                <a:cs typeface="Times New Roman" pitchFamily="18" charset="0"/>
              </a:rPr>
              <a:t>ČÍSLO </a:t>
            </a:r>
            <a:r>
              <a:rPr lang="cs-CZ" sz="1600" dirty="0">
                <a:cs typeface="Times New Roman" pitchFamily="18" charset="0"/>
              </a:rPr>
              <a:t>PROJEKTU: CZ.1.07/1.4.00/21.1427 </a:t>
            </a:r>
            <a:endParaRPr lang="cs-CZ" sz="900" dirty="0"/>
          </a:p>
          <a:p>
            <a:pPr eaLnBrk="0" hangingPunct="0"/>
            <a:endParaRPr lang="cs-CZ" dirty="0"/>
          </a:p>
        </p:txBody>
      </p:sp>
      <p:pic>
        <p:nvPicPr>
          <p:cNvPr id="5123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4581525"/>
            <a:ext cx="59721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2051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Anotace 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124744"/>
            <a:ext cx="8229600" cy="5040560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Materiál je určen pro žáky 7.tříd</a:t>
            </a:r>
          </a:p>
          <a:p>
            <a:r>
              <a:rPr lang="cs-CZ" sz="2400" dirty="0" smtClean="0"/>
              <a:t>Slouží k opakování a upevňování učiva o vyjmenovaných slovech</a:t>
            </a:r>
          </a:p>
          <a:p>
            <a:r>
              <a:rPr lang="cs-CZ" sz="2400" dirty="0" smtClean="0"/>
              <a:t>Snímek č.3 -  žáci odůvodňují a doplňují správný pravopis</a:t>
            </a:r>
          </a:p>
          <a:p>
            <a:r>
              <a:rPr lang="cs-CZ" sz="2400" dirty="0" smtClean="0"/>
              <a:t>Snímek č.4 – řešení pro samostatnou či společnou kontrolu</a:t>
            </a:r>
          </a:p>
          <a:p>
            <a:r>
              <a:rPr lang="cs-CZ" sz="2400" dirty="0" smtClean="0"/>
              <a:t>Snímek č.5 – žáci opravují a odůvodňují chybný pravopis</a:t>
            </a:r>
          </a:p>
          <a:p>
            <a:r>
              <a:rPr lang="cs-CZ" sz="2400" dirty="0" smtClean="0"/>
              <a:t>Snímek č.6 – řešení pro samostatnou či společnou kontrolu</a:t>
            </a:r>
          </a:p>
          <a:p>
            <a:r>
              <a:rPr lang="cs-CZ" sz="2400" dirty="0" smtClean="0"/>
              <a:t>Snímek č.7 – žáci vytvářejí smysluplné slovní spojení, odůvodňují pravopis</a:t>
            </a:r>
          </a:p>
          <a:p>
            <a:r>
              <a:rPr lang="cs-CZ" sz="2400" dirty="0" smtClean="0"/>
              <a:t>Snímek č.8 – řešení</a:t>
            </a:r>
          </a:p>
          <a:p>
            <a:r>
              <a:rPr lang="cs-CZ" sz="2400" dirty="0" smtClean="0"/>
              <a:t>Snímek č.9 – žáci tvoří s danými slovy věty, rozlišují různé významy i pravopis slov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0699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cs-CZ" sz="2400" dirty="0" smtClean="0"/>
              <a:t>VYJMENOVANÁ SLOVA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err="1" smtClean="0"/>
              <a:t>Sl-bený</a:t>
            </a:r>
            <a:r>
              <a:rPr lang="cs-CZ" sz="2400" dirty="0" smtClean="0"/>
              <a:t> v-nález, l-čí past, v-děl b-</a:t>
            </a:r>
            <a:r>
              <a:rPr lang="cs-CZ" sz="2400" dirty="0" err="1" smtClean="0"/>
              <a:t>tvu</a:t>
            </a:r>
            <a:r>
              <a:rPr lang="cs-CZ" sz="2400" dirty="0" smtClean="0"/>
              <a:t>, </a:t>
            </a:r>
            <a:r>
              <a:rPr lang="cs-CZ" sz="2400" dirty="0" err="1" smtClean="0"/>
              <a:t>bl-zká</a:t>
            </a:r>
            <a:r>
              <a:rPr lang="cs-CZ" sz="2400" dirty="0" smtClean="0"/>
              <a:t> v-</a:t>
            </a:r>
            <a:r>
              <a:rPr lang="cs-CZ" sz="2400" dirty="0" err="1" smtClean="0"/>
              <a:t>ska</a:t>
            </a:r>
            <a:r>
              <a:rPr lang="cs-CZ" sz="2400" dirty="0" smtClean="0"/>
              <a:t>, </a:t>
            </a:r>
            <a:r>
              <a:rPr lang="cs-CZ" sz="2400" dirty="0" err="1" smtClean="0"/>
              <a:t>zb</a:t>
            </a:r>
            <a:r>
              <a:rPr lang="cs-CZ" sz="2400" dirty="0" smtClean="0"/>
              <a:t>-tečně </a:t>
            </a:r>
            <a:r>
              <a:rPr lang="cs-CZ" sz="2400" dirty="0" err="1" smtClean="0"/>
              <a:t>sl-bujeme</a:t>
            </a:r>
            <a:r>
              <a:rPr lang="cs-CZ" sz="2400" dirty="0" smtClean="0"/>
              <a:t>, kůň s b-</a:t>
            </a:r>
            <a:r>
              <a:rPr lang="cs-CZ" sz="2400" dirty="0" err="1" smtClean="0"/>
              <a:t>lou</a:t>
            </a:r>
            <a:r>
              <a:rPr lang="cs-CZ" sz="2400" dirty="0" smtClean="0"/>
              <a:t> l-s-</a:t>
            </a:r>
            <a:r>
              <a:rPr lang="cs-CZ" sz="2400" dirty="0" err="1" smtClean="0"/>
              <a:t>nou</a:t>
            </a:r>
            <a:r>
              <a:rPr lang="cs-CZ" sz="2400" dirty="0" smtClean="0"/>
              <a:t>, často se m-</a:t>
            </a:r>
            <a:r>
              <a:rPr lang="cs-CZ" sz="2400" dirty="0" err="1" smtClean="0"/>
              <a:t>lí</a:t>
            </a:r>
            <a:r>
              <a:rPr lang="cs-CZ" sz="2400" dirty="0" smtClean="0"/>
              <a:t>, </a:t>
            </a:r>
            <a:r>
              <a:rPr lang="cs-CZ" sz="2400" dirty="0" err="1" smtClean="0"/>
              <a:t>rozb</a:t>
            </a:r>
            <a:r>
              <a:rPr lang="cs-CZ" sz="2400" dirty="0" smtClean="0"/>
              <a:t>-té s-</a:t>
            </a:r>
            <a:r>
              <a:rPr lang="cs-CZ" sz="2400" dirty="0" err="1" smtClean="0"/>
              <a:t>tko</a:t>
            </a:r>
            <a:r>
              <a:rPr lang="cs-CZ" sz="2400" dirty="0" smtClean="0"/>
              <a:t>, v-stavěl v-</a:t>
            </a:r>
            <a:r>
              <a:rPr lang="cs-CZ" sz="2400" dirty="0" err="1" smtClean="0"/>
              <a:t>lu</a:t>
            </a:r>
            <a:r>
              <a:rPr lang="cs-CZ" sz="2400" dirty="0" smtClean="0"/>
              <a:t>, bab-</a:t>
            </a:r>
            <a:r>
              <a:rPr lang="cs-CZ" sz="2400" dirty="0" err="1" smtClean="0"/>
              <a:t>čka</a:t>
            </a:r>
            <a:r>
              <a:rPr lang="cs-CZ" sz="2400" dirty="0" smtClean="0"/>
              <a:t> b-l-la s-ň, v-strašený v-r, l-</a:t>
            </a:r>
            <a:r>
              <a:rPr lang="cs-CZ" sz="2400" dirty="0" err="1" smtClean="0"/>
              <a:t>tostivý</a:t>
            </a:r>
            <a:r>
              <a:rPr lang="cs-CZ" sz="2400" dirty="0" smtClean="0"/>
              <a:t> s-</a:t>
            </a:r>
            <a:r>
              <a:rPr lang="cs-CZ" sz="2400" dirty="0" err="1" smtClean="0"/>
              <a:t>rotek</a:t>
            </a:r>
            <a:r>
              <a:rPr lang="cs-CZ" sz="2400" dirty="0" smtClean="0"/>
              <a:t>, </a:t>
            </a:r>
            <a:r>
              <a:rPr lang="cs-CZ" sz="2400" dirty="0" err="1" smtClean="0"/>
              <a:t>nep-skej</a:t>
            </a:r>
            <a:r>
              <a:rPr lang="cs-CZ" sz="2400" dirty="0" smtClean="0"/>
              <a:t> ani </a:t>
            </a:r>
            <a:r>
              <a:rPr lang="cs-CZ" sz="2400" dirty="0" err="1" smtClean="0"/>
              <a:t>nev-skej</a:t>
            </a:r>
            <a:r>
              <a:rPr lang="cs-CZ" sz="2400" dirty="0" smtClean="0"/>
              <a:t>, ml-t ob-</a:t>
            </a:r>
            <a:r>
              <a:rPr lang="cs-CZ" sz="2400" dirty="0" err="1" smtClean="0"/>
              <a:t>lí</a:t>
            </a:r>
            <a:r>
              <a:rPr lang="cs-CZ" sz="2400" dirty="0" smtClean="0"/>
              <a:t> ve ml-ně, </a:t>
            </a:r>
            <a:r>
              <a:rPr lang="cs-CZ" sz="2400" dirty="0" err="1" smtClean="0"/>
              <a:t>zm-lená</a:t>
            </a:r>
            <a:r>
              <a:rPr lang="cs-CZ" sz="2400" dirty="0" smtClean="0"/>
              <a:t> neplatí, op-</a:t>
            </a:r>
            <a:r>
              <a:rPr lang="cs-CZ" sz="2400" dirty="0" err="1" smtClean="0"/>
              <a:t>lený</a:t>
            </a:r>
            <a:r>
              <a:rPr lang="cs-CZ" sz="2400" dirty="0" smtClean="0"/>
              <a:t> </a:t>
            </a:r>
            <a:r>
              <a:rPr lang="cs-CZ" sz="2400" dirty="0" err="1" smtClean="0"/>
              <a:t>kv</a:t>
            </a:r>
            <a:r>
              <a:rPr lang="cs-CZ" sz="2400" dirty="0" smtClean="0"/>
              <a:t>-tek, s-</a:t>
            </a:r>
            <a:r>
              <a:rPr lang="cs-CZ" sz="2400" dirty="0" err="1" smtClean="0"/>
              <a:t>pký</a:t>
            </a:r>
            <a:r>
              <a:rPr lang="cs-CZ" sz="2400" dirty="0" smtClean="0"/>
              <a:t> p-sek, </a:t>
            </a:r>
            <a:r>
              <a:rPr lang="cs-CZ" sz="2400" dirty="0" err="1" smtClean="0"/>
              <a:t>zb</a:t>
            </a:r>
            <a:r>
              <a:rPr lang="cs-CZ" sz="2400" dirty="0" smtClean="0"/>
              <a:t>-l kamaráda, </a:t>
            </a:r>
            <a:r>
              <a:rPr lang="cs-CZ" sz="2400" dirty="0" err="1" smtClean="0"/>
              <a:t>vzl</a:t>
            </a:r>
            <a:r>
              <a:rPr lang="cs-CZ" sz="2400" dirty="0" smtClean="0"/>
              <a:t>-kající dítě, p-kal za činy, </a:t>
            </a:r>
            <a:r>
              <a:rPr lang="cs-CZ" sz="2400" dirty="0" err="1" smtClean="0"/>
              <a:t>pozb</a:t>
            </a:r>
            <a:r>
              <a:rPr lang="cs-CZ" sz="2400" dirty="0" smtClean="0"/>
              <a:t>-l zdraví, v-</a:t>
            </a:r>
            <a:r>
              <a:rPr lang="cs-CZ" sz="2400" dirty="0" err="1" smtClean="0"/>
              <a:t>pl</a:t>
            </a:r>
            <a:r>
              <a:rPr lang="cs-CZ" sz="2400" dirty="0" smtClean="0"/>
              <a:t>-</a:t>
            </a:r>
            <a:r>
              <a:rPr lang="cs-CZ" sz="2400" dirty="0" err="1" smtClean="0"/>
              <a:t>vni</a:t>
            </a:r>
            <a:r>
              <a:rPr lang="cs-CZ" sz="2400" dirty="0" smtClean="0"/>
              <a:t> to, v-padl z v-</a:t>
            </a:r>
            <a:r>
              <a:rPr lang="cs-CZ" sz="2400" dirty="0" err="1" smtClean="0"/>
              <a:t>kýře</a:t>
            </a:r>
            <a:r>
              <a:rPr lang="cs-CZ" sz="2400" dirty="0" smtClean="0"/>
              <a:t>, v-z-</a:t>
            </a:r>
            <a:r>
              <a:rPr lang="cs-CZ" sz="2400" dirty="0" err="1" smtClean="0"/>
              <a:t>vavý</a:t>
            </a:r>
            <a:r>
              <a:rPr lang="cs-CZ" sz="2400" dirty="0" smtClean="0"/>
              <a:t> pohled, </a:t>
            </a:r>
            <a:r>
              <a:rPr lang="cs-CZ" sz="2400" dirty="0" err="1" smtClean="0"/>
              <a:t>hb</a:t>
            </a:r>
            <a:r>
              <a:rPr lang="cs-CZ" sz="2400" dirty="0" smtClean="0"/>
              <a:t>-tě </a:t>
            </a:r>
            <a:r>
              <a:rPr lang="cs-CZ" sz="2400" dirty="0" err="1" smtClean="0"/>
              <a:t>pob</a:t>
            </a:r>
            <a:r>
              <a:rPr lang="cs-CZ" sz="2400" dirty="0" smtClean="0"/>
              <a:t>-hal po s-</a:t>
            </a:r>
            <a:r>
              <a:rPr lang="cs-CZ" sz="2400" dirty="0" err="1" smtClean="0"/>
              <a:t>dlišti</a:t>
            </a:r>
            <a:r>
              <a:rPr lang="cs-CZ" sz="2400" dirty="0" smtClean="0"/>
              <a:t>, </a:t>
            </a:r>
            <a:r>
              <a:rPr lang="cs-CZ" sz="2400" dirty="0" err="1" smtClean="0"/>
              <a:t>vl-vný</a:t>
            </a:r>
            <a:r>
              <a:rPr lang="cs-CZ" sz="2400" dirty="0" smtClean="0"/>
              <a:t> člověk, b-</a:t>
            </a:r>
            <a:r>
              <a:rPr lang="cs-CZ" sz="2400" dirty="0" err="1" smtClean="0"/>
              <a:t>tva</a:t>
            </a:r>
            <a:r>
              <a:rPr lang="cs-CZ" sz="2400" dirty="0" smtClean="0"/>
              <a:t> u L-pan, </a:t>
            </a:r>
            <a:r>
              <a:rPr lang="cs-CZ" sz="2400" dirty="0" err="1" smtClean="0"/>
              <a:t>nab-tá</a:t>
            </a:r>
            <a:r>
              <a:rPr lang="cs-CZ" sz="2400" dirty="0" smtClean="0"/>
              <a:t> p-stole, v-</a:t>
            </a:r>
            <a:r>
              <a:rPr lang="cs-CZ" sz="2400" dirty="0" err="1" smtClean="0"/>
              <a:t>žka</a:t>
            </a:r>
            <a:r>
              <a:rPr lang="cs-CZ" sz="2400" dirty="0" smtClean="0"/>
              <a:t> kostela, v-</a:t>
            </a:r>
            <a:r>
              <a:rPr lang="cs-CZ" sz="2400" dirty="0" err="1" smtClean="0"/>
              <a:t>sutý</a:t>
            </a:r>
            <a:r>
              <a:rPr lang="cs-CZ" sz="2400" dirty="0" smtClean="0"/>
              <a:t> most, v-v-</a:t>
            </a:r>
            <a:r>
              <a:rPr lang="cs-CZ" sz="2400" dirty="0" err="1" smtClean="0"/>
              <a:t>klaná</a:t>
            </a:r>
            <a:r>
              <a:rPr lang="cs-CZ" sz="2400" dirty="0" smtClean="0"/>
              <a:t> židle, v-m-j konev, top-l p-l-</a:t>
            </a:r>
            <a:r>
              <a:rPr lang="cs-CZ" sz="2400" dirty="0" err="1" smtClean="0"/>
              <a:t>nami</a:t>
            </a:r>
            <a:r>
              <a:rPr lang="cs-CZ" sz="2400" dirty="0" smtClean="0"/>
              <a:t>, kom-</a:t>
            </a:r>
            <a:r>
              <a:rPr lang="cs-CZ" sz="2400" dirty="0" err="1" smtClean="0"/>
              <a:t>havý</a:t>
            </a:r>
            <a:r>
              <a:rPr lang="cs-CZ" sz="2400" dirty="0" smtClean="0"/>
              <a:t> pohyb, s-</a:t>
            </a:r>
            <a:r>
              <a:rPr lang="cs-CZ" sz="2400" dirty="0" err="1" smtClean="0"/>
              <a:t>rová</a:t>
            </a:r>
            <a:r>
              <a:rPr lang="cs-CZ" sz="2400" dirty="0" smtClean="0"/>
              <a:t> brambora, z-</a:t>
            </a:r>
            <a:r>
              <a:rPr lang="cs-CZ" sz="2400" dirty="0" err="1" smtClean="0"/>
              <a:t>vá</a:t>
            </a:r>
            <a:r>
              <a:rPr lang="cs-CZ" sz="2400" dirty="0" smtClean="0"/>
              <a:t> únavou, vlci táhle v-</a:t>
            </a:r>
            <a:r>
              <a:rPr lang="cs-CZ" sz="2400" dirty="0" err="1" smtClean="0"/>
              <a:t>li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1841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cs-CZ" sz="2400" dirty="0" smtClean="0"/>
              <a:t>VYJMENOVANÁ SLOVA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Sl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bený v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nález, l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čí past, v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děl b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tvu, bl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zká v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ska, zb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tečně sl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bujeme, kůň s b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lou l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s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nou, často se m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lí, rozb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té s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tko, v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stavěl v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lu, bab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čka b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l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la s</a:t>
            </a:r>
            <a:r>
              <a:rPr lang="cs-CZ" sz="2400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ň, v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strašený v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r, l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tostivý s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rotek, nep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skej ani nev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skej, ml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 ob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lí ve ml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ně, zm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lená neplatí, op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lený kv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tek, s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pký p</a:t>
            </a:r>
            <a:r>
              <a:rPr lang="cs-CZ" sz="2400" b="1" dirty="0" smtClean="0">
                <a:solidFill>
                  <a:srgbClr val="C00000"/>
                </a:solidFill>
              </a:rPr>
              <a:t>í</a:t>
            </a:r>
            <a:r>
              <a:rPr lang="cs-CZ" sz="2400" dirty="0" smtClean="0"/>
              <a:t>sek, zb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l kamaráda, vzl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kající dítě, p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kal za činy, pozb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l zdraví, v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plivni to, v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padl z v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kýře, v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z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vavý pohled, hb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tě pob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hal po s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dlišti, vl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vný člověk, b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tva u L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pan, nab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tá p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stole, v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žka kostela, v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sutý most, v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v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klaná židle, v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m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j konev, top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l p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l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nami, kom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havý pohyb, s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rová brambora, z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vá únavou, vlci táhle v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li.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08431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cs-CZ" sz="2800" dirty="0" smtClean="0"/>
              <a:t>Oprav chybný pravopis vyjmenovaných slov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Líbí se my jednoduchý nábytek. </a:t>
            </a:r>
            <a:r>
              <a:rPr lang="cs-CZ" sz="2400" dirty="0" err="1" smtClean="0"/>
              <a:t>Výdali</a:t>
            </a:r>
            <a:r>
              <a:rPr lang="cs-CZ" sz="2400" dirty="0" smtClean="0"/>
              <a:t> jsme se denně.</a:t>
            </a:r>
          </a:p>
          <a:p>
            <a:pPr marL="0" indent="0">
              <a:buNone/>
            </a:pPr>
            <a:r>
              <a:rPr lang="cs-CZ" sz="2400" dirty="0" smtClean="0"/>
              <a:t>Nevážíme si dobrého bidla. Vítek mluví </a:t>
            </a:r>
            <a:r>
              <a:rPr lang="cs-CZ" sz="2400" dirty="0" err="1" smtClean="0"/>
              <a:t>plinně</a:t>
            </a:r>
            <a:r>
              <a:rPr lang="cs-CZ" sz="2400" dirty="0" smtClean="0"/>
              <a:t> dvěma jazyky. Nebuď líný a pojď s námi na Lisou horu. Nabyl pušku a vyrazil na lov. Mýval jsem rád umyté nádobí. Mikulov byl po bitvě dobit švédským vojskem. Zavři vysunutý šuplík. </a:t>
            </a:r>
            <a:r>
              <a:rPr lang="cs-CZ" sz="2400" dirty="0" err="1" smtClean="0"/>
              <a:t>Rozplívala</a:t>
            </a:r>
            <a:r>
              <a:rPr lang="cs-CZ" sz="2400" dirty="0" smtClean="0"/>
              <a:t> se nad její krásou. Lízali zmrzlinu a kuli </a:t>
            </a:r>
            <a:r>
              <a:rPr lang="cs-CZ" sz="2400" dirty="0" err="1" smtClean="0"/>
              <a:t>pykle</a:t>
            </a:r>
            <a:r>
              <a:rPr lang="cs-CZ" sz="2400" dirty="0" smtClean="0"/>
              <a:t>. Neposlouchali jeho </a:t>
            </a:r>
            <a:r>
              <a:rPr lang="cs-CZ" sz="2400" dirty="0" err="1" smtClean="0"/>
              <a:t>plitké</a:t>
            </a:r>
            <a:r>
              <a:rPr lang="cs-CZ" sz="2400" dirty="0" smtClean="0"/>
              <a:t> řeči. </a:t>
            </a:r>
            <a:r>
              <a:rPr lang="cs-CZ" sz="2400" dirty="0" err="1" smtClean="0"/>
              <a:t>Píchavky</a:t>
            </a:r>
            <a:r>
              <a:rPr lang="cs-CZ" sz="2400" dirty="0" smtClean="0"/>
              <a:t> se sbírají jen malé, uvnitř bílé. Vyděl jsi, jak ten výr lesní </a:t>
            </a:r>
            <a:r>
              <a:rPr lang="cs-CZ" sz="2400" dirty="0" err="1" smtClean="0"/>
              <a:t>rozvýřil</a:t>
            </a:r>
            <a:r>
              <a:rPr lang="cs-CZ" sz="2400" dirty="0" smtClean="0"/>
              <a:t> kupu listí? Posypej si špagety sýrem. Ten </a:t>
            </a:r>
            <a:r>
              <a:rPr lang="cs-CZ" sz="2400" dirty="0" err="1" smtClean="0"/>
              <a:t>víraz</a:t>
            </a:r>
            <a:r>
              <a:rPr lang="cs-CZ" sz="2400" dirty="0" smtClean="0"/>
              <a:t> ti nesluší. Zkusili jsme obvyklý způsob jednání. Víly </a:t>
            </a:r>
            <a:r>
              <a:rPr lang="cs-CZ" sz="2400" dirty="0" err="1" smtClean="0"/>
              <a:t>uvyly</a:t>
            </a:r>
            <a:r>
              <a:rPr lang="cs-CZ" sz="2400" dirty="0" smtClean="0"/>
              <a:t> věneček z bílí. Vyběhli na </a:t>
            </a:r>
            <a:r>
              <a:rPr lang="cs-CZ" sz="2400" dirty="0" err="1" smtClean="0"/>
              <a:t>mítinu</a:t>
            </a:r>
            <a:r>
              <a:rPr lang="cs-CZ" sz="2400" dirty="0" smtClean="0"/>
              <a:t> před myslivnou. Ten pískot je určitě od myši.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637765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cs-CZ" sz="2800" dirty="0" smtClean="0"/>
              <a:t>Oprav chybný pravopis vyjmenovaných slov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Líbí se m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 jednoduchý nábytek. V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dali jsme se denně.</a:t>
            </a:r>
          </a:p>
          <a:p>
            <a:pPr marL="0" indent="0">
              <a:buNone/>
            </a:pPr>
            <a:r>
              <a:rPr lang="cs-CZ" sz="2400" dirty="0" smtClean="0"/>
              <a:t>Nevážíme si dobrého b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dla. Vítek mluví pl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nně dvěma jazyky. Nebuď líný a pojď s námi na L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sou horu. Nab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l pušku a vyrazil na lov. M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val jsem rád umyté nádobí. Mikulov byl po bitvě dob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t švédským vojskem. Zavři vysunutý šuplík. Rozpl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vala se nad její krásou. Lízali zmrzlinu a kuli p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kle. Neposlouchali jeho pl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r>
              <a:rPr lang="cs-CZ" sz="2400" dirty="0" smtClean="0"/>
              <a:t>tké řeči. P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chavky se sbírají jen malé, uvnitř bílé. V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děl jsi, jak ten výr lesní rozv</a:t>
            </a:r>
            <a:r>
              <a:rPr lang="cs-CZ" sz="2400" b="1" dirty="0" smtClean="0">
                <a:solidFill>
                  <a:srgbClr val="FF0000"/>
                </a:solidFill>
              </a:rPr>
              <a:t>í</a:t>
            </a:r>
            <a:r>
              <a:rPr lang="cs-CZ" sz="2400" dirty="0" smtClean="0"/>
              <a:t>řil kupu listí? Posypej si špagety sýrem. Ten v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raz ti nesluší. Zkusili jsme obvyklý způsob jednání. Víly uv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r>
              <a:rPr lang="cs-CZ" sz="2400" dirty="0" smtClean="0"/>
              <a:t>ly věneček z b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lí. Vyběhli na m</a:t>
            </a:r>
            <a:r>
              <a:rPr lang="cs-CZ" sz="2400" b="1" dirty="0" smtClean="0">
                <a:solidFill>
                  <a:srgbClr val="FF0000"/>
                </a:solidFill>
              </a:rPr>
              <a:t>ý</a:t>
            </a:r>
            <a:r>
              <a:rPr lang="cs-CZ" sz="2400" dirty="0" smtClean="0"/>
              <a:t>tinu před myslivnou. Ten pískot je určitě od myši.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12749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dirty="0" smtClean="0"/>
              <a:t>Modrému kolečku najdi oranžové tak, aby vzniklo slovní spojení se smysluplným významem, odůvodni pravopis: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ln>
            <a:solidFill>
              <a:schemeClr val="bg1"/>
            </a:solidFill>
          </a:ln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2123728" y="256966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bil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4834054" y="2530289"/>
            <a:ext cx="1011947" cy="929157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prach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3333735" y="509984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víří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657835" y="3525821"/>
            <a:ext cx="914400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rád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802432" y="5091981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sípal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7884368" y="4193749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líčí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7740352" y="1746936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mít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802432" y="1916832"/>
            <a:ext cx="1249288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bolestí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5292080" y="5091981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zívá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6013468" y="1628800"/>
            <a:ext cx="1294836" cy="1130424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ořechů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3419196" y="1746936"/>
            <a:ext cx="1296819" cy="848804"/>
          </a:xfrm>
          <a:prstGeom prst="ellipse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únavou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2987824" y="3631138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líska</a:t>
            </a:r>
            <a:endParaRPr lang="cs-CZ" dirty="0"/>
          </a:p>
        </p:txBody>
      </p:sp>
      <p:sp>
        <p:nvSpPr>
          <p:cNvPr id="19" name="Ovál 18"/>
          <p:cNvSpPr/>
          <p:nvPr/>
        </p:nvSpPr>
        <p:spPr>
          <a:xfrm>
            <a:off x="6938260" y="2972287"/>
            <a:ext cx="914400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past</a:t>
            </a:r>
            <a:endParaRPr lang="cs-CZ" dirty="0"/>
          </a:p>
        </p:txBody>
      </p:sp>
      <p:sp>
        <p:nvSpPr>
          <p:cNvPr id="20" name="Ovál 19"/>
          <p:cNvSpPr/>
          <p:nvPr/>
        </p:nvSpPr>
        <p:spPr>
          <a:xfrm>
            <a:off x="5612741" y="3760389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vysel</a:t>
            </a:r>
            <a:endParaRPr lang="cs-CZ" dirty="0"/>
          </a:p>
        </p:txBody>
      </p:sp>
      <p:sp>
        <p:nvSpPr>
          <p:cNvPr id="21" name="Ovál 20"/>
          <p:cNvSpPr/>
          <p:nvPr/>
        </p:nvSpPr>
        <p:spPr>
          <a:xfrm>
            <a:off x="6563072" y="4816913"/>
            <a:ext cx="914400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psa</a:t>
            </a:r>
            <a:endParaRPr lang="cs-CZ" dirty="0"/>
          </a:p>
        </p:txBody>
      </p:sp>
      <p:sp>
        <p:nvSpPr>
          <p:cNvPr id="22" name="Ovál 21"/>
          <p:cNvSpPr/>
          <p:nvPr/>
        </p:nvSpPr>
        <p:spPr>
          <a:xfrm>
            <a:off x="1907704" y="4440221"/>
            <a:ext cx="914400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obilí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0147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Řešení 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683568" y="184482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bil</a:t>
            </a:r>
            <a:endParaRPr lang="cs-CZ" dirty="0"/>
          </a:p>
        </p:txBody>
      </p:sp>
      <p:sp>
        <p:nvSpPr>
          <p:cNvPr id="5" name="Ovál 4"/>
          <p:cNvSpPr/>
          <p:nvPr/>
        </p:nvSpPr>
        <p:spPr>
          <a:xfrm>
            <a:off x="683568" y="289979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sípal</a:t>
            </a:r>
            <a:endParaRPr lang="cs-CZ" dirty="0"/>
          </a:p>
        </p:txBody>
      </p:sp>
      <p:sp>
        <p:nvSpPr>
          <p:cNvPr id="6" name="Ovál 5"/>
          <p:cNvSpPr/>
          <p:nvPr/>
        </p:nvSpPr>
        <p:spPr>
          <a:xfrm>
            <a:off x="683472" y="396704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líska</a:t>
            </a:r>
            <a:endParaRPr lang="cs-CZ" dirty="0"/>
          </a:p>
        </p:txBody>
      </p:sp>
      <p:sp>
        <p:nvSpPr>
          <p:cNvPr id="7" name="Ovál 6"/>
          <p:cNvSpPr/>
          <p:nvPr/>
        </p:nvSpPr>
        <p:spPr>
          <a:xfrm>
            <a:off x="683472" y="506003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víří</a:t>
            </a:r>
            <a:endParaRPr lang="cs-CZ" dirty="0"/>
          </a:p>
        </p:txBody>
      </p:sp>
      <p:sp>
        <p:nvSpPr>
          <p:cNvPr id="8" name="Ovál 7"/>
          <p:cNvSpPr/>
          <p:nvPr/>
        </p:nvSpPr>
        <p:spPr>
          <a:xfrm>
            <a:off x="2195736" y="1820352"/>
            <a:ext cx="914400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psa</a:t>
            </a:r>
            <a:endParaRPr lang="cs-CZ" dirty="0"/>
          </a:p>
        </p:txBody>
      </p:sp>
      <p:sp>
        <p:nvSpPr>
          <p:cNvPr id="9" name="Ovál 8"/>
          <p:cNvSpPr/>
          <p:nvPr/>
        </p:nvSpPr>
        <p:spPr>
          <a:xfrm>
            <a:off x="2195736" y="2890858"/>
            <a:ext cx="1152128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bolestí</a:t>
            </a:r>
            <a:endParaRPr lang="cs-CZ" dirty="0"/>
          </a:p>
        </p:txBody>
      </p:sp>
      <p:sp>
        <p:nvSpPr>
          <p:cNvPr id="10" name="Ovál 9"/>
          <p:cNvSpPr/>
          <p:nvPr/>
        </p:nvSpPr>
        <p:spPr>
          <a:xfrm>
            <a:off x="2195736" y="3933056"/>
            <a:ext cx="1224136" cy="94838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ořechů</a:t>
            </a:r>
            <a:endParaRPr lang="cs-CZ" dirty="0"/>
          </a:p>
        </p:txBody>
      </p:sp>
      <p:sp>
        <p:nvSpPr>
          <p:cNvPr id="11" name="Ovál 10"/>
          <p:cNvSpPr/>
          <p:nvPr/>
        </p:nvSpPr>
        <p:spPr>
          <a:xfrm>
            <a:off x="2195736" y="5060032"/>
            <a:ext cx="1008112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prach</a:t>
            </a:r>
            <a:endParaRPr lang="cs-CZ" dirty="0"/>
          </a:p>
        </p:txBody>
      </p:sp>
      <p:sp>
        <p:nvSpPr>
          <p:cNvPr id="12" name="Ovál 11"/>
          <p:cNvSpPr/>
          <p:nvPr/>
        </p:nvSpPr>
        <p:spPr>
          <a:xfrm>
            <a:off x="4427984" y="184482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mít</a:t>
            </a:r>
            <a:endParaRPr lang="cs-CZ" dirty="0"/>
          </a:p>
        </p:txBody>
      </p:sp>
      <p:sp>
        <p:nvSpPr>
          <p:cNvPr id="13" name="Ovál 12"/>
          <p:cNvSpPr/>
          <p:nvPr/>
        </p:nvSpPr>
        <p:spPr>
          <a:xfrm>
            <a:off x="5868144" y="1808068"/>
            <a:ext cx="914400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rád</a:t>
            </a:r>
            <a:endParaRPr lang="cs-CZ" dirty="0"/>
          </a:p>
        </p:txBody>
      </p:sp>
      <p:sp>
        <p:nvSpPr>
          <p:cNvPr id="14" name="Ovál 13"/>
          <p:cNvSpPr/>
          <p:nvPr/>
        </p:nvSpPr>
        <p:spPr>
          <a:xfrm>
            <a:off x="4427984" y="289979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vysel</a:t>
            </a:r>
            <a:endParaRPr lang="cs-CZ" dirty="0"/>
          </a:p>
        </p:txBody>
      </p:sp>
      <p:sp>
        <p:nvSpPr>
          <p:cNvPr id="15" name="Ovál 14"/>
          <p:cNvSpPr/>
          <p:nvPr/>
        </p:nvSpPr>
        <p:spPr>
          <a:xfrm>
            <a:off x="4427984" y="3967044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zívá</a:t>
            </a:r>
            <a:endParaRPr lang="cs-CZ" dirty="0"/>
          </a:p>
        </p:txBody>
      </p:sp>
      <p:sp>
        <p:nvSpPr>
          <p:cNvPr id="16" name="Ovál 15"/>
          <p:cNvSpPr/>
          <p:nvPr/>
        </p:nvSpPr>
        <p:spPr>
          <a:xfrm>
            <a:off x="4427984" y="5060032"/>
            <a:ext cx="91440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líčí</a:t>
            </a:r>
            <a:endParaRPr lang="cs-CZ" dirty="0"/>
          </a:p>
        </p:txBody>
      </p:sp>
      <p:sp>
        <p:nvSpPr>
          <p:cNvPr id="17" name="Ovál 16"/>
          <p:cNvSpPr/>
          <p:nvPr/>
        </p:nvSpPr>
        <p:spPr>
          <a:xfrm>
            <a:off x="5868144" y="2890858"/>
            <a:ext cx="914400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obilí</a:t>
            </a:r>
            <a:endParaRPr lang="cs-CZ" dirty="0"/>
          </a:p>
        </p:txBody>
      </p:sp>
      <p:sp>
        <p:nvSpPr>
          <p:cNvPr id="18" name="Ovál 17"/>
          <p:cNvSpPr/>
          <p:nvPr/>
        </p:nvSpPr>
        <p:spPr>
          <a:xfrm>
            <a:off x="5868144" y="3933056"/>
            <a:ext cx="1296144" cy="948388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únavou</a:t>
            </a:r>
            <a:endParaRPr lang="cs-CZ" dirty="0"/>
          </a:p>
        </p:txBody>
      </p:sp>
      <p:sp>
        <p:nvSpPr>
          <p:cNvPr id="19" name="Ovál 18"/>
          <p:cNvSpPr/>
          <p:nvPr/>
        </p:nvSpPr>
        <p:spPr>
          <a:xfrm>
            <a:off x="5874990" y="5060032"/>
            <a:ext cx="914400" cy="914400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past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95743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Tvoř věty s těmito slovy: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Pobil –</a:t>
            </a:r>
          </a:p>
          <a:p>
            <a:pPr marL="0" indent="0">
              <a:buNone/>
            </a:pPr>
            <a:r>
              <a:rPr lang="cs-CZ" sz="2400" dirty="0" smtClean="0"/>
              <a:t>Bílý – </a:t>
            </a:r>
          </a:p>
          <a:p>
            <a:pPr marL="0" indent="0">
              <a:buNone/>
            </a:pPr>
            <a:r>
              <a:rPr lang="cs-CZ" sz="2400" dirty="0" smtClean="0"/>
              <a:t>Líže – </a:t>
            </a:r>
          </a:p>
          <a:p>
            <a:pPr marL="0" indent="0">
              <a:buNone/>
            </a:pPr>
            <a:r>
              <a:rPr lang="cs-CZ" sz="2400" dirty="0" smtClean="0"/>
              <a:t>Lísá – </a:t>
            </a:r>
          </a:p>
          <a:p>
            <a:pPr marL="0" indent="0">
              <a:buNone/>
            </a:pPr>
            <a:r>
              <a:rPr lang="cs-CZ" sz="2400" dirty="0" smtClean="0"/>
              <a:t>Míjí – </a:t>
            </a:r>
          </a:p>
          <a:p>
            <a:pPr marL="0" indent="0">
              <a:buNone/>
            </a:pPr>
            <a:r>
              <a:rPr lang="cs-CZ" sz="2400" dirty="0" smtClean="0"/>
              <a:t>Pil – </a:t>
            </a:r>
          </a:p>
          <a:p>
            <a:pPr marL="0" indent="0">
              <a:buNone/>
            </a:pPr>
            <a:r>
              <a:rPr lang="cs-CZ" sz="2400" dirty="0" smtClean="0"/>
              <a:t>Písku –</a:t>
            </a:r>
          </a:p>
          <a:p>
            <a:pPr marL="0" indent="0">
              <a:buNone/>
            </a:pPr>
            <a:r>
              <a:rPr lang="cs-CZ" sz="2400" dirty="0" smtClean="0"/>
              <a:t>Síto – </a:t>
            </a:r>
          </a:p>
          <a:p>
            <a:pPr marL="0" indent="0">
              <a:buNone/>
            </a:pPr>
            <a:r>
              <a:rPr lang="cs-CZ" sz="2400" dirty="0" smtClean="0"/>
              <a:t>Síti – </a:t>
            </a:r>
          </a:p>
          <a:p>
            <a:pPr marL="0" indent="0">
              <a:buNone/>
            </a:pPr>
            <a:r>
              <a:rPr lang="cs-CZ" sz="2400" dirty="0" smtClean="0"/>
              <a:t>Vídal - 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Pobyl –</a:t>
            </a:r>
          </a:p>
          <a:p>
            <a:pPr marL="0" indent="0">
              <a:buNone/>
            </a:pPr>
            <a:r>
              <a:rPr lang="cs-CZ" sz="2400" dirty="0" smtClean="0"/>
              <a:t>Býlí –</a:t>
            </a:r>
          </a:p>
          <a:p>
            <a:pPr marL="0" indent="0">
              <a:buNone/>
            </a:pPr>
            <a:r>
              <a:rPr lang="cs-CZ" sz="2400" dirty="0" smtClean="0"/>
              <a:t>Lyže – </a:t>
            </a:r>
          </a:p>
          <a:p>
            <a:pPr marL="0" indent="0">
              <a:buNone/>
            </a:pPr>
            <a:r>
              <a:rPr lang="cs-CZ" sz="2400" dirty="0" smtClean="0"/>
              <a:t>Lysá – </a:t>
            </a:r>
          </a:p>
          <a:p>
            <a:pPr marL="0" indent="0">
              <a:buNone/>
            </a:pPr>
            <a:r>
              <a:rPr lang="cs-CZ" sz="2400" dirty="0" smtClean="0"/>
              <a:t>Myjí – </a:t>
            </a:r>
          </a:p>
          <a:p>
            <a:pPr marL="0" indent="0">
              <a:buNone/>
            </a:pPr>
            <a:r>
              <a:rPr lang="cs-CZ" sz="2400" dirty="0" smtClean="0"/>
              <a:t>Pyl – </a:t>
            </a:r>
          </a:p>
          <a:p>
            <a:pPr marL="0" indent="0">
              <a:buNone/>
            </a:pPr>
            <a:r>
              <a:rPr lang="cs-CZ" sz="2400" dirty="0" smtClean="0"/>
              <a:t>Pysku – </a:t>
            </a:r>
          </a:p>
          <a:p>
            <a:pPr marL="0" indent="0">
              <a:buNone/>
            </a:pPr>
            <a:r>
              <a:rPr lang="cs-CZ" sz="2400" dirty="0" smtClean="0"/>
              <a:t>Syto – </a:t>
            </a:r>
          </a:p>
          <a:p>
            <a:pPr marL="0" indent="0">
              <a:buNone/>
            </a:pPr>
            <a:r>
              <a:rPr lang="cs-CZ" sz="2400" dirty="0" smtClean="0"/>
              <a:t>Sytí – </a:t>
            </a:r>
          </a:p>
          <a:p>
            <a:pPr marL="0" indent="0">
              <a:buNone/>
            </a:pPr>
            <a:r>
              <a:rPr lang="cs-CZ" sz="2400" dirty="0" smtClean="0"/>
              <a:t>Vydal -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059311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000" dirty="0" smtClean="0"/>
              <a:t>Zdroj 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 smtClean="0"/>
              <a:t>Vlastní zdroj</a:t>
            </a:r>
          </a:p>
          <a:p>
            <a:pPr marL="0" indent="0">
              <a:buNone/>
            </a:pPr>
            <a:r>
              <a:rPr lang="cs-CZ" sz="2000" dirty="0" smtClean="0"/>
              <a:t>MICROSOFT POWERPOINT 2010</a:t>
            </a:r>
          </a:p>
          <a:p>
            <a:pPr marL="0" indent="0">
              <a:buNone/>
            </a:pPr>
            <a:r>
              <a:rPr lang="cs-CZ" sz="2000" dirty="0" smtClean="0"/>
              <a:t>Držitel licence 2.základní škola v Rakovníku, Husovo náměstí 3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98743646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</TotalTime>
  <Words>767</Words>
  <Application>Microsoft Office PowerPoint</Application>
  <PresentationFormat>Předvádění na obrazovce (4:3)</PresentationFormat>
  <Paragraphs>95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 :</vt:lpstr>
      <vt:lpstr>VYJMENOVANÁ SLOVA</vt:lpstr>
      <vt:lpstr>VYJMENOVANÁ SLOVA</vt:lpstr>
      <vt:lpstr>Oprav chybný pravopis vyjmenovaných slov</vt:lpstr>
      <vt:lpstr>Oprav chybný pravopis vyjmenovaných slov</vt:lpstr>
      <vt:lpstr>Modrému kolečku najdi oranžové tak, aby vzniklo slovní spojení se smysluplným významem, odůvodni pravopis:</vt:lpstr>
      <vt:lpstr>Řešení :</vt:lpstr>
      <vt:lpstr>Tvoř věty s těmito slovy:</vt:lpstr>
      <vt:lpstr>Zdroj 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Iveta</dc:creator>
  <cp:lastModifiedBy>Iveta</cp:lastModifiedBy>
  <cp:revision>19</cp:revision>
  <dcterms:created xsi:type="dcterms:W3CDTF">2013-03-22T17:33:59Z</dcterms:created>
  <dcterms:modified xsi:type="dcterms:W3CDTF">2013-03-23T16:55:01Z</dcterms:modified>
</cp:coreProperties>
</file>