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</p:sldMasterIdLst>
  <p:notesMasterIdLst>
    <p:notesMasterId r:id="rId10"/>
  </p:notesMasterIdLst>
  <p:sldIdLst>
    <p:sldId id="257" r:id="rId2"/>
    <p:sldId id="258" r:id="rId3"/>
    <p:sldId id="259" r:id="rId4"/>
    <p:sldId id="260" r:id="rId5"/>
    <p:sldId id="261" r:id="rId6"/>
    <p:sldId id="263" r:id="rId7"/>
    <p:sldId id="264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D6101"/>
    <a:srgbClr val="64278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8FB837D-C827-4EFA-A057-4D05807E0F7C}" styleName="Styl s motivem 1 – zvýraznění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72" y="3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E3EBBC-C8F3-4CC4-98D2-03BAEE80A369}" type="datetimeFigureOut">
              <a:rPr lang="cs-CZ" smtClean="0"/>
              <a:t>23.3.2013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41A1CD2-8AF9-43DC-8F2B-BDB8B7CA37A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167104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07A76D-71AB-4BB4-85A3-C6C59A6F6541}" type="datetimeFigureOut">
              <a:rPr lang="cs-CZ" smtClean="0"/>
              <a:t>23.3.2013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3FFD25-E503-40B3-BD53-8947FE1409FE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07A76D-71AB-4BB4-85A3-C6C59A6F6541}" type="datetimeFigureOut">
              <a:rPr lang="cs-CZ" smtClean="0"/>
              <a:t>23.3.2013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3FFD25-E503-40B3-BD53-8947FE1409FE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07A76D-71AB-4BB4-85A3-C6C59A6F6541}" type="datetimeFigureOut">
              <a:rPr lang="cs-CZ" smtClean="0"/>
              <a:t>23.3.2013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3FFD25-E503-40B3-BD53-8947FE1409FE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07A76D-71AB-4BB4-85A3-C6C59A6F6541}" type="datetimeFigureOut">
              <a:rPr lang="cs-CZ" smtClean="0"/>
              <a:t>23.3.2013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3FFD25-E503-40B3-BD53-8947FE1409FE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07A76D-71AB-4BB4-85A3-C6C59A6F6541}" type="datetimeFigureOut">
              <a:rPr lang="cs-CZ" smtClean="0"/>
              <a:t>23.3.2013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3FFD25-E503-40B3-BD53-8947FE1409FE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07A76D-71AB-4BB4-85A3-C6C59A6F6541}" type="datetimeFigureOut">
              <a:rPr lang="cs-CZ" smtClean="0"/>
              <a:t>23.3.2013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3FFD25-E503-40B3-BD53-8947FE1409FE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07A76D-71AB-4BB4-85A3-C6C59A6F6541}" type="datetimeFigureOut">
              <a:rPr lang="cs-CZ" smtClean="0"/>
              <a:t>23.3.2013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3FFD25-E503-40B3-BD53-8947FE1409FE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07A76D-71AB-4BB4-85A3-C6C59A6F6541}" type="datetimeFigureOut">
              <a:rPr lang="cs-CZ" smtClean="0"/>
              <a:t>23.3.2013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3FFD25-E503-40B3-BD53-8947FE1409FE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07A76D-71AB-4BB4-85A3-C6C59A6F6541}" type="datetimeFigureOut">
              <a:rPr lang="cs-CZ" smtClean="0"/>
              <a:t>23.3.2013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3FFD25-E503-40B3-BD53-8947FE1409FE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07A76D-71AB-4BB4-85A3-C6C59A6F6541}" type="datetimeFigureOut">
              <a:rPr lang="cs-CZ" smtClean="0"/>
              <a:t>23.3.2013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3FFD25-E503-40B3-BD53-8947FE1409FE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07A76D-71AB-4BB4-85A3-C6C59A6F6541}" type="datetimeFigureOut">
              <a:rPr lang="cs-CZ" smtClean="0"/>
              <a:t>23.3.2013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3FFD25-E503-40B3-BD53-8947FE1409FE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0907A76D-71AB-4BB4-85A3-C6C59A6F6541}" type="datetimeFigureOut">
              <a:rPr lang="cs-CZ" smtClean="0"/>
              <a:t>23.3.2013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163FFD25-E503-40B3-BD53-8947FE1409FE}" type="slidenum">
              <a:rPr lang="cs-CZ" smtClean="0"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8499791"/>
              </p:ext>
            </p:extLst>
          </p:nvPr>
        </p:nvGraphicFramePr>
        <p:xfrm>
          <a:off x="611560" y="764704"/>
          <a:ext cx="7920880" cy="3765402"/>
        </p:xfrm>
        <a:graphic>
          <a:graphicData uri="http://schemas.openxmlformats.org/drawingml/2006/table">
            <a:tbl>
              <a:tblPr firstRow="1" firstCol="1" bandRow="1" bandCol="1">
                <a:tableStyleId>{08FB837D-C827-4EFA-A057-4D05807E0F7C}</a:tableStyleId>
              </a:tblPr>
              <a:tblGrid>
                <a:gridCol w="1998726"/>
                <a:gridCol w="5922154"/>
              </a:tblGrid>
              <a:tr h="32979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lang="cs-CZ" sz="11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marR="6350" algn="l">
                        <a:lnSpc>
                          <a:spcPts val="1200"/>
                        </a:lnSpc>
                        <a:spcBef>
                          <a:spcPts val="74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Pracovní list je určen k procvičení učiva.</a:t>
                      </a:r>
                      <a:endParaRPr lang="cs-CZ" sz="11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9525" marR="9525" marT="9525" marB="9525" anchor="ctr"/>
                </a:tc>
              </a:tr>
              <a:tr h="32979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lang="cs-CZ" sz="11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Mgr. Dagmar Horká</a:t>
                      </a:r>
                      <a:endParaRPr lang="cs-CZ" sz="11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9525" marR="9525" marT="9525" marB="9525" anchor="ctr"/>
                </a:tc>
              </a:tr>
              <a:tr h="48391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Sada DUM</a:t>
                      </a:r>
                      <a:endParaRPr lang="cs-CZ" sz="11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smtClean="0">
                          <a:effectLst/>
                          <a:latin typeface="Times New Roman"/>
                          <a:ea typeface="Times New Roman"/>
                        </a:rPr>
                        <a:t>Inovace a zkvalitnění výuky směřující k rozvoji čtenářské a informační gramotnosti</a:t>
                      </a:r>
                      <a:endParaRPr lang="cs-CZ" sz="11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9525" marR="9525" marT="9525" marB="9525" anchor="ctr"/>
                </a:tc>
              </a:tr>
              <a:tr h="32979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Předmět</a:t>
                      </a:r>
                      <a:endParaRPr lang="cs-CZ" sz="11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Informační a komunikační technologie</a:t>
                      </a:r>
                      <a:endParaRPr lang="cs-CZ" sz="11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9525" marR="9525" marT="9525" marB="9525" anchor="ctr"/>
                </a:tc>
              </a:tr>
              <a:tr h="55017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Očekávaný výstup</a:t>
                      </a:r>
                      <a:endParaRPr lang="cs-CZ" sz="11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Vyhledat potřebné informace na  internetu. 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Stahování informací a potřebných dokumentů z internetu.</a:t>
                      </a:r>
                      <a:endParaRPr lang="cs-CZ" sz="12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9525" marR="9525" marT="9525" marB="9525" anchor="ctr"/>
                </a:tc>
              </a:tr>
              <a:tr h="32979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Klíčová slova</a:t>
                      </a:r>
                      <a:endParaRPr lang="cs-CZ" sz="11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Webové stránky</a:t>
                      </a:r>
                      <a:endParaRPr lang="cs-CZ" sz="11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9525" marR="9525" marT="9525" marB="9525" anchor="ctr"/>
                </a:tc>
              </a:tr>
              <a:tr h="32979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Aktivita/prezentace</a:t>
                      </a:r>
                      <a:endParaRPr lang="cs-CZ" sz="11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9525" marR="9525" marT="9525" marB="9525" anchor="ctr"/>
                </a:tc>
              </a:tr>
              <a:tr h="32979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</a:t>
                      </a:r>
                      <a:endParaRPr lang="cs-CZ" sz="11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základní školy praktické</a:t>
                      </a:r>
                      <a:endParaRPr lang="cs-CZ" sz="11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9525" marR="9525" marT="9525" marB="9525" anchor="ctr"/>
                </a:tc>
              </a:tr>
              <a:tr h="32979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Základní </a:t>
                      </a:r>
                      <a:r>
                        <a:rPr lang="cs-CZ" sz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vzdělávání - </a:t>
                      </a:r>
                      <a:r>
                        <a:rPr lang="cs-CZ" sz="12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II. stupeň, </a:t>
                      </a:r>
                      <a:r>
                        <a:rPr lang="cs-CZ" sz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9. </a:t>
                      </a:r>
                      <a:r>
                        <a:rPr lang="cs-CZ" sz="12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11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9525" marR="9525" marT="9525" marB="9525" anchor="ctr"/>
                </a:tc>
              </a:tr>
              <a:tr h="32979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Ověřeno</a:t>
                      </a:r>
                      <a:endParaRPr lang="cs-CZ" sz="11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</a:t>
                      </a:r>
                      <a:r>
                        <a:rPr lang="cs-CZ" sz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22. </a:t>
                      </a:r>
                      <a:r>
                        <a:rPr lang="cs-CZ" sz="12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3. 2013 </a:t>
                      </a:r>
                      <a:r>
                        <a:rPr lang="cs-CZ" sz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třída  IX. </a:t>
                      </a:r>
                      <a:r>
                        <a:rPr lang="cs-CZ" sz="12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 pracoviště </a:t>
                      </a:r>
                      <a:r>
                        <a:rPr lang="cs-CZ" sz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Komenského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Střední škola, Základní škola a Mateřská škola, Karviná, příspěvková organizace</a:t>
                      </a:r>
                      <a:endParaRPr lang="cs-CZ" sz="11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9525" marR="9525" marT="9525" marB="9525" anchor="ctr"/>
                </a:tc>
              </a:tr>
            </a:tbl>
          </a:graphicData>
        </a:graphic>
      </p:graphicFrame>
      <p:sp>
        <p:nvSpPr>
          <p:cNvPr id="3" name="Obdélník 2"/>
          <p:cNvSpPr/>
          <p:nvPr/>
        </p:nvSpPr>
        <p:spPr>
          <a:xfrm>
            <a:off x="1475656" y="332656"/>
            <a:ext cx="6408711" cy="3046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15000"/>
              </a:lnSpc>
              <a:spcAft>
                <a:spcPts val="0"/>
              </a:spcAft>
            </a:pPr>
            <a:r>
              <a:rPr lang="cs-CZ" sz="1200" smtClean="0">
                <a:solidFill>
                  <a:schemeClr val="accent1">
                    <a:lumMod val="50000"/>
                  </a:schemeClr>
                </a:solidFill>
                <a:effectLst/>
                <a:latin typeface="Times New Roman" pitchFamily="18" charset="0"/>
                <a:ea typeface="Calibri"/>
                <a:cs typeface="Times New Roman" pitchFamily="18" charset="0"/>
              </a:rPr>
              <a:t>VY_12_INOVACE_19_WEBOVÉ </a:t>
            </a:r>
            <a:r>
              <a:rPr lang="cs-CZ" sz="1200" dirty="0" smtClean="0">
                <a:solidFill>
                  <a:schemeClr val="accent1">
                    <a:lumMod val="50000"/>
                  </a:schemeClr>
                </a:solidFill>
                <a:effectLst/>
                <a:latin typeface="Times New Roman" pitchFamily="18" charset="0"/>
                <a:ea typeface="Calibri"/>
                <a:cs typeface="Times New Roman" pitchFamily="18" charset="0"/>
              </a:rPr>
              <a:t>STRÁNKY_ INFORMAČNÍ GRAMOSTNOST _HORKÁ</a:t>
            </a:r>
            <a:endParaRPr lang="cs-CZ" sz="1200" dirty="0">
              <a:solidFill>
                <a:schemeClr val="accent1">
                  <a:lumMod val="50000"/>
                </a:schemeClr>
              </a:solidFill>
              <a:latin typeface="Times New Roman" pitchFamily="18" charset="0"/>
              <a:ea typeface="Calibri"/>
              <a:cs typeface="Times New Roman" pitchFamily="18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8698" y="4797152"/>
            <a:ext cx="5762625" cy="1228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151851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922" t="39846" r="27231" b="38308"/>
          <a:stretch/>
        </p:blipFill>
        <p:spPr bwMode="auto">
          <a:xfrm rot="1738740">
            <a:off x="3134811" y="4517544"/>
            <a:ext cx="1419226" cy="676275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2" name="WordArt 3"/>
          <p:cNvSpPr>
            <a:spLocks noChangeArrowheads="1" noChangeShapeType="1" noTextEdit="1"/>
          </p:cNvSpPr>
          <p:nvPr/>
        </p:nvSpPr>
        <p:spPr bwMode="auto">
          <a:xfrm>
            <a:off x="971600" y="2132856"/>
            <a:ext cx="885825" cy="876300"/>
          </a:xfrm>
          <a:prstGeom prst="rect">
            <a:avLst/>
          </a:prstGeom>
          <a:extLst>
            <a:ext uri="{AF507438-7753-43E0-B8FC-AC1667EBCBE1}">
              <a14:hiddenEffects xmlns:a14="http://schemas.microsoft.com/office/drawing/2010/main">
                <a:effectLst/>
              </a14:hiddenEffects>
            </a:ext>
          </a:extLst>
        </p:spPr>
        <p:txBody>
          <a:bodyPr wrap="none" fromWordArt="1">
            <a:prstTxWarp prst="textCascadeUp">
              <a:avLst>
                <a:gd name="adj" fmla="val 44444"/>
              </a:avLst>
            </a:prstTxWarp>
            <a:scene3d>
              <a:camera prst="legacyPerspectiveTop"/>
              <a:lightRig rig="legacyHarsh3" dir="b"/>
            </a:scene3d>
            <a:sp3d extrusionH="887400" prstMaterial="legacyMatte">
              <a:extrusionClr>
                <a:srgbClr val="FF6600"/>
              </a:extrusionClr>
            </a:sp3d>
          </a:bodyPr>
          <a:lstStyle/>
          <a:p>
            <a:pPr algn="ctr" rtl="0">
              <a:buNone/>
            </a:pPr>
            <a:endParaRPr lang="cs-CZ" sz="3600" kern="10" spc="0" dirty="0">
              <a:ln w="9525">
                <a:round/>
                <a:headEnd/>
                <a:tailEnd/>
              </a:ln>
              <a:gradFill rotWithShape="0">
                <a:gsLst>
                  <a:gs pos="0">
                    <a:srgbClr val="FFE701"/>
                  </a:gs>
                  <a:gs pos="100000">
                    <a:srgbClr val="FE3E02"/>
                  </a:gs>
                </a:gsLst>
                <a:lin ang="5400000" scaled="1"/>
              </a:gradFill>
              <a:effectLst/>
              <a:latin typeface="Impact"/>
            </a:endParaRPr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692" b="18615"/>
          <a:stretch/>
        </p:blipFill>
        <p:spPr bwMode="auto">
          <a:xfrm rot="342215">
            <a:off x="5511841" y="4365104"/>
            <a:ext cx="3095625" cy="1971675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400" t="1663" r="14400" b="9798"/>
          <a:stretch/>
        </p:blipFill>
        <p:spPr bwMode="auto">
          <a:xfrm rot="20739658">
            <a:off x="550416" y="721025"/>
            <a:ext cx="1728192" cy="2149084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284" b="51247"/>
          <a:stretch/>
        </p:blipFill>
        <p:spPr bwMode="auto">
          <a:xfrm>
            <a:off x="2699791" y="3050636"/>
            <a:ext cx="3095625" cy="819372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3" name="WordArt 9"/>
          <p:cNvSpPr>
            <a:spLocks noChangeArrowheads="1" noChangeShapeType="1" noTextEdit="1"/>
          </p:cNvSpPr>
          <p:nvPr/>
        </p:nvSpPr>
        <p:spPr bwMode="auto">
          <a:xfrm>
            <a:off x="2914506" y="944874"/>
            <a:ext cx="2088232" cy="1152128"/>
          </a:xfrm>
          <a:prstGeom prst="rect">
            <a:avLst/>
          </a:prstGeom>
          <a:solidFill>
            <a:srgbClr val="0070C0"/>
          </a:solidFill>
          <a:ln w="38100">
            <a:solidFill>
              <a:srgbClr val="002060"/>
            </a:solidFill>
          </a:ln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 rtl="0">
              <a:buNone/>
            </a:pPr>
            <a:r>
              <a:rPr lang="cs-CZ" sz="3600" i="1" kern="10" spc="0" dirty="0" smtClean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effectLst>
                  <a:outerShdw dist="35921" dir="2700000" algn="ctr" rotWithShape="0">
                    <a:srgbClr val="808080">
                      <a:alpha val="80000"/>
                    </a:srgbClr>
                  </a:outerShdw>
                </a:effectLst>
                <a:latin typeface="Arial Black"/>
              </a:rPr>
              <a:t>www</a:t>
            </a:r>
            <a:endParaRPr lang="cs-CZ" sz="3600" i="1" kern="10" spc="0" dirty="0">
              <a:ln w="9525">
                <a:solidFill>
                  <a:srgbClr val="000000"/>
                </a:solidFill>
                <a:round/>
                <a:headEnd/>
                <a:tailEnd/>
              </a:ln>
              <a:solidFill>
                <a:srgbClr val="FFFFFF"/>
              </a:solidFill>
              <a:effectLst>
                <a:outerShdw dist="35921" dir="2700000" algn="ctr" rotWithShape="0">
                  <a:srgbClr val="808080">
                    <a:alpha val="80000"/>
                  </a:srgbClr>
                </a:outerShdw>
              </a:effectLst>
              <a:latin typeface="Arial Black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805" t="16887" r="18744" b="17542"/>
          <a:stretch/>
        </p:blipFill>
        <p:spPr bwMode="auto">
          <a:xfrm>
            <a:off x="539552" y="3840767"/>
            <a:ext cx="1871330" cy="2029830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887" b="16511"/>
          <a:stretch/>
        </p:blipFill>
        <p:spPr bwMode="auto">
          <a:xfrm>
            <a:off x="5580112" y="764704"/>
            <a:ext cx="3095625" cy="2061727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30685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98841" y="908720"/>
            <a:ext cx="23762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World</a:t>
            </a:r>
            <a:endParaRPr lang="cs-CZ" sz="54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98841" y="2492896"/>
            <a:ext cx="174951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Wide</a:t>
            </a:r>
            <a:endParaRPr lang="cs-CZ" sz="54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59970" y="4005064"/>
            <a:ext cx="153144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Web</a:t>
            </a:r>
            <a:endParaRPr lang="cs-CZ" sz="5400" b="1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924104" y="764704"/>
            <a:ext cx="122413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b="1" dirty="0">
                <a:latin typeface="Times New Roman" pitchFamily="18" charset="0"/>
                <a:cs typeface="Times New Roman" pitchFamily="18" charset="0"/>
              </a:rPr>
              <a:t>W</a:t>
            </a:r>
          </a:p>
          <a:p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2968177" y="2331000"/>
            <a:ext cx="1031051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66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W</a:t>
            </a:r>
          </a:p>
        </p:txBody>
      </p:sp>
      <p:sp>
        <p:nvSpPr>
          <p:cNvPr id="9" name="Obdélník 8"/>
          <p:cNvSpPr/>
          <p:nvPr/>
        </p:nvSpPr>
        <p:spPr>
          <a:xfrm>
            <a:off x="2998995" y="3820398"/>
            <a:ext cx="1031051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66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W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4363212" y="303265"/>
            <a:ext cx="4572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překladači Google přeložte </a:t>
            </a:r>
            <a:r>
              <a:rPr lang="cs-CZ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World</a:t>
            </a:r>
            <a:r>
              <a:rPr lang="cs-CZ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Wide</a:t>
            </a:r>
            <a:r>
              <a:rPr lang="cs-CZ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Web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14" name="Skupina 13"/>
          <p:cNvGrpSpPr/>
          <p:nvPr/>
        </p:nvGrpSpPr>
        <p:grpSpPr>
          <a:xfrm>
            <a:off x="4569500" y="991189"/>
            <a:ext cx="3455078" cy="1158510"/>
            <a:chOff x="4748867" y="1016442"/>
            <a:chExt cx="3455078" cy="1158510"/>
          </a:xfrm>
        </p:grpSpPr>
        <p:sp>
          <p:nvSpPr>
            <p:cNvPr id="13" name="TextovéPole 12"/>
            <p:cNvSpPr txBox="1"/>
            <p:nvPr/>
          </p:nvSpPr>
          <p:spPr>
            <a:xfrm>
              <a:off x="4748867" y="1016442"/>
              <a:ext cx="1040670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rgbClr val="FF0000"/>
                  </a:solidFill>
                  <a:latin typeface="Times New Roman" pitchFamily="18" charset="0"/>
                  <a:cs typeface="Times New Roman" pitchFamily="18" charset="0"/>
                </a:rPr>
                <a:t>svět</a:t>
              </a:r>
              <a:endParaRPr lang="cs-CZ" sz="40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pic>
          <p:nvPicPr>
            <p:cNvPr id="2050" name="Picture 2"/>
            <p:cNvPicPr>
              <a:picLocks noChangeAspect="1" noChangeArrowheads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20672" r="22866" b="23534"/>
            <a:stretch/>
          </p:blipFill>
          <p:spPr bwMode="auto">
            <a:xfrm>
              <a:off x="6649212" y="1050358"/>
              <a:ext cx="1554733" cy="112459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grpSp>
        <p:nvGrpSpPr>
          <p:cNvPr id="15" name="Skupina 14"/>
          <p:cNvGrpSpPr/>
          <p:nvPr/>
        </p:nvGrpSpPr>
        <p:grpSpPr>
          <a:xfrm>
            <a:off x="4569500" y="3764332"/>
            <a:ext cx="3714895" cy="1152128"/>
            <a:chOff x="4860032" y="3764332"/>
            <a:chExt cx="3424363" cy="1152128"/>
          </a:xfrm>
        </p:grpSpPr>
        <p:sp>
          <p:nvSpPr>
            <p:cNvPr id="11" name="TextovéPole 10"/>
            <p:cNvSpPr txBox="1"/>
            <p:nvPr/>
          </p:nvSpPr>
          <p:spPr>
            <a:xfrm>
              <a:off x="4860032" y="3950942"/>
              <a:ext cx="3312368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000" b="1" dirty="0" smtClean="0">
                  <a:solidFill>
                    <a:srgbClr val="00B050"/>
                  </a:solidFill>
                  <a:latin typeface="Times New Roman" pitchFamily="18" charset="0"/>
                  <a:cs typeface="Times New Roman" pitchFamily="18" charset="0"/>
                </a:rPr>
                <a:t>pavučina</a:t>
              </a:r>
              <a:endParaRPr lang="cs-CZ" sz="4000" b="1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pic>
          <p:nvPicPr>
            <p:cNvPr id="2051" name="Picture 3"/>
            <p:cNvPicPr>
              <a:picLocks noChangeAspect="1" noChangeArrowheads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1492" t="20045" r="20462" b="20769"/>
            <a:stretch/>
          </p:blipFill>
          <p:spPr bwMode="auto">
            <a:xfrm>
              <a:off x="7154459" y="3764332"/>
              <a:ext cx="1129936" cy="115212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grpSp>
        <p:nvGrpSpPr>
          <p:cNvPr id="16" name="Skupina 15"/>
          <p:cNvGrpSpPr/>
          <p:nvPr/>
        </p:nvGrpSpPr>
        <p:grpSpPr>
          <a:xfrm>
            <a:off x="4569500" y="2472690"/>
            <a:ext cx="3788626" cy="966306"/>
            <a:chOff x="4569500" y="2472690"/>
            <a:chExt cx="3788626" cy="966306"/>
          </a:xfrm>
        </p:grpSpPr>
        <p:sp>
          <p:nvSpPr>
            <p:cNvPr id="12" name="TextovéPole 11"/>
            <p:cNvSpPr txBox="1"/>
            <p:nvPr/>
          </p:nvSpPr>
          <p:spPr>
            <a:xfrm>
              <a:off x="4569500" y="2472690"/>
              <a:ext cx="3275711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000" b="1" dirty="0" smtClean="0">
                  <a:solidFill>
                    <a:srgbClr val="002060"/>
                  </a:solidFill>
                  <a:latin typeface="Times New Roman" pitchFamily="18" charset="0"/>
                  <a:cs typeface="Times New Roman" pitchFamily="18" charset="0"/>
                </a:rPr>
                <a:t>rozsáhlý</a:t>
              </a:r>
              <a:endParaRPr lang="cs-CZ" sz="40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pic>
          <p:nvPicPr>
            <p:cNvPr id="2052" name="Picture 4"/>
            <p:cNvPicPr>
              <a:picLocks noChangeAspect="1" noChangeArrowheads="1"/>
            </p:cNvPicPr>
            <p:nvPr/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19108" b="16478"/>
            <a:stretch/>
          </p:blipFill>
          <p:spPr bwMode="auto">
            <a:xfrm>
              <a:off x="6857994" y="2472690"/>
              <a:ext cx="1500132" cy="96630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18" name="TextovéPole 17"/>
          <p:cNvSpPr txBox="1"/>
          <p:nvPr/>
        </p:nvSpPr>
        <p:spPr>
          <a:xfrm>
            <a:off x="251520" y="5354021"/>
            <a:ext cx="764023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i="1" dirty="0" smtClean="0">
                <a:latin typeface="Times New Roman" pitchFamily="18" charset="0"/>
                <a:cs typeface="Times New Roman" pitchFamily="18" charset="0"/>
              </a:rPr>
              <a:t>www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- překládá se jako celosvětová síť, </a:t>
            </a:r>
          </a:p>
          <a:p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          zkráceně </a:t>
            </a:r>
            <a:r>
              <a:rPr lang="cs-CZ" sz="3600" b="1" i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web</a:t>
            </a:r>
            <a:endParaRPr lang="cs-CZ" sz="3600" b="1" i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983430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9" grpId="0"/>
      <p:bldP spid="10" grpId="0"/>
      <p:bldP spid="1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9" name="Picture 7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61" b="1755"/>
          <a:stretch/>
        </p:blipFill>
        <p:spPr bwMode="auto">
          <a:xfrm>
            <a:off x="4067944" y="3465413"/>
            <a:ext cx="4898600" cy="2298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8188" y="908720"/>
            <a:ext cx="242188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u="sng" dirty="0" smtClean="0">
                <a:latin typeface="Times New Roman" pitchFamily="18" charset="0"/>
                <a:cs typeface="Times New Roman" pitchFamily="18" charset="0"/>
              </a:rPr>
              <a:t>Webový prohlížeč</a:t>
            </a:r>
            <a:endParaRPr lang="cs-CZ" sz="2400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8188" y="1526807"/>
            <a:ext cx="784621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je počítačový program, který slouží k prohlížení webových stránek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069" b="12734"/>
          <a:stretch/>
        </p:blipFill>
        <p:spPr bwMode="auto">
          <a:xfrm>
            <a:off x="7308304" y="394313"/>
            <a:ext cx="1368151" cy="10288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98188" y="2492896"/>
            <a:ext cx="42458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Nejznámější </a:t>
            </a:r>
            <a:r>
              <a:rPr lang="cs-CZ" sz="2400" u="sng" dirty="0" smtClean="0">
                <a:latin typeface="Times New Roman" pitchFamily="18" charset="0"/>
                <a:cs typeface="Times New Roman" pitchFamily="18" charset="0"/>
              </a:rPr>
              <a:t>webové prohlížeče:</a:t>
            </a:r>
            <a:endParaRPr lang="cs-CZ" sz="2400" u="sng" dirty="0"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12" name="Skupina 11"/>
          <p:cNvGrpSpPr/>
          <p:nvPr/>
        </p:nvGrpSpPr>
        <p:grpSpPr>
          <a:xfrm>
            <a:off x="467544" y="3356992"/>
            <a:ext cx="4752527" cy="2677656"/>
            <a:chOff x="467544" y="3356992"/>
            <a:chExt cx="4752527" cy="2677656"/>
          </a:xfrm>
        </p:grpSpPr>
        <p:sp>
          <p:nvSpPr>
            <p:cNvPr id="6" name="TextovéPole 5"/>
            <p:cNvSpPr txBox="1"/>
            <p:nvPr/>
          </p:nvSpPr>
          <p:spPr>
            <a:xfrm>
              <a:off x="467544" y="3356992"/>
              <a:ext cx="4752527" cy="267765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285750" indent="-285750">
                <a:buFont typeface="Wingdings" pitchFamily="2" charset="2"/>
                <a:buChar char="v"/>
              </a:pPr>
              <a:r>
                <a:rPr lang="cs-CZ" sz="2400" dirty="0" smtClean="0">
                  <a:latin typeface="Times New Roman" pitchFamily="18" charset="0"/>
                  <a:cs typeface="Times New Roman" pitchFamily="18" charset="0"/>
                </a:rPr>
                <a:t> Google Chrome</a:t>
              </a:r>
            </a:p>
            <a:p>
              <a:pPr marL="285750" indent="-285750">
                <a:buFont typeface="Wingdings" pitchFamily="2" charset="2"/>
                <a:buChar char="v"/>
              </a:pPr>
              <a:endParaRPr lang="cs-CZ" sz="2400" dirty="0" smtClean="0">
                <a:latin typeface="Times New Roman" pitchFamily="18" charset="0"/>
                <a:cs typeface="Times New Roman" pitchFamily="18" charset="0"/>
              </a:endParaRPr>
            </a:p>
            <a:p>
              <a:pPr marL="285750" indent="-285750">
                <a:buFont typeface="Wingdings" pitchFamily="2" charset="2"/>
                <a:buChar char="v"/>
              </a:pPr>
              <a:r>
                <a:rPr lang="cs-CZ" sz="2400" dirty="0" smtClean="0">
                  <a:latin typeface="Times New Roman" pitchFamily="18" charset="0"/>
                  <a:cs typeface="Times New Roman" pitchFamily="18" charset="0"/>
                </a:rPr>
                <a:t>Internet Explorer</a:t>
              </a:r>
            </a:p>
            <a:p>
              <a:pPr marL="285750" indent="-285750">
                <a:buFont typeface="Wingdings" pitchFamily="2" charset="2"/>
                <a:buChar char="v"/>
              </a:pPr>
              <a:endParaRPr lang="cs-CZ" sz="2400" dirty="0">
                <a:latin typeface="Times New Roman" pitchFamily="18" charset="0"/>
                <a:cs typeface="Times New Roman" pitchFamily="18" charset="0"/>
              </a:endParaRPr>
            </a:p>
            <a:p>
              <a:pPr marL="285750" indent="-285750">
                <a:buFont typeface="Wingdings" pitchFamily="2" charset="2"/>
                <a:buChar char="v"/>
              </a:pPr>
              <a:r>
                <a:rPr lang="cs-CZ" sz="2400" dirty="0" smtClean="0">
                  <a:latin typeface="Times New Roman" pitchFamily="18" charset="0"/>
                  <a:cs typeface="Times New Roman" pitchFamily="18" charset="0"/>
                </a:rPr>
                <a:t> Mozilla Firefox</a:t>
              </a:r>
            </a:p>
            <a:p>
              <a:pPr marL="285750" indent="-285750">
                <a:buFont typeface="Wingdings" pitchFamily="2" charset="2"/>
                <a:buChar char="v"/>
              </a:pPr>
              <a:endParaRPr lang="cs-CZ" sz="2400" dirty="0">
                <a:latin typeface="Times New Roman" pitchFamily="18" charset="0"/>
                <a:cs typeface="Times New Roman" pitchFamily="18" charset="0"/>
              </a:endParaRPr>
            </a:p>
            <a:p>
              <a:pPr marL="285750" indent="-285750">
                <a:buFont typeface="Wingdings" pitchFamily="2" charset="2"/>
                <a:buChar char="v"/>
              </a:pPr>
              <a:r>
                <a:rPr lang="cs-CZ" sz="2400" dirty="0" smtClean="0">
                  <a:latin typeface="Times New Roman" pitchFamily="18" charset="0"/>
                  <a:cs typeface="Times New Roman" pitchFamily="18" charset="0"/>
                </a:rPr>
                <a:t> Opera</a:t>
              </a:r>
              <a:endParaRPr lang="cs-CZ" sz="2400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8" name="Ovál 7"/>
            <p:cNvSpPr/>
            <p:nvPr/>
          </p:nvSpPr>
          <p:spPr>
            <a:xfrm>
              <a:off x="3145187" y="3429000"/>
              <a:ext cx="504056" cy="432048"/>
            </a:xfrm>
            <a:prstGeom prst="ellipse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9" name="Ovál 8"/>
            <p:cNvSpPr/>
            <p:nvPr/>
          </p:nvSpPr>
          <p:spPr>
            <a:xfrm>
              <a:off x="3131840" y="4164568"/>
              <a:ext cx="504056" cy="432048"/>
            </a:xfrm>
            <a:prstGeom prst="ellipse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vál 9"/>
            <p:cNvSpPr/>
            <p:nvPr/>
          </p:nvSpPr>
          <p:spPr>
            <a:xfrm>
              <a:off x="3131840" y="4869160"/>
              <a:ext cx="504056" cy="432048"/>
            </a:xfrm>
            <a:prstGeom prst="ellipse">
              <a:avLst/>
            </a:prstGeom>
            <a:solidFill>
              <a:srgbClr val="ED610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1" name="Ovál 10"/>
            <p:cNvSpPr/>
            <p:nvPr/>
          </p:nvSpPr>
          <p:spPr>
            <a:xfrm>
              <a:off x="3131840" y="5580819"/>
              <a:ext cx="504056" cy="428564"/>
            </a:xfrm>
            <a:prstGeom prst="ellipse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29942308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8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0" name="Picture 4" descr="C:\Users\horka\Desktop\Výstřižek 1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589330"/>
            <a:ext cx="2431805" cy="22453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horka\Desktop\Výstřižek 2.PN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65" t="3747" r="3065" b="2608"/>
          <a:stretch/>
        </p:blipFill>
        <p:spPr bwMode="auto">
          <a:xfrm>
            <a:off x="5523546" y="3672595"/>
            <a:ext cx="2503408" cy="23981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horka\Desktop\Výstřižek 4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217" y="3672595"/>
            <a:ext cx="2366705" cy="23981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horka\Desktop\Výstřižek 10.PNG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354"/>
          <a:stretch/>
        </p:blipFill>
        <p:spPr bwMode="auto">
          <a:xfrm>
            <a:off x="5635680" y="581155"/>
            <a:ext cx="2505075" cy="24415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81924" y="219998"/>
            <a:ext cx="44678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Podle obrázků pojmenujte webové prohlížeče: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11" name="Skupina 10"/>
          <p:cNvGrpSpPr/>
          <p:nvPr/>
        </p:nvGrpSpPr>
        <p:grpSpPr>
          <a:xfrm>
            <a:off x="3174621" y="3672595"/>
            <a:ext cx="2288223" cy="2306302"/>
            <a:chOff x="3174621" y="3672595"/>
            <a:chExt cx="2288223" cy="2306302"/>
          </a:xfrm>
        </p:grpSpPr>
        <p:sp>
          <p:nvSpPr>
            <p:cNvPr id="6" name="Obdélník 5"/>
            <p:cNvSpPr/>
            <p:nvPr/>
          </p:nvSpPr>
          <p:spPr>
            <a:xfrm>
              <a:off x="3174621" y="3672595"/>
              <a:ext cx="936475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lvl="0"/>
              <a:r>
                <a:rPr lang="cs-CZ" sz="2400" dirty="0">
                  <a:solidFill>
                    <a:prstClr val="black"/>
                  </a:solidFill>
                  <a:latin typeface="Times New Roman" pitchFamily="18" charset="0"/>
                  <a:cs typeface="Times New Roman" pitchFamily="18" charset="0"/>
                </a:rPr>
                <a:t>Opera</a:t>
              </a:r>
            </a:p>
          </p:txBody>
        </p:sp>
        <p:sp>
          <p:nvSpPr>
            <p:cNvPr id="7" name="Obdélník 6"/>
            <p:cNvSpPr/>
            <p:nvPr/>
          </p:nvSpPr>
          <p:spPr>
            <a:xfrm>
              <a:off x="3340147" y="5517232"/>
              <a:ext cx="2122697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400" dirty="0">
                  <a:solidFill>
                    <a:prstClr val="black"/>
                  </a:solidFill>
                  <a:latin typeface="Times New Roman" pitchFamily="18" charset="0"/>
                  <a:cs typeface="Times New Roman" pitchFamily="18" charset="0"/>
                </a:rPr>
                <a:t>Mozilla Firefox</a:t>
              </a:r>
              <a:endParaRPr lang="cs-CZ" dirty="0"/>
            </a:p>
          </p:txBody>
        </p:sp>
      </p:grpSp>
      <p:grpSp>
        <p:nvGrpSpPr>
          <p:cNvPr id="3" name="Skupina 2"/>
          <p:cNvGrpSpPr/>
          <p:nvPr/>
        </p:nvGrpSpPr>
        <p:grpSpPr>
          <a:xfrm>
            <a:off x="3065920" y="713988"/>
            <a:ext cx="2569760" cy="2245366"/>
            <a:chOff x="3065920" y="713988"/>
            <a:chExt cx="2569760" cy="2245366"/>
          </a:xfrm>
        </p:grpSpPr>
        <p:sp>
          <p:nvSpPr>
            <p:cNvPr id="5" name="Obdélník 4"/>
            <p:cNvSpPr/>
            <p:nvPr/>
          </p:nvSpPr>
          <p:spPr>
            <a:xfrm>
              <a:off x="3343065" y="2497689"/>
              <a:ext cx="2292615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400" dirty="0">
                  <a:solidFill>
                    <a:prstClr val="black"/>
                  </a:solidFill>
                  <a:latin typeface="Times New Roman" pitchFamily="18" charset="0"/>
                  <a:cs typeface="Times New Roman" pitchFamily="18" charset="0"/>
                </a:rPr>
                <a:t>Internet Explorer</a:t>
              </a:r>
              <a:endParaRPr lang="cs-CZ" dirty="0"/>
            </a:p>
          </p:txBody>
        </p:sp>
        <p:sp>
          <p:nvSpPr>
            <p:cNvPr id="4" name="Obdélník 3"/>
            <p:cNvSpPr/>
            <p:nvPr/>
          </p:nvSpPr>
          <p:spPr>
            <a:xfrm>
              <a:off x="3065920" y="713988"/>
              <a:ext cx="2157963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400" dirty="0">
                  <a:solidFill>
                    <a:prstClr val="black"/>
                  </a:solidFill>
                  <a:latin typeface="Times New Roman" pitchFamily="18" charset="0"/>
                  <a:cs typeface="Times New Roman" pitchFamily="18" charset="0"/>
                </a:rPr>
                <a:t>Google Chrome</a:t>
              </a:r>
              <a:endParaRPr lang="cs-CZ" dirty="0"/>
            </a:p>
          </p:txBody>
        </p:sp>
      </p:grpSp>
      <p:sp>
        <p:nvSpPr>
          <p:cNvPr id="8" name="Šipka doleva 7"/>
          <p:cNvSpPr/>
          <p:nvPr/>
        </p:nvSpPr>
        <p:spPr>
          <a:xfrm>
            <a:off x="3180709" y="1175653"/>
            <a:ext cx="1973443" cy="16032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4104" name="Picture 8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0245" y="4102676"/>
            <a:ext cx="1987550" cy="1825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Šipka doprava 8"/>
          <p:cNvSpPr/>
          <p:nvPr/>
        </p:nvSpPr>
        <p:spPr>
          <a:xfrm>
            <a:off x="3475440" y="2344087"/>
            <a:ext cx="2031666" cy="15360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4105" name="Picture 9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0147" y="5309270"/>
            <a:ext cx="2054225" cy="2079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151073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10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410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410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 animBg="1"/>
      <p:bldP spid="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Users\horka\Desktop\Výstřižek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97040"/>
            <a:ext cx="3888432" cy="2611964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horka\Desktop\Výstřižek 1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4437112"/>
            <a:ext cx="4114901" cy="2244096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horka\Desktop\Výstřižek 3.PN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25" r="2129"/>
          <a:stretch/>
        </p:blipFill>
        <p:spPr bwMode="auto">
          <a:xfrm>
            <a:off x="323528" y="4655751"/>
            <a:ext cx="3926804" cy="2025457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horka\Desktop\Výstřižek 6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62565" y="384903"/>
            <a:ext cx="3096344" cy="3216534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79512" y="3606115"/>
            <a:ext cx="583264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Webové prohlížeče ke stažení zdarma jsou k dispozici na internetu.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880044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03733" y="506932"/>
            <a:ext cx="8688748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lvl="0" indent="-285750">
              <a:buFont typeface="Arial" pitchFamily="34" charset="0"/>
              <a:buChar char="•"/>
            </a:pPr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V programu Microsoft Word </a:t>
            </a:r>
            <a:r>
              <a:rPr lang="cs-CZ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vytvořte </a:t>
            </a:r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tabulku: 2 sloupce, 3 řádky.</a:t>
            </a:r>
          </a:p>
          <a:p>
            <a:pPr marL="285750" lvl="0" indent="-285750">
              <a:buFont typeface="Arial" pitchFamily="34" charset="0"/>
              <a:buChar char="•"/>
            </a:pPr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Levý sloupec pojmenujte: </a:t>
            </a:r>
            <a:r>
              <a:rPr lang="cs-CZ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Názvy studijních oborů.</a:t>
            </a:r>
          </a:p>
          <a:p>
            <a:pPr marL="285750" lvl="0" indent="-285750">
              <a:buFont typeface="Arial" pitchFamily="34" charset="0"/>
              <a:buChar char="•"/>
            </a:pPr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Pravý sloupec pojmenujte: </a:t>
            </a:r>
            <a:r>
              <a:rPr lang="cs-CZ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Webové adresy středních škol.</a:t>
            </a:r>
            <a:endParaRPr lang="cs-CZ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marL="285750" lvl="0" indent="-285750">
              <a:buFont typeface="Arial" pitchFamily="34" charset="0"/>
              <a:buChar char="•"/>
            </a:pPr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Vyberte si dva názvy učebních oborů -</a:t>
            </a:r>
            <a:r>
              <a:rPr lang="cs-CZ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ty napište do levého sloupce.</a:t>
            </a:r>
          </a:p>
          <a:p>
            <a:pPr marL="285750" lvl="0" indent="-285750">
              <a:buFont typeface="Arial" pitchFamily="34" charset="0"/>
              <a:buChar char="•"/>
            </a:pPr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Názvy oborů zadejte do vyhledavače a poté vyhledejte střední školy, které tyto studijní obory nabízí. Ke každému oboru vyberte jednu školu a celou webovou adresu školy zkopírujte a vložte do pravého sloupce.</a:t>
            </a: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84558440"/>
              </p:ext>
            </p:extLst>
          </p:nvPr>
        </p:nvGraphicFramePr>
        <p:xfrm>
          <a:off x="443651" y="2780928"/>
          <a:ext cx="8208912" cy="172819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888432"/>
                <a:gridCol w="4320480"/>
              </a:tblGrid>
              <a:tr h="625328"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FF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Názvy studijních oborů</a:t>
                      </a:r>
                      <a:endParaRPr lang="cs-CZ" sz="1800" b="1" dirty="0">
                        <a:solidFill>
                          <a:srgbClr val="FF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FF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Webové</a:t>
                      </a:r>
                      <a:r>
                        <a:rPr lang="cs-CZ" sz="1800" b="1" baseline="0" dirty="0" smtClean="0">
                          <a:solidFill>
                            <a:srgbClr val="FF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adresy středních škol</a:t>
                      </a:r>
                      <a:endParaRPr lang="cs-CZ" sz="1800" b="1" dirty="0">
                        <a:solidFill>
                          <a:srgbClr val="FF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5143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55143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612382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92631" y="404664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Zdroj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15225" y="1700808"/>
            <a:ext cx="6030416" cy="48167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lnSpc>
                <a:spcPct val="115000"/>
              </a:lnSpc>
            </a:pPr>
            <a:r>
              <a:rPr lang="cs-CZ" sz="11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AUTOR NEUVEDEN. </a:t>
            </a:r>
            <a:r>
              <a:rPr lang="cs-CZ" sz="1100" i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Webový prohlížeč - Wikipedie</a:t>
            </a:r>
            <a:r>
              <a:rPr lang="cs-CZ" sz="11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[online]. [cit. 16.3.2013]. Dostupný na WWW: http://cs.wikipedia.org/wiki/Soubor:Countries_by_most_used_web_browser.svg</a:t>
            </a:r>
            <a:endParaRPr lang="cs-CZ" sz="1100" dirty="0">
              <a:solidFill>
                <a:prstClr val="black"/>
              </a:solidFill>
              <a:latin typeface="Times New Roman" pitchFamily="18" charset="0"/>
              <a:ea typeface="Calibri"/>
              <a:cs typeface="Times New Roman" pitchFamily="18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92631" y="980728"/>
            <a:ext cx="1690335" cy="3046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lnSpc>
                <a:spcPct val="115000"/>
              </a:lnSpc>
            </a:pPr>
            <a:r>
              <a:rPr lang="cs-CZ" sz="1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Microsoft Office Clipart</a:t>
            </a:r>
          </a:p>
        </p:txBody>
      </p:sp>
      <p:sp>
        <p:nvSpPr>
          <p:cNvPr id="7" name="Obdélník 6"/>
          <p:cNvSpPr/>
          <p:nvPr/>
        </p:nvSpPr>
        <p:spPr>
          <a:xfrm>
            <a:off x="615224" y="1340768"/>
            <a:ext cx="6405047" cy="3046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lnSpc>
                <a:spcPct val="115000"/>
              </a:lnSpc>
            </a:pPr>
            <a:r>
              <a:rPr lang="cs-CZ" sz="1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Webový prohlížeč  Mozilla Firefox, Google Chrome, Opera, Internet Explorer - foto </a:t>
            </a:r>
            <a:r>
              <a:rPr lang="cs-CZ" sz="12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autorky</a:t>
            </a:r>
            <a:endParaRPr lang="cs-CZ" sz="12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146703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301</TotalTime>
  <Words>307</Words>
  <Application>Microsoft Office PowerPoint</Application>
  <PresentationFormat>Předvádění na obrazovce (4:3)</PresentationFormat>
  <Paragraphs>63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horka</dc:creator>
  <cp:lastModifiedBy>horka</cp:lastModifiedBy>
  <cp:revision>29</cp:revision>
  <dcterms:created xsi:type="dcterms:W3CDTF">2013-03-15T16:18:22Z</dcterms:created>
  <dcterms:modified xsi:type="dcterms:W3CDTF">2013-03-23T18:44:15Z</dcterms:modified>
</cp:coreProperties>
</file>