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8" r:id="rId5"/>
    <p:sldId id="261" r:id="rId6"/>
    <p:sldId id="262" r:id="rId7"/>
    <p:sldId id="263" r:id="rId8"/>
    <p:sldId id="265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EA32B"/>
    <a:srgbClr val="6C1E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415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08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857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37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58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730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606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159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397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96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6135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261F3-814B-44C1-B9E6-F64238FE52E0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F26EA-90EB-4815-B3C6-E08A02E206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491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527640"/>
            <a:ext cx="5250027" cy="355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</a:t>
            </a:r>
            <a:r>
              <a:rPr lang="cs-CZ" sz="1600" dirty="0" smtClean="0">
                <a:cs typeface="Times New Roman" pitchFamily="18" charset="0"/>
              </a:rPr>
              <a:t>Mgr. Iveta Vostrá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</a:t>
            </a:r>
            <a:r>
              <a:rPr lang="cs-CZ" sz="1600" dirty="0" smtClean="0">
                <a:cs typeface="Times New Roman" pitchFamily="18" charset="0"/>
              </a:rPr>
              <a:t>:  březen 2013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VY_32_INOVACE_20_Český </a:t>
            </a:r>
            <a:r>
              <a:rPr lang="cs-CZ" sz="1600" dirty="0">
                <a:cs typeface="Times New Roman" pitchFamily="18" charset="0"/>
              </a:rPr>
              <a:t>jazyk a literatura 7.ročník</a:t>
            </a: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OBLAST: Jazyk a jazyková komunikace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TÉMA:  </a:t>
            </a:r>
            <a:r>
              <a:rPr lang="cs-CZ" sz="1600" dirty="0" smtClean="0">
                <a:cs typeface="Times New Roman" pitchFamily="18" charset="0"/>
              </a:rPr>
              <a:t>ZÁKLADNÍ VĚTNÉ ČLENY</a:t>
            </a:r>
            <a:endParaRPr lang="cs-CZ" sz="1600" dirty="0" smtClean="0"/>
          </a:p>
          <a:p>
            <a:pPr eaLnBrk="0" hangingPunct="0"/>
            <a:endParaRPr lang="cs-CZ" sz="900" dirty="0" smtClean="0"/>
          </a:p>
          <a:p>
            <a:pPr eaLnBrk="0" hangingPunct="0"/>
            <a:r>
              <a:rPr lang="cs-CZ" sz="1600" dirty="0" smtClean="0">
                <a:cs typeface="Times New Roman" pitchFamily="18" charset="0"/>
              </a:rPr>
              <a:t>ČÍSLO </a:t>
            </a:r>
            <a:r>
              <a:rPr lang="cs-CZ" sz="1600" dirty="0">
                <a:cs typeface="Times New Roman" pitchFamily="18" charset="0"/>
              </a:rPr>
              <a:t>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91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      </a:t>
            </a:r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68552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cs-CZ" sz="2400" dirty="0" smtClean="0"/>
              <a:t>Materiál je určen pro žáky 7.tříd</a:t>
            </a:r>
          </a:p>
          <a:p>
            <a:r>
              <a:rPr lang="cs-CZ" sz="2400" dirty="0" smtClean="0"/>
              <a:t>Slouží jako výkladový materiál učiva o základních větných členech</a:t>
            </a:r>
          </a:p>
          <a:p>
            <a:r>
              <a:rPr lang="cs-CZ" sz="2400" dirty="0" smtClean="0"/>
              <a:t>Snímek č.3 – podmět, podmět vyjádřený, nevyjádřený, všeobecný</a:t>
            </a:r>
          </a:p>
          <a:p>
            <a:r>
              <a:rPr lang="cs-CZ" sz="2400" dirty="0" smtClean="0"/>
              <a:t>Snímek č.4 – podmět holý, rozvitý, několikanásobný</a:t>
            </a:r>
          </a:p>
          <a:p>
            <a:r>
              <a:rPr lang="cs-CZ" sz="2400" dirty="0" smtClean="0"/>
              <a:t>Snímek č.5 - přísudek</a:t>
            </a:r>
          </a:p>
          <a:p>
            <a:r>
              <a:rPr lang="cs-CZ" sz="2400" dirty="0" smtClean="0"/>
              <a:t>Snímek č.6 – přísudek slovesný</a:t>
            </a:r>
          </a:p>
          <a:p>
            <a:r>
              <a:rPr lang="cs-CZ" sz="2400" dirty="0" smtClean="0"/>
              <a:t>Snímek č.7 – přísudek jmenný se sponou</a:t>
            </a:r>
          </a:p>
          <a:p>
            <a:r>
              <a:rPr lang="cs-CZ" sz="2400" dirty="0" smtClean="0"/>
              <a:t>Snímek č.8 – přísudek jmenný a citoslovečný</a:t>
            </a:r>
          </a:p>
          <a:p>
            <a:r>
              <a:rPr lang="cs-CZ" sz="2400" dirty="0" smtClean="0"/>
              <a:t>Snímek č.9 – přísudek holý, rozvitý, několikanásobný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14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01608" cy="1143000"/>
          </a:xfrm>
          <a:solidFill>
            <a:srgbClr val="5EA32B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PODMĚT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Základní větný člen</a:t>
            </a:r>
          </a:p>
          <a:p>
            <a:r>
              <a:rPr lang="cs-CZ" dirty="0" smtClean="0"/>
              <a:t>Původce děje, nositel vlastnosti</a:t>
            </a:r>
          </a:p>
          <a:p>
            <a:r>
              <a:rPr lang="cs-CZ" dirty="0" smtClean="0"/>
              <a:t>Ptáme se na něj : </a:t>
            </a:r>
            <a:r>
              <a:rPr lang="cs-CZ" b="1" dirty="0" smtClean="0"/>
              <a:t>KDO? CO?</a:t>
            </a:r>
          </a:p>
          <a:p>
            <a:r>
              <a:rPr lang="cs-CZ" dirty="0" smtClean="0"/>
              <a:t>Může být vyjádřen všemi slovními druhy</a:t>
            </a:r>
          </a:p>
          <a:p>
            <a:r>
              <a:rPr lang="cs-CZ" dirty="0" smtClean="0"/>
              <a:t>Druhy : </a:t>
            </a:r>
            <a:r>
              <a:rPr lang="cs-CZ" b="1" dirty="0" smtClean="0"/>
              <a:t>vyjádřený</a:t>
            </a:r>
            <a:r>
              <a:rPr lang="cs-CZ" dirty="0" smtClean="0"/>
              <a:t>       -  </a:t>
            </a:r>
            <a:r>
              <a:rPr lang="cs-CZ" u="sng" dirty="0" smtClean="0"/>
              <a:t>Chlapec</a:t>
            </a:r>
            <a:r>
              <a:rPr lang="cs-CZ" dirty="0" smtClean="0"/>
              <a:t> jde.</a:t>
            </a:r>
          </a:p>
          <a:p>
            <a:pPr marL="0" indent="0">
              <a:buNone/>
            </a:pPr>
            <a:r>
              <a:rPr lang="cs-CZ" dirty="0" smtClean="0"/>
              <a:t>                  </a:t>
            </a:r>
            <a:r>
              <a:rPr lang="cs-CZ" b="1" dirty="0" smtClean="0"/>
              <a:t>nevyjádřený</a:t>
            </a:r>
            <a:r>
              <a:rPr lang="cs-CZ" dirty="0" smtClean="0"/>
              <a:t>  -  Jde.</a:t>
            </a:r>
          </a:p>
          <a:p>
            <a:pPr marL="0" indent="0">
              <a:buNone/>
            </a:pPr>
            <a:r>
              <a:rPr lang="cs-CZ" dirty="0" smtClean="0"/>
              <a:t>                  </a:t>
            </a:r>
            <a:r>
              <a:rPr lang="cs-CZ" b="1" dirty="0" smtClean="0"/>
              <a:t>všeobecný</a:t>
            </a:r>
            <a:r>
              <a:rPr lang="cs-CZ" dirty="0" smtClean="0"/>
              <a:t>     -  Hlásili to v rozhlase.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33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rgbClr val="5EA32B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DRUHY PODMĚTU 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HOLÝ                               -   </a:t>
            </a:r>
            <a:r>
              <a:rPr lang="cs-CZ" u="sng" dirty="0" smtClean="0">
                <a:solidFill>
                  <a:srgbClr val="000000"/>
                </a:solidFill>
              </a:rPr>
              <a:t>Nikdo</a:t>
            </a:r>
            <a:r>
              <a:rPr lang="cs-CZ" dirty="0" smtClean="0">
                <a:solidFill>
                  <a:srgbClr val="000000"/>
                </a:solidFill>
              </a:rPr>
              <a:t> nic nepoznal.</a:t>
            </a:r>
          </a:p>
          <a:p>
            <a:r>
              <a:rPr lang="cs-CZ" b="1" dirty="0" smtClean="0">
                <a:solidFill>
                  <a:srgbClr val="000000"/>
                </a:solidFill>
              </a:rPr>
              <a:t>ROZVITÝ                         -   </a:t>
            </a:r>
            <a:r>
              <a:rPr lang="cs-CZ" u="sng" dirty="0" smtClean="0">
                <a:solidFill>
                  <a:srgbClr val="000000"/>
                </a:solidFill>
              </a:rPr>
              <a:t>Velký mrak</a:t>
            </a:r>
            <a:r>
              <a:rPr lang="cs-CZ" dirty="0" smtClean="0">
                <a:solidFill>
                  <a:srgbClr val="000000"/>
                </a:solidFill>
              </a:rPr>
              <a:t> odplul.</a:t>
            </a:r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NĚKOLIKANÁSOBNÝ    -   </a:t>
            </a:r>
            <a:r>
              <a:rPr lang="cs-CZ" u="sng" dirty="0" smtClean="0">
                <a:solidFill>
                  <a:srgbClr val="000000"/>
                </a:solidFill>
              </a:rPr>
              <a:t>Honza a Petr</a:t>
            </a:r>
            <a:r>
              <a:rPr lang="cs-CZ" dirty="0" smtClean="0">
                <a:solidFill>
                  <a:srgbClr val="000000"/>
                </a:solidFill>
              </a:rPr>
              <a:t> odešli.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Slunce 3"/>
          <p:cNvSpPr/>
          <p:nvPr/>
        </p:nvSpPr>
        <p:spPr>
          <a:xfrm>
            <a:off x="4860032" y="3284984"/>
            <a:ext cx="2412122" cy="19045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Mrak 4"/>
          <p:cNvSpPr/>
          <p:nvPr/>
        </p:nvSpPr>
        <p:spPr>
          <a:xfrm>
            <a:off x="1134249" y="4005064"/>
            <a:ext cx="4661887" cy="1864686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41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PŘÍSUDEK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Základní větný člen</a:t>
            </a:r>
          </a:p>
          <a:p>
            <a:r>
              <a:rPr lang="cs-CZ" dirty="0" smtClean="0"/>
              <a:t>Tvoří s podmětem </a:t>
            </a:r>
            <a:r>
              <a:rPr lang="cs-CZ" b="1" dirty="0" smtClean="0"/>
              <a:t>základní skladební dvojici</a:t>
            </a:r>
          </a:p>
          <a:p>
            <a:r>
              <a:rPr lang="cs-CZ" dirty="0" smtClean="0"/>
              <a:t>Vyjadřuje děj, činnost nebo vlastnost</a:t>
            </a:r>
          </a:p>
          <a:p>
            <a:r>
              <a:rPr lang="cs-CZ" dirty="0" smtClean="0"/>
              <a:t>Ptáme se na něj : </a:t>
            </a:r>
            <a:r>
              <a:rPr lang="cs-CZ" b="1" dirty="0" smtClean="0"/>
              <a:t>CO DĚLÁ PODMĚT ?</a:t>
            </a:r>
          </a:p>
          <a:p>
            <a:r>
              <a:rPr lang="cs-CZ" dirty="0" smtClean="0"/>
              <a:t>Nejčastěji je vyjádřen </a:t>
            </a:r>
            <a:r>
              <a:rPr lang="cs-CZ" b="1" dirty="0" smtClean="0"/>
              <a:t>slovesem</a:t>
            </a:r>
            <a:r>
              <a:rPr lang="cs-CZ" dirty="0" smtClean="0"/>
              <a:t>, dále také 1,2,3,4,10.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540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DRUHY PŘÍSUDKŮ 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SLOVESNÝ</a:t>
            </a:r>
            <a:r>
              <a:rPr lang="cs-CZ" sz="3600" b="1" dirty="0" smtClean="0"/>
              <a:t> </a:t>
            </a:r>
            <a:r>
              <a:rPr lang="cs-CZ" dirty="0" smtClean="0"/>
              <a:t>– základem je určitý slovesný tvar, vyjádřený :</a:t>
            </a:r>
          </a:p>
          <a:p>
            <a:r>
              <a:rPr lang="cs-CZ" b="1" dirty="0" smtClean="0"/>
              <a:t>zvratným slovesem </a:t>
            </a:r>
            <a:r>
              <a:rPr lang="cs-CZ" dirty="0" smtClean="0"/>
              <a:t>– Milan </a:t>
            </a:r>
            <a:r>
              <a:rPr lang="cs-CZ" u="sng" dirty="0" smtClean="0"/>
              <a:t>se učil</a:t>
            </a:r>
            <a:r>
              <a:rPr lang="cs-CZ" dirty="0" smtClean="0"/>
              <a:t>.</a:t>
            </a:r>
            <a:endParaRPr lang="cs-CZ" b="1" dirty="0" smtClean="0"/>
          </a:p>
          <a:p>
            <a:r>
              <a:rPr lang="cs-CZ" b="1" dirty="0" smtClean="0"/>
              <a:t>složeným slovesným tvarem </a:t>
            </a:r>
            <a:r>
              <a:rPr lang="cs-CZ" dirty="0" smtClean="0"/>
              <a:t>– </a:t>
            </a:r>
            <a:r>
              <a:rPr lang="cs-CZ" u="sng" dirty="0" smtClean="0"/>
              <a:t>Utíkali jsme </a:t>
            </a:r>
            <a:r>
              <a:rPr lang="cs-CZ" dirty="0" smtClean="0"/>
              <a:t>domů.</a:t>
            </a:r>
            <a:r>
              <a:rPr lang="cs-CZ" b="1" dirty="0" smtClean="0"/>
              <a:t> </a:t>
            </a:r>
          </a:p>
          <a:p>
            <a:r>
              <a:rPr lang="cs-CZ" b="1" dirty="0" smtClean="0"/>
              <a:t>jednoduchým slovesným tvarem </a:t>
            </a:r>
            <a:r>
              <a:rPr lang="cs-CZ" dirty="0" smtClean="0"/>
              <a:t>– Děti </a:t>
            </a:r>
            <a:r>
              <a:rPr lang="cs-CZ" u="sng" dirty="0" smtClean="0"/>
              <a:t>zpívají</a:t>
            </a:r>
            <a:r>
              <a:rPr lang="cs-CZ" dirty="0" smtClean="0"/>
              <a:t>.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51612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DRUHY PŘÍSUDKŮ 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JMENNÝ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FF0000"/>
                </a:solidFill>
              </a:rPr>
              <a:t>SE  SPONOU </a:t>
            </a:r>
            <a:r>
              <a:rPr lang="cs-CZ" dirty="0" smtClean="0"/>
              <a:t>–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00000"/>
                </a:solidFill>
              </a:rPr>
              <a:t>základem je </a:t>
            </a:r>
            <a:r>
              <a:rPr lang="cs-CZ" b="1" dirty="0" smtClean="0"/>
              <a:t>sponové</a:t>
            </a:r>
            <a:r>
              <a:rPr lang="cs-CZ" dirty="0" smtClean="0"/>
              <a:t> </a:t>
            </a:r>
            <a:r>
              <a:rPr lang="cs-CZ" b="1" dirty="0" smtClean="0"/>
              <a:t>sloveso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– BÝT, BÝVAT, STÁT SE, STÁVAT SE </a:t>
            </a:r>
            <a:r>
              <a:rPr lang="cs-CZ" dirty="0" smtClean="0">
                <a:solidFill>
                  <a:srgbClr val="000000"/>
                </a:solidFill>
              </a:rPr>
              <a:t>a </a:t>
            </a:r>
            <a:r>
              <a:rPr lang="cs-CZ" b="1" dirty="0" smtClean="0">
                <a:solidFill>
                  <a:srgbClr val="000000"/>
                </a:solidFill>
              </a:rPr>
              <a:t>jmenná</a:t>
            </a:r>
            <a:r>
              <a:rPr lang="cs-CZ" dirty="0" smtClean="0">
                <a:solidFill>
                  <a:srgbClr val="000000"/>
                </a:solidFill>
              </a:rPr>
              <a:t> část, vyjádřená </a:t>
            </a:r>
            <a:r>
              <a:rPr lang="cs-CZ" dirty="0" smtClean="0">
                <a:solidFill>
                  <a:srgbClr val="FF0000"/>
                </a:solidFill>
              </a:rPr>
              <a:t>1,2,3</a:t>
            </a:r>
            <a:r>
              <a:rPr lang="cs-CZ" dirty="0" smtClean="0">
                <a:solidFill>
                  <a:srgbClr val="000000"/>
                </a:solidFill>
              </a:rPr>
              <a:t> nebo </a:t>
            </a:r>
            <a:r>
              <a:rPr lang="cs-CZ" dirty="0" smtClean="0">
                <a:solidFill>
                  <a:srgbClr val="FF0000"/>
                </a:solidFill>
              </a:rPr>
              <a:t>4</a:t>
            </a:r>
            <a:r>
              <a:rPr lang="cs-CZ" dirty="0" smtClean="0">
                <a:solidFill>
                  <a:srgbClr val="000000"/>
                </a:solidFill>
              </a:rPr>
              <a:t> v 1. nebo 7.pádě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Milan </a:t>
            </a:r>
            <a:r>
              <a:rPr lang="cs-CZ" u="sng" dirty="0" smtClean="0">
                <a:solidFill>
                  <a:srgbClr val="000000"/>
                </a:solidFill>
              </a:rPr>
              <a:t>je pilný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Milan </a:t>
            </a:r>
            <a:r>
              <a:rPr lang="cs-CZ" u="sng" dirty="0" smtClean="0">
                <a:solidFill>
                  <a:srgbClr val="000000"/>
                </a:solidFill>
              </a:rPr>
              <a:t>se stal učitelem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5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DRUHY PŘÍSUDKŮ 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JMENNÝ </a:t>
            </a:r>
            <a:r>
              <a:rPr lang="cs-CZ" b="1" dirty="0" smtClean="0">
                <a:solidFill>
                  <a:srgbClr val="000000"/>
                </a:solidFill>
              </a:rPr>
              <a:t>– </a:t>
            </a:r>
            <a:r>
              <a:rPr lang="cs-CZ" dirty="0" smtClean="0">
                <a:solidFill>
                  <a:srgbClr val="000000"/>
                </a:solidFill>
              </a:rPr>
              <a:t>vyjádřený </a:t>
            </a:r>
            <a:r>
              <a:rPr lang="cs-CZ" b="1" dirty="0" smtClean="0">
                <a:solidFill>
                  <a:srgbClr val="000000"/>
                </a:solidFill>
              </a:rPr>
              <a:t>jménem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Mladost </a:t>
            </a:r>
            <a:r>
              <a:rPr lang="cs-CZ" u="sng" dirty="0" smtClean="0">
                <a:solidFill>
                  <a:srgbClr val="000000"/>
                </a:solidFill>
              </a:rPr>
              <a:t>radost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</a:p>
          <a:p>
            <a:endParaRPr lang="cs-CZ" dirty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CITOSLOVEČNÝ </a:t>
            </a:r>
            <a:r>
              <a:rPr lang="cs-CZ" dirty="0" smtClean="0">
                <a:solidFill>
                  <a:srgbClr val="000000"/>
                </a:solidFill>
              </a:rPr>
              <a:t>– vyjádřený </a:t>
            </a:r>
            <a:r>
              <a:rPr lang="cs-CZ" b="1" dirty="0" smtClean="0">
                <a:solidFill>
                  <a:srgbClr val="000000"/>
                </a:solidFill>
              </a:rPr>
              <a:t>citoslovcem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Žába </a:t>
            </a:r>
            <a:r>
              <a:rPr lang="cs-CZ" u="sng" dirty="0" smtClean="0">
                <a:solidFill>
                  <a:srgbClr val="000000"/>
                </a:solidFill>
              </a:rPr>
              <a:t>žbluňk</a:t>
            </a:r>
            <a:r>
              <a:rPr lang="cs-CZ" dirty="0" smtClean="0">
                <a:solidFill>
                  <a:srgbClr val="000000"/>
                </a:solidFill>
              </a:rPr>
              <a:t> do rybníka.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37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DRUHY PŘÍSUDKŮ 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9208" y="1844824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HOLÝ                             - </a:t>
            </a:r>
            <a:r>
              <a:rPr lang="cs-CZ" dirty="0" smtClean="0">
                <a:solidFill>
                  <a:schemeClr val="tx1"/>
                </a:solidFill>
              </a:rPr>
              <a:t>Jana </a:t>
            </a:r>
            <a:r>
              <a:rPr lang="cs-CZ" u="sng" dirty="0" smtClean="0">
                <a:solidFill>
                  <a:schemeClr val="tx1"/>
                </a:solidFill>
              </a:rPr>
              <a:t>se uzdravila.</a:t>
            </a:r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ROZVITÝ                       - </a:t>
            </a:r>
            <a:r>
              <a:rPr lang="cs-CZ" dirty="0" smtClean="0">
                <a:solidFill>
                  <a:schemeClr val="tx1"/>
                </a:solidFill>
              </a:rPr>
              <a:t>Petr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u="sng" dirty="0" smtClean="0">
                <a:solidFill>
                  <a:schemeClr val="tx1"/>
                </a:solidFill>
              </a:rPr>
              <a:t>se koupal v řece.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NĚKOLIKANÁSOBNÝ  - </a:t>
            </a:r>
            <a:r>
              <a:rPr lang="cs-CZ" dirty="0" smtClean="0">
                <a:solidFill>
                  <a:schemeClr val="tx1"/>
                </a:solidFill>
              </a:rPr>
              <a:t>Děti </a:t>
            </a:r>
            <a:r>
              <a:rPr lang="cs-CZ" u="sng" dirty="0" smtClean="0">
                <a:solidFill>
                  <a:schemeClr val="tx1"/>
                </a:solidFill>
              </a:rPr>
              <a:t>si hrály a četly.</a:t>
            </a:r>
            <a:endParaRPr lang="cs-CZ" u="sng" dirty="0">
              <a:solidFill>
                <a:schemeClr val="tx1"/>
              </a:solidFill>
            </a:endParaRPr>
          </a:p>
        </p:txBody>
      </p:sp>
      <p:pic>
        <p:nvPicPr>
          <p:cNvPr id="1031" name="Picture 7" descr="C:\Users\Iveta\AppData\Local\Microsoft\Windows\Temporary Internet Files\Content.IE5\EX1N9SWS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20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301608" cy="115699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 Zdroj 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Vlastní zdroj</a:t>
            </a:r>
          </a:p>
          <a:p>
            <a:r>
              <a:rPr lang="cs-CZ" sz="2400" dirty="0" smtClean="0"/>
              <a:t>MICROSOFT POWERPOINT 2010</a:t>
            </a:r>
          </a:p>
          <a:p>
            <a:r>
              <a:rPr lang="cs-CZ" sz="2400" dirty="0" smtClean="0"/>
              <a:t>Držitel licence 2.základní škola v Rakovníku, Husovo náměstí 3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4209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357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      Anotace:</vt:lpstr>
      <vt:lpstr>PODMĚT</vt:lpstr>
      <vt:lpstr>DRUHY PODMĚTU :</vt:lpstr>
      <vt:lpstr>PŘÍSUDEK</vt:lpstr>
      <vt:lpstr>DRUHY PŘÍSUDKŮ :</vt:lpstr>
      <vt:lpstr>DRUHY PŘÍSUDKŮ :</vt:lpstr>
      <vt:lpstr>DRUHY PŘÍSUDKŮ :</vt:lpstr>
      <vt:lpstr>DRUHY PŘÍSUDKŮ :</vt:lpstr>
      <vt:lpstr> Zdroj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Iveta</cp:lastModifiedBy>
  <cp:revision>16</cp:revision>
  <dcterms:created xsi:type="dcterms:W3CDTF">2013-03-23T17:37:14Z</dcterms:created>
  <dcterms:modified xsi:type="dcterms:W3CDTF">2013-03-23T20:16:08Z</dcterms:modified>
</cp:coreProperties>
</file>