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3" r:id="rId7"/>
    <p:sldId id="264" r:id="rId8"/>
    <p:sldId id="265" r:id="rId9"/>
    <p:sldId id="266" r:id="rId10"/>
    <p:sldId id="262" r:id="rId11"/>
    <p:sldId id="258"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1" d="100"/>
          <a:sy n="61" d="100"/>
        </p:scale>
        <p:origin x="-84" y="-25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cs-CZ"/>
        </a:p>
      </dgm:t>
    </dgm:pt>
    <dgm:pt modelId="{445C7998-7549-48B0-BD68-D4F0167F02E5}">
      <dgm:prSet phldrT="[Text]"/>
      <dgm:spPr/>
      <dgm:t>
        <a:bodyPr/>
        <a:lstStyle/>
        <a:p>
          <a:pPr algn="l"/>
          <a:r>
            <a:rPr lang="cs-CZ" dirty="0"/>
            <a:t>Název školy:   </a:t>
          </a:r>
          <a:r>
            <a:rPr lang="cs-CZ" dirty="0" smtClean="0"/>
            <a:t>Základní škola Dobříč</a:t>
          </a:r>
          <a:r>
            <a:rPr lang="cs-CZ" smtClean="0"/>
            <a:t>, </a:t>
          </a:r>
          <a:br>
            <a:rPr lang="cs-CZ" smtClean="0"/>
          </a:br>
          <a:r>
            <a:rPr lang="cs-CZ" smtClean="0"/>
            <a:t>okres </a:t>
          </a:r>
          <a:r>
            <a:rPr lang="cs-CZ" dirty="0" smtClean="0"/>
            <a:t>Plzeň - sever, příspěvková organizace  </a:t>
          </a:r>
          <a:endParaRPr lang="cs-CZ"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dgm:spPr/>
      <dgm:t>
        <a:bodyPr/>
        <a:lstStyle/>
        <a:p>
          <a:pPr algn="l"/>
          <a:r>
            <a:rPr lang="cs-CZ" dirty="0"/>
            <a:t>Autor: </a:t>
          </a:r>
          <a:r>
            <a:rPr lang="cs-CZ" dirty="0" smtClean="0"/>
            <a:t>Mgr. Anna </a:t>
          </a:r>
          <a:r>
            <a:rPr lang="cs-CZ" smtClean="0"/>
            <a:t>Dyková</a:t>
          </a:r>
          <a:endParaRPr lang="cs-CZ"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019433A1-1324-4DE1-9E6F-32B851095F74}">
      <dgm:prSet phldrT="[Text]"/>
      <dgm:spPr/>
      <dgm:t>
        <a:bodyPr/>
        <a:lstStyle/>
        <a:p>
          <a:pPr algn="l"/>
          <a:r>
            <a:rPr lang="cs-CZ" dirty="0"/>
            <a:t>Název : </a:t>
          </a:r>
          <a:r>
            <a:rPr lang="cs-CZ" dirty="0" smtClean="0"/>
            <a:t>VY_12_INOVACE_36_Pravopisná cvičení</a:t>
          </a:r>
          <a:endParaRPr lang="cs-CZ" dirty="0"/>
        </a:p>
      </dgm:t>
    </dgm:pt>
    <dgm:pt modelId="{2AB92C11-48B1-4C26-9CC1-F4AB2F53C03B}" type="parTrans" cxnId="{2A2BCF91-C654-4E19-950C-39AA1A49C169}">
      <dgm:prSet/>
      <dgm:spPr/>
      <dgm:t>
        <a:bodyPr/>
        <a:lstStyle/>
        <a:p>
          <a:endParaRPr lang="cs-CZ"/>
        </a:p>
      </dgm:t>
    </dgm:pt>
    <dgm:pt modelId="{2716416C-EF69-44CA-AEFE-14F7FF081354}" type="sibTrans" cxnId="{2A2BCF91-C654-4E19-950C-39AA1A49C169}">
      <dgm:prSet/>
      <dgm:spPr/>
      <dgm:t>
        <a:bodyPr/>
        <a:lstStyle/>
        <a:p>
          <a:endParaRPr lang="cs-CZ"/>
        </a:p>
      </dgm:t>
    </dgm:pt>
    <dgm:pt modelId="{C73C7642-F245-4585-8F88-243F9FAEF6CA}">
      <dgm:prSet/>
      <dgm:spPr/>
      <dgm:t>
        <a:bodyPr/>
        <a:lstStyle/>
        <a:p>
          <a:pPr algn="l"/>
          <a:r>
            <a:rPr lang="cs-CZ" dirty="0"/>
            <a:t>Téma</a:t>
          </a:r>
          <a:r>
            <a:rPr lang="cs-CZ" dirty="0" smtClean="0"/>
            <a:t>: Pravopisná cvičení</a:t>
          </a:r>
          <a:endParaRPr lang="cs-CZ" dirty="0"/>
        </a:p>
      </dgm:t>
    </dgm:pt>
    <dgm:pt modelId="{3E2FFE2A-E7B1-401F-BAB6-893DF909FA64}" type="parTrans" cxnId="{808A55A3-7A45-463B-8870-E66256D18048}">
      <dgm:prSet/>
      <dgm:spPr/>
      <dgm:t>
        <a:bodyPr/>
        <a:lstStyle/>
        <a:p>
          <a:endParaRPr lang="cs-CZ"/>
        </a:p>
      </dgm:t>
    </dgm:pt>
    <dgm:pt modelId="{C6F235C3-B62B-4F7C-8AF0-6D3C84052041}" type="sibTrans" cxnId="{808A55A3-7A45-463B-8870-E66256D18048}">
      <dgm:prSet/>
      <dgm:spPr/>
      <dgm:t>
        <a:bodyPr/>
        <a:lstStyle/>
        <a:p>
          <a:endParaRPr lang="cs-CZ"/>
        </a:p>
      </dgm:t>
    </dgm:pt>
    <dgm:pt modelId="{EBC41103-E2E5-4D48-9B4B-425520D3D098}">
      <dgm:prSet/>
      <dgm:spPr/>
      <dgm:t>
        <a:bodyPr/>
        <a:lstStyle/>
        <a:p>
          <a:pPr algn="l"/>
          <a:r>
            <a:rPr lang="cs-CZ" dirty="0"/>
            <a:t>Číslo projektu</a:t>
          </a:r>
          <a:r>
            <a:rPr lang="cs-CZ" dirty="0" smtClean="0"/>
            <a:t>: CZ.1.07/1.4.00/21.2649</a:t>
          </a:r>
          <a:endParaRPr lang="cs-CZ" dirty="0"/>
        </a:p>
      </dgm:t>
    </dgm:pt>
    <dgm:pt modelId="{66EC36A9-2BA2-4EC9-AAE7-037918B0215E}" type="parTrans" cxnId="{56D768D4-D8A8-4F09-8215-BEB7EB914931}">
      <dgm:prSet/>
      <dgm:spPr/>
      <dgm:t>
        <a:bodyPr/>
        <a:lstStyle/>
        <a:p>
          <a:endParaRPr lang="cs-CZ"/>
        </a:p>
      </dgm:t>
    </dgm:pt>
    <dgm:pt modelId="{CD7C273C-2CBB-488A-8BF2-5D00DBC541E5}" type="sibTrans" cxnId="{56D768D4-D8A8-4F09-8215-BEB7EB914931}">
      <dgm:prSet/>
      <dgm:spPr/>
      <dgm:t>
        <a:bodyPr/>
        <a:lstStyle/>
        <a:p>
          <a:endParaRPr lang="cs-CZ"/>
        </a:p>
      </dgm:t>
    </dgm:pt>
    <dgm:pt modelId="{71045F8C-00FA-488E-A7BD-E2E6753D979D}" type="pres">
      <dgm:prSet presAssocID="{39F8B381-5807-488E-AC22-73DD4140ED4A}" presName="Name0" presStyleCnt="0">
        <dgm:presLayoutVars>
          <dgm:chMax val="7"/>
          <dgm:dir/>
          <dgm:animLvl val="lvl"/>
          <dgm:resizeHandles val="exact"/>
        </dgm:presLayoutVars>
      </dgm:prSet>
      <dgm:spPr/>
      <dgm:t>
        <a:bodyPr/>
        <a:lstStyle/>
        <a:p>
          <a:endParaRPr lang="cs-CZ"/>
        </a:p>
      </dgm:t>
    </dgm:pt>
    <dgm:pt modelId="{3577EC6B-C980-4F34-8C69-4365E7B8FC8C}" type="pres">
      <dgm:prSet presAssocID="{445C7998-7549-48B0-BD68-D4F0167F02E5}" presName="circle1" presStyleLbl="node1" presStyleIdx="0" presStyleCnt="5"/>
      <dgm:spPr/>
    </dgm:pt>
    <dgm:pt modelId="{6940EB87-DC1D-4BC3-9408-9AC2E1FFC039}" type="pres">
      <dgm:prSet presAssocID="{445C7998-7549-48B0-BD68-D4F0167F02E5}" presName="space" presStyleCnt="0"/>
      <dgm:spPr/>
    </dgm:pt>
    <dgm:pt modelId="{BC35EE03-4121-4EF9-923D-7CB6D30D358D}" type="pres">
      <dgm:prSet presAssocID="{445C7998-7549-48B0-BD68-D4F0167F02E5}" presName="rect1" presStyleLbl="alignAcc1" presStyleIdx="0" presStyleCnt="5"/>
      <dgm:spPr/>
      <dgm:t>
        <a:bodyPr/>
        <a:lstStyle/>
        <a:p>
          <a:endParaRPr lang="cs-CZ"/>
        </a:p>
      </dgm:t>
    </dgm:pt>
    <dgm:pt modelId="{C95EEA27-3CBF-4645-A92D-9D8AF5C1CBFC}" type="pres">
      <dgm:prSet presAssocID="{FBBFC3EA-9D9D-4F3A-BEA6-9C2C0E46BF20}" presName="vertSpace2" presStyleLbl="node1" presStyleIdx="0" presStyleCnt="5"/>
      <dgm:spPr/>
    </dgm:pt>
    <dgm:pt modelId="{851BB866-B6AE-4566-893F-4C635BA974FC}" type="pres">
      <dgm:prSet presAssocID="{FBBFC3EA-9D9D-4F3A-BEA6-9C2C0E46BF20}" presName="circle2" presStyleLbl="node1" presStyleIdx="1" presStyleCnt="5"/>
      <dgm:spPr/>
    </dgm:pt>
    <dgm:pt modelId="{643EA938-EDE0-4533-ACCC-D2BD6F3A527C}" type="pres">
      <dgm:prSet presAssocID="{FBBFC3EA-9D9D-4F3A-BEA6-9C2C0E46BF20}" presName="rect2" presStyleLbl="alignAcc1" presStyleIdx="1" presStyleCnt="5"/>
      <dgm:spPr/>
      <dgm:t>
        <a:bodyPr/>
        <a:lstStyle/>
        <a:p>
          <a:endParaRPr lang="cs-CZ"/>
        </a:p>
      </dgm:t>
    </dgm:pt>
    <dgm:pt modelId="{92F31B18-D66D-4CC7-89B9-378928DE877D}" type="pres">
      <dgm:prSet presAssocID="{019433A1-1324-4DE1-9E6F-32B851095F74}" presName="vertSpace3" presStyleLbl="node1" presStyleIdx="1" presStyleCnt="5"/>
      <dgm:spPr/>
    </dgm:pt>
    <dgm:pt modelId="{902074E1-B931-4618-97F1-FADBE82E9C3C}" type="pres">
      <dgm:prSet presAssocID="{019433A1-1324-4DE1-9E6F-32B851095F74}" presName="circle3" presStyleLbl="node1" presStyleIdx="2" presStyleCnt="5"/>
      <dgm:spPr/>
    </dgm:pt>
    <dgm:pt modelId="{A3817367-F2BC-482F-8832-FA00B51DCCF3}" type="pres">
      <dgm:prSet presAssocID="{019433A1-1324-4DE1-9E6F-32B851095F74}" presName="rect3" presStyleLbl="alignAcc1" presStyleIdx="2" presStyleCnt="5"/>
      <dgm:spPr/>
      <dgm:t>
        <a:bodyPr/>
        <a:lstStyle/>
        <a:p>
          <a:endParaRPr lang="cs-CZ"/>
        </a:p>
      </dgm:t>
    </dgm:pt>
    <dgm:pt modelId="{2DD79E57-A63E-47D4-A1AB-6DF333476AD4}" type="pres">
      <dgm:prSet presAssocID="{C73C7642-F245-4585-8F88-243F9FAEF6CA}" presName="vertSpace4" presStyleLbl="node1" presStyleIdx="2" presStyleCnt="5"/>
      <dgm:spPr/>
    </dgm:pt>
    <dgm:pt modelId="{648967D3-ED80-4214-8D87-4E7012561E4A}" type="pres">
      <dgm:prSet presAssocID="{C73C7642-F245-4585-8F88-243F9FAEF6CA}" presName="circle4" presStyleLbl="node1" presStyleIdx="3" presStyleCnt="5"/>
      <dgm:spPr/>
    </dgm:pt>
    <dgm:pt modelId="{9A9B6F4F-B6FF-4F2D-B640-A8473E589523}" type="pres">
      <dgm:prSet presAssocID="{C73C7642-F245-4585-8F88-243F9FAEF6CA}" presName="rect4" presStyleLbl="alignAcc1" presStyleIdx="3" presStyleCnt="5"/>
      <dgm:spPr/>
      <dgm:t>
        <a:bodyPr/>
        <a:lstStyle/>
        <a:p>
          <a:endParaRPr lang="cs-CZ"/>
        </a:p>
      </dgm:t>
    </dgm:pt>
    <dgm:pt modelId="{13BD0FAF-9F2C-4708-9E63-A8E8E5252943}" type="pres">
      <dgm:prSet presAssocID="{EBC41103-E2E5-4D48-9B4B-425520D3D098}" presName="vertSpace5" presStyleLbl="node1" presStyleIdx="3" presStyleCnt="5"/>
      <dgm:spPr/>
    </dgm:pt>
    <dgm:pt modelId="{6821E7C9-5E4B-45FA-8F82-01E6F26FAA25}" type="pres">
      <dgm:prSet presAssocID="{EBC41103-E2E5-4D48-9B4B-425520D3D098}" presName="circle5" presStyleLbl="node1" presStyleIdx="4" presStyleCnt="5"/>
      <dgm:spPr/>
    </dgm:pt>
    <dgm:pt modelId="{3BA01B75-849B-4716-8BCD-084A86FF328F}" type="pres">
      <dgm:prSet presAssocID="{EBC41103-E2E5-4D48-9B4B-425520D3D098}" presName="rect5" presStyleLbl="alignAcc1" presStyleIdx="4" presStyleCnt="5"/>
      <dgm:spPr/>
      <dgm:t>
        <a:bodyPr/>
        <a:lstStyle/>
        <a:p>
          <a:endParaRPr lang="cs-CZ"/>
        </a:p>
      </dgm:t>
    </dgm:pt>
    <dgm:pt modelId="{4D19AB04-24FA-40C2-B203-52AE3D15E171}" type="pres">
      <dgm:prSet presAssocID="{445C7998-7549-48B0-BD68-D4F0167F02E5}" presName="rect1ParTxNoCh" presStyleLbl="alignAcc1" presStyleIdx="4" presStyleCnt="5">
        <dgm:presLayoutVars>
          <dgm:chMax val="1"/>
          <dgm:bulletEnabled val="1"/>
        </dgm:presLayoutVars>
      </dgm:prSet>
      <dgm:spPr/>
      <dgm:t>
        <a:bodyPr/>
        <a:lstStyle/>
        <a:p>
          <a:endParaRPr lang="cs-CZ"/>
        </a:p>
      </dgm:t>
    </dgm:pt>
    <dgm:pt modelId="{832BF48F-0145-4429-9E02-8FCA946CCE9E}" type="pres">
      <dgm:prSet presAssocID="{FBBFC3EA-9D9D-4F3A-BEA6-9C2C0E46BF20}" presName="rect2ParTxNoCh" presStyleLbl="alignAcc1" presStyleIdx="4" presStyleCnt="5">
        <dgm:presLayoutVars>
          <dgm:chMax val="1"/>
          <dgm:bulletEnabled val="1"/>
        </dgm:presLayoutVars>
      </dgm:prSet>
      <dgm:spPr/>
      <dgm:t>
        <a:bodyPr/>
        <a:lstStyle/>
        <a:p>
          <a:endParaRPr lang="cs-CZ"/>
        </a:p>
      </dgm:t>
    </dgm:pt>
    <dgm:pt modelId="{E7297F21-D4FD-4A41-AE58-814D01A6B5E7}" type="pres">
      <dgm:prSet presAssocID="{019433A1-1324-4DE1-9E6F-32B851095F74}" presName="rect3ParTxNoCh" presStyleLbl="alignAcc1" presStyleIdx="4" presStyleCnt="5">
        <dgm:presLayoutVars>
          <dgm:chMax val="1"/>
          <dgm:bulletEnabled val="1"/>
        </dgm:presLayoutVars>
      </dgm:prSet>
      <dgm:spPr/>
      <dgm:t>
        <a:bodyPr/>
        <a:lstStyle/>
        <a:p>
          <a:endParaRPr lang="cs-CZ"/>
        </a:p>
      </dgm:t>
    </dgm:pt>
    <dgm:pt modelId="{59F530CB-4999-43B3-A00D-6AB53886BD77}" type="pres">
      <dgm:prSet presAssocID="{C73C7642-F245-4585-8F88-243F9FAEF6CA}" presName="rect4ParTxNoCh" presStyleLbl="alignAcc1" presStyleIdx="4" presStyleCnt="5">
        <dgm:presLayoutVars>
          <dgm:chMax val="1"/>
          <dgm:bulletEnabled val="1"/>
        </dgm:presLayoutVars>
      </dgm:prSet>
      <dgm:spPr/>
      <dgm:t>
        <a:bodyPr/>
        <a:lstStyle/>
        <a:p>
          <a:endParaRPr lang="cs-CZ"/>
        </a:p>
      </dgm:t>
    </dgm:pt>
    <dgm:pt modelId="{A27B6496-BF1B-4384-9217-9659064D5D6A}" type="pres">
      <dgm:prSet presAssocID="{EBC41103-E2E5-4D48-9B4B-425520D3D098}" presName="rect5ParTxNoCh" presStyleLbl="alignAcc1" presStyleIdx="4" presStyleCnt="5">
        <dgm:presLayoutVars>
          <dgm:chMax val="1"/>
          <dgm:bulletEnabled val="1"/>
        </dgm:presLayoutVars>
      </dgm:prSet>
      <dgm:spPr/>
      <dgm:t>
        <a:bodyPr/>
        <a:lstStyle/>
        <a:p>
          <a:endParaRPr lang="cs-CZ"/>
        </a:p>
      </dgm:t>
    </dgm:pt>
  </dgm:ptLst>
  <dgm:cxnLst>
    <dgm:cxn modelId="{5F69F612-BCCE-4AB9-978A-EE5903EA4028}" type="presOf" srcId="{FBBFC3EA-9D9D-4F3A-BEA6-9C2C0E46BF20}" destId="{643EA938-EDE0-4533-ACCC-D2BD6F3A527C}" srcOrd="0" destOrd="0" presId="urn:microsoft.com/office/officeart/2005/8/layout/target3"/>
    <dgm:cxn modelId="{56D768D4-D8A8-4F09-8215-BEB7EB914931}" srcId="{39F8B381-5807-488E-AC22-73DD4140ED4A}" destId="{EBC41103-E2E5-4D48-9B4B-425520D3D098}" srcOrd="4" destOrd="0" parTransId="{66EC36A9-2BA2-4EC9-AAE7-037918B0215E}" sibTransId="{CD7C273C-2CBB-488A-8BF2-5D00DBC541E5}"/>
    <dgm:cxn modelId="{1C5D0075-9542-40B2-A210-6E44F32E9081}" type="presOf" srcId="{019433A1-1324-4DE1-9E6F-32B851095F74}" destId="{A3817367-F2BC-482F-8832-FA00B51DCCF3}" srcOrd="0" destOrd="0" presId="urn:microsoft.com/office/officeart/2005/8/layout/target3"/>
    <dgm:cxn modelId="{BB7C278B-88E7-4743-A53D-E74030657991}" type="presOf" srcId="{EBC41103-E2E5-4D48-9B4B-425520D3D098}" destId="{3BA01B75-849B-4716-8BCD-084A86FF328F}" srcOrd="0" destOrd="0" presId="urn:microsoft.com/office/officeart/2005/8/layout/target3"/>
    <dgm:cxn modelId="{3B5DD088-83B4-424E-9520-DF62B0FF488E}" type="presOf" srcId="{019433A1-1324-4DE1-9E6F-32B851095F74}" destId="{E7297F21-D4FD-4A41-AE58-814D01A6B5E7}" srcOrd="1" destOrd="0" presId="urn:microsoft.com/office/officeart/2005/8/layout/target3"/>
    <dgm:cxn modelId="{3941D727-4E25-49F3-B945-40485A6B4AC9}" type="presOf" srcId="{FBBFC3EA-9D9D-4F3A-BEA6-9C2C0E46BF20}" destId="{832BF48F-0145-4429-9E02-8FCA946CCE9E}" srcOrd="1" destOrd="0" presId="urn:microsoft.com/office/officeart/2005/8/layout/target3"/>
    <dgm:cxn modelId="{B2F7E6DF-19D8-44D9-A674-383F24CF76EE}" type="presOf" srcId="{39F8B381-5807-488E-AC22-73DD4140ED4A}" destId="{71045F8C-00FA-488E-A7BD-E2E6753D979D}" srcOrd="0" destOrd="0" presId="urn:microsoft.com/office/officeart/2005/8/layout/target3"/>
    <dgm:cxn modelId="{BD1EEEFB-7F1C-402F-9056-6FD5E03E266F}" type="presOf" srcId="{C73C7642-F245-4585-8F88-243F9FAEF6CA}" destId="{9A9B6F4F-B6FF-4F2D-B640-A8473E589523}" srcOrd="0" destOrd="0" presId="urn:microsoft.com/office/officeart/2005/8/layout/target3"/>
    <dgm:cxn modelId="{BCB163C3-3B0F-4F74-88F0-37F026D4C894}" srcId="{39F8B381-5807-488E-AC22-73DD4140ED4A}" destId="{445C7998-7549-48B0-BD68-D4F0167F02E5}" srcOrd="0" destOrd="0" parTransId="{D4A1AC32-6B30-44CD-A965-234E2C33692F}" sibTransId="{C846DAC9-9D22-4975-84AF-8D4E4FA8DA5C}"/>
    <dgm:cxn modelId="{1F49B47C-3126-4E74-8593-96D96E09C661}" type="presOf" srcId="{445C7998-7549-48B0-BD68-D4F0167F02E5}" destId="{BC35EE03-4121-4EF9-923D-7CB6D30D358D}" srcOrd="0" destOrd="0" presId="urn:microsoft.com/office/officeart/2005/8/layout/target3"/>
    <dgm:cxn modelId="{4455CCFF-D061-4409-A053-3C0FF78D8DF8}" type="presOf" srcId="{445C7998-7549-48B0-BD68-D4F0167F02E5}" destId="{4D19AB04-24FA-40C2-B203-52AE3D15E171}" srcOrd="1" destOrd="0" presId="urn:microsoft.com/office/officeart/2005/8/layout/target3"/>
    <dgm:cxn modelId="{0B1A698F-F162-4F9F-9C06-B931E9CE7352}" type="presOf" srcId="{EBC41103-E2E5-4D48-9B4B-425520D3D098}" destId="{A27B6496-BF1B-4384-9217-9659064D5D6A}" srcOrd="1" destOrd="0" presId="urn:microsoft.com/office/officeart/2005/8/layout/target3"/>
    <dgm:cxn modelId="{C24533D2-26E5-47EB-8A39-D4FB9E52EFE6}" srcId="{39F8B381-5807-488E-AC22-73DD4140ED4A}" destId="{FBBFC3EA-9D9D-4F3A-BEA6-9C2C0E46BF20}" srcOrd="1" destOrd="0" parTransId="{DDB8DF17-17D4-4A37-80A4-B2BE20408FA2}" sibTransId="{83B48451-91B6-4E15-99C9-0FE713D5286E}"/>
    <dgm:cxn modelId="{808A55A3-7A45-463B-8870-E66256D18048}" srcId="{39F8B381-5807-488E-AC22-73DD4140ED4A}" destId="{C73C7642-F245-4585-8F88-243F9FAEF6CA}" srcOrd="3" destOrd="0" parTransId="{3E2FFE2A-E7B1-401F-BAB6-893DF909FA64}" sibTransId="{C6F235C3-B62B-4F7C-8AF0-6D3C84052041}"/>
    <dgm:cxn modelId="{2AABEF54-0834-4679-A88E-AFB815D98457}" type="presOf" srcId="{C73C7642-F245-4585-8F88-243F9FAEF6CA}" destId="{59F530CB-4999-43B3-A00D-6AB53886BD77}" srcOrd="1" destOrd="0" presId="urn:microsoft.com/office/officeart/2005/8/layout/target3"/>
    <dgm:cxn modelId="{2A2BCF91-C654-4E19-950C-39AA1A49C169}" srcId="{39F8B381-5807-488E-AC22-73DD4140ED4A}" destId="{019433A1-1324-4DE1-9E6F-32B851095F74}" srcOrd="2" destOrd="0" parTransId="{2AB92C11-48B1-4C26-9CC1-F4AB2F53C03B}" sibTransId="{2716416C-EF69-44CA-AEFE-14F7FF081354}"/>
    <dgm:cxn modelId="{DE417697-1360-4D2C-A2E3-050893C4B368}" type="presParOf" srcId="{71045F8C-00FA-488E-A7BD-E2E6753D979D}" destId="{3577EC6B-C980-4F34-8C69-4365E7B8FC8C}" srcOrd="0" destOrd="0" presId="urn:microsoft.com/office/officeart/2005/8/layout/target3"/>
    <dgm:cxn modelId="{BA746E25-63F6-455E-8437-7538142DCC60}" type="presParOf" srcId="{71045F8C-00FA-488E-A7BD-E2E6753D979D}" destId="{6940EB87-DC1D-4BC3-9408-9AC2E1FFC039}" srcOrd="1" destOrd="0" presId="urn:microsoft.com/office/officeart/2005/8/layout/target3"/>
    <dgm:cxn modelId="{92A8CE7B-E6E2-4402-97B8-175A57F661F7}" type="presParOf" srcId="{71045F8C-00FA-488E-A7BD-E2E6753D979D}" destId="{BC35EE03-4121-4EF9-923D-7CB6D30D358D}" srcOrd="2" destOrd="0" presId="urn:microsoft.com/office/officeart/2005/8/layout/target3"/>
    <dgm:cxn modelId="{0FF4E96B-46F2-4412-B3BE-4681B80EC1F4}" type="presParOf" srcId="{71045F8C-00FA-488E-A7BD-E2E6753D979D}" destId="{C95EEA27-3CBF-4645-A92D-9D8AF5C1CBFC}" srcOrd="3" destOrd="0" presId="urn:microsoft.com/office/officeart/2005/8/layout/target3"/>
    <dgm:cxn modelId="{A3ABAC9B-F1D6-4BF1-8F9F-1CFA7D5452FB}" type="presParOf" srcId="{71045F8C-00FA-488E-A7BD-E2E6753D979D}" destId="{851BB866-B6AE-4566-893F-4C635BA974FC}" srcOrd="4" destOrd="0" presId="urn:microsoft.com/office/officeart/2005/8/layout/target3"/>
    <dgm:cxn modelId="{7E82B860-FD9F-4ACB-B88E-4A5C5DA0C644}" type="presParOf" srcId="{71045F8C-00FA-488E-A7BD-E2E6753D979D}" destId="{643EA938-EDE0-4533-ACCC-D2BD6F3A527C}" srcOrd="5" destOrd="0" presId="urn:microsoft.com/office/officeart/2005/8/layout/target3"/>
    <dgm:cxn modelId="{0CE95EC5-CD6B-4F1B-9F70-7EE244A97531}" type="presParOf" srcId="{71045F8C-00FA-488E-A7BD-E2E6753D979D}" destId="{92F31B18-D66D-4CC7-89B9-378928DE877D}" srcOrd="6" destOrd="0" presId="urn:microsoft.com/office/officeart/2005/8/layout/target3"/>
    <dgm:cxn modelId="{AC070EED-AF3E-4FC3-8B75-7C6D35ED3EE0}" type="presParOf" srcId="{71045F8C-00FA-488E-A7BD-E2E6753D979D}" destId="{902074E1-B931-4618-97F1-FADBE82E9C3C}" srcOrd="7" destOrd="0" presId="urn:microsoft.com/office/officeart/2005/8/layout/target3"/>
    <dgm:cxn modelId="{5D10847C-2F6A-4CE9-BC4D-A7218A1350AC}" type="presParOf" srcId="{71045F8C-00FA-488E-A7BD-E2E6753D979D}" destId="{A3817367-F2BC-482F-8832-FA00B51DCCF3}" srcOrd="8" destOrd="0" presId="urn:microsoft.com/office/officeart/2005/8/layout/target3"/>
    <dgm:cxn modelId="{4E97B4F5-D3B3-4890-ADD0-0050EC329A81}" type="presParOf" srcId="{71045F8C-00FA-488E-A7BD-E2E6753D979D}" destId="{2DD79E57-A63E-47D4-A1AB-6DF333476AD4}" srcOrd="9" destOrd="0" presId="urn:microsoft.com/office/officeart/2005/8/layout/target3"/>
    <dgm:cxn modelId="{43CDD00E-1CBE-4012-9798-185CB22808E6}" type="presParOf" srcId="{71045F8C-00FA-488E-A7BD-E2E6753D979D}" destId="{648967D3-ED80-4214-8D87-4E7012561E4A}" srcOrd="10" destOrd="0" presId="urn:microsoft.com/office/officeart/2005/8/layout/target3"/>
    <dgm:cxn modelId="{A7FEB41C-C84B-4731-B797-B9A9D3A246DC}" type="presParOf" srcId="{71045F8C-00FA-488E-A7BD-E2E6753D979D}" destId="{9A9B6F4F-B6FF-4F2D-B640-A8473E589523}" srcOrd="11" destOrd="0" presId="urn:microsoft.com/office/officeart/2005/8/layout/target3"/>
    <dgm:cxn modelId="{938FB67C-BB22-4CDA-8BD2-545B266ADCD0}" type="presParOf" srcId="{71045F8C-00FA-488E-A7BD-E2E6753D979D}" destId="{13BD0FAF-9F2C-4708-9E63-A8E8E5252943}" srcOrd="12" destOrd="0" presId="urn:microsoft.com/office/officeart/2005/8/layout/target3"/>
    <dgm:cxn modelId="{D3A98C09-1C7E-441D-9929-D9F44DFA6759}" type="presParOf" srcId="{71045F8C-00FA-488E-A7BD-E2E6753D979D}" destId="{6821E7C9-5E4B-45FA-8F82-01E6F26FAA25}" srcOrd="13" destOrd="0" presId="urn:microsoft.com/office/officeart/2005/8/layout/target3"/>
    <dgm:cxn modelId="{09618894-7317-46C5-8D88-18AE7580833F}" type="presParOf" srcId="{71045F8C-00FA-488E-A7BD-E2E6753D979D}" destId="{3BA01B75-849B-4716-8BCD-084A86FF328F}" srcOrd="14" destOrd="0" presId="urn:microsoft.com/office/officeart/2005/8/layout/target3"/>
    <dgm:cxn modelId="{00A003CF-4BAE-4A7E-B527-319406F52F72}" type="presParOf" srcId="{71045F8C-00FA-488E-A7BD-E2E6753D979D}" destId="{4D19AB04-24FA-40C2-B203-52AE3D15E171}" srcOrd="15" destOrd="0" presId="urn:microsoft.com/office/officeart/2005/8/layout/target3"/>
    <dgm:cxn modelId="{B9F96ACF-85A4-4F67-9A67-06B353F09EDA}" type="presParOf" srcId="{71045F8C-00FA-488E-A7BD-E2E6753D979D}" destId="{832BF48F-0145-4429-9E02-8FCA946CCE9E}" srcOrd="16" destOrd="0" presId="urn:microsoft.com/office/officeart/2005/8/layout/target3"/>
    <dgm:cxn modelId="{7677268B-9AEF-40D1-B5A6-0B94534D22AF}" type="presParOf" srcId="{71045F8C-00FA-488E-A7BD-E2E6753D979D}" destId="{E7297F21-D4FD-4A41-AE58-814D01A6B5E7}" srcOrd="17" destOrd="0" presId="urn:microsoft.com/office/officeart/2005/8/layout/target3"/>
    <dgm:cxn modelId="{C6075B10-3EE2-4CF3-99D8-F3BC65E2B5F7}" type="presParOf" srcId="{71045F8C-00FA-488E-A7BD-E2E6753D979D}" destId="{59F530CB-4999-43B3-A00D-6AB53886BD77}" srcOrd="18" destOrd="0" presId="urn:microsoft.com/office/officeart/2005/8/layout/target3"/>
    <dgm:cxn modelId="{A3CA29E0-E363-4275-A77B-8C9A32D8855C}" type="presParOf" srcId="{71045F8C-00FA-488E-A7BD-E2E6753D979D}" destId="{A27B6496-BF1B-4384-9217-9659064D5D6A}"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7EC6B-C980-4F34-8C69-4365E7B8FC8C}">
      <dsp:nvSpPr>
        <dsp:cNvPr id="0" name=""/>
        <dsp:cNvSpPr/>
      </dsp:nvSpPr>
      <dsp:spPr>
        <a:xfrm>
          <a:off x="0" y="0"/>
          <a:ext cx="4032447" cy="4032447"/>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35EE03-4121-4EF9-923D-7CB6D30D358D}">
      <dsp:nvSpPr>
        <dsp:cNvPr id="0" name=""/>
        <dsp:cNvSpPr/>
      </dsp:nvSpPr>
      <dsp:spPr>
        <a:xfrm>
          <a:off x="2016223" y="0"/>
          <a:ext cx="4752528" cy="4032447"/>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Název školy:   </a:t>
          </a:r>
          <a:r>
            <a:rPr lang="cs-CZ" sz="1800" kern="1200" dirty="0" smtClean="0"/>
            <a:t>Základní škola Dobříč</a:t>
          </a:r>
          <a:r>
            <a:rPr lang="cs-CZ" sz="1800" kern="1200" smtClean="0"/>
            <a:t>, </a:t>
          </a:r>
          <a:br>
            <a:rPr lang="cs-CZ" sz="1800" kern="1200" smtClean="0"/>
          </a:br>
          <a:r>
            <a:rPr lang="cs-CZ" sz="1800" kern="1200" smtClean="0"/>
            <a:t>okres </a:t>
          </a:r>
          <a:r>
            <a:rPr lang="cs-CZ" sz="1800" kern="1200" dirty="0" smtClean="0"/>
            <a:t>Plzeň - sever, příspěvková organizace  </a:t>
          </a:r>
          <a:endParaRPr lang="cs-CZ" sz="1800" kern="1200" dirty="0"/>
        </a:p>
      </dsp:txBody>
      <dsp:txXfrm>
        <a:off x="2016223" y="0"/>
        <a:ext cx="4752528" cy="645191"/>
      </dsp:txXfrm>
    </dsp:sp>
    <dsp:sp modelId="{851BB866-B6AE-4566-893F-4C635BA974FC}">
      <dsp:nvSpPr>
        <dsp:cNvPr id="0" name=""/>
        <dsp:cNvSpPr/>
      </dsp:nvSpPr>
      <dsp:spPr>
        <a:xfrm>
          <a:off x="423407" y="645191"/>
          <a:ext cx="3185633" cy="3185633"/>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3EA938-EDE0-4533-ACCC-D2BD6F3A527C}">
      <dsp:nvSpPr>
        <dsp:cNvPr id="0" name=""/>
        <dsp:cNvSpPr/>
      </dsp:nvSpPr>
      <dsp:spPr>
        <a:xfrm>
          <a:off x="2016223" y="645191"/>
          <a:ext cx="4752528" cy="3185633"/>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Autor: </a:t>
          </a:r>
          <a:r>
            <a:rPr lang="cs-CZ" sz="1800" kern="1200" dirty="0" smtClean="0"/>
            <a:t>Mgr. Anna </a:t>
          </a:r>
          <a:r>
            <a:rPr lang="cs-CZ" sz="1800" kern="1200" smtClean="0"/>
            <a:t>Dyková</a:t>
          </a:r>
          <a:endParaRPr lang="cs-CZ" sz="1800" kern="1200" dirty="0"/>
        </a:p>
      </dsp:txBody>
      <dsp:txXfrm>
        <a:off x="2016223" y="645191"/>
        <a:ext cx="4752528" cy="645191"/>
      </dsp:txXfrm>
    </dsp:sp>
    <dsp:sp modelId="{902074E1-B931-4618-97F1-FADBE82E9C3C}">
      <dsp:nvSpPr>
        <dsp:cNvPr id="0" name=""/>
        <dsp:cNvSpPr/>
      </dsp:nvSpPr>
      <dsp:spPr>
        <a:xfrm>
          <a:off x="846814" y="1290383"/>
          <a:ext cx="2338819" cy="2338819"/>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817367-F2BC-482F-8832-FA00B51DCCF3}">
      <dsp:nvSpPr>
        <dsp:cNvPr id="0" name=""/>
        <dsp:cNvSpPr/>
      </dsp:nvSpPr>
      <dsp:spPr>
        <a:xfrm>
          <a:off x="2016223" y="1290383"/>
          <a:ext cx="4752528" cy="2338819"/>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Název : </a:t>
          </a:r>
          <a:r>
            <a:rPr lang="cs-CZ" sz="1800" kern="1200" dirty="0" smtClean="0"/>
            <a:t>VY_12_INOVACE_36_Pravopisná cvičení</a:t>
          </a:r>
          <a:endParaRPr lang="cs-CZ" sz="1800" kern="1200" dirty="0"/>
        </a:p>
      </dsp:txBody>
      <dsp:txXfrm>
        <a:off x="2016223" y="1290383"/>
        <a:ext cx="4752528" cy="645191"/>
      </dsp:txXfrm>
    </dsp:sp>
    <dsp:sp modelId="{648967D3-ED80-4214-8D87-4E7012561E4A}">
      <dsp:nvSpPr>
        <dsp:cNvPr id="0" name=""/>
        <dsp:cNvSpPr/>
      </dsp:nvSpPr>
      <dsp:spPr>
        <a:xfrm>
          <a:off x="1270221" y="1935575"/>
          <a:ext cx="1492005" cy="1492005"/>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9B6F4F-B6FF-4F2D-B640-A8473E589523}">
      <dsp:nvSpPr>
        <dsp:cNvPr id="0" name=""/>
        <dsp:cNvSpPr/>
      </dsp:nvSpPr>
      <dsp:spPr>
        <a:xfrm>
          <a:off x="2016223" y="1935575"/>
          <a:ext cx="4752528" cy="1492005"/>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Téma</a:t>
          </a:r>
          <a:r>
            <a:rPr lang="cs-CZ" sz="1800" kern="1200" dirty="0" smtClean="0"/>
            <a:t>: Pravopisná cvičení</a:t>
          </a:r>
          <a:endParaRPr lang="cs-CZ" sz="1800" kern="1200" dirty="0"/>
        </a:p>
      </dsp:txBody>
      <dsp:txXfrm>
        <a:off x="2016223" y="1935575"/>
        <a:ext cx="4752528" cy="645191"/>
      </dsp:txXfrm>
    </dsp:sp>
    <dsp:sp modelId="{6821E7C9-5E4B-45FA-8F82-01E6F26FAA25}">
      <dsp:nvSpPr>
        <dsp:cNvPr id="0" name=""/>
        <dsp:cNvSpPr/>
      </dsp:nvSpPr>
      <dsp:spPr>
        <a:xfrm>
          <a:off x="1693628" y="2580766"/>
          <a:ext cx="645191" cy="645191"/>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A01B75-849B-4716-8BCD-084A86FF328F}">
      <dsp:nvSpPr>
        <dsp:cNvPr id="0" name=""/>
        <dsp:cNvSpPr/>
      </dsp:nvSpPr>
      <dsp:spPr>
        <a:xfrm>
          <a:off x="2016223" y="2580766"/>
          <a:ext cx="4752528" cy="645191"/>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Číslo projektu</a:t>
          </a:r>
          <a:r>
            <a:rPr lang="cs-CZ" sz="1800" kern="1200" dirty="0" smtClean="0"/>
            <a:t>: CZ.1.07/1.4.00/21.2649</a:t>
          </a:r>
          <a:endParaRPr lang="cs-CZ" sz="1800" kern="1200" dirty="0"/>
        </a:p>
      </dsp:txBody>
      <dsp:txXfrm>
        <a:off x="2016223" y="2580766"/>
        <a:ext cx="4752528" cy="645191"/>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02CD3B8-8B97-4C13-ABBD-C0BF8712391E}" type="datetimeFigureOut">
              <a:rPr lang="cs-CZ" smtClean="0"/>
              <a:t>12.3.2012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1021298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02CD3B8-8B97-4C13-ABBD-C0BF8712391E}" type="datetimeFigureOut">
              <a:rPr lang="cs-CZ" smtClean="0"/>
              <a:t>12.3.2012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14099991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02CD3B8-8B97-4C13-ABBD-C0BF8712391E}" type="datetimeFigureOut">
              <a:rPr lang="cs-CZ" smtClean="0"/>
              <a:t>12.3.2012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398596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02CD3B8-8B97-4C13-ABBD-C0BF8712391E}" type="datetimeFigureOut">
              <a:rPr lang="cs-CZ" smtClean="0"/>
              <a:t>12.3.2012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4265932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02CD3B8-8B97-4C13-ABBD-C0BF8712391E}" type="datetimeFigureOut">
              <a:rPr lang="cs-CZ" smtClean="0"/>
              <a:t>12.3.2012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2709451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02CD3B8-8B97-4C13-ABBD-C0BF8712391E}" type="datetimeFigureOut">
              <a:rPr lang="cs-CZ" smtClean="0"/>
              <a:t>12.3.2012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882633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02CD3B8-8B97-4C13-ABBD-C0BF8712391E}" type="datetimeFigureOut">
              <a:rPr lang="cs-CZ" smtClean="0"/>
              <a:t>12.3.2012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381801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02CD3B8-8B97-4C13-ABBD-C0BF8712391E}" type="datetimeFigureOut">
              <a:rPr lang="cs-CZ" smtClean="0"/>
              <a:t>12.3.2012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201903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02CD3B8-8B97-4C13-ABBD-C0BF8712391E}" type="datetimeFigureOut">
              <a:rPr lang="cs-CZ" smtClean="0"/>
              <a:t>12.3.2012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1199137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02CD3B8-8B97-4C13-ABBD-C0BF8712391E}" type="datetimeFigureOut">
              <a:rPr lang="cs-CZ" smtClean="0"/>
              <a:t>12.3.2012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663531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02CD3B8-8B97-4C13-ABBD-C0BF8712391E}" type="datetimeFigureOut">
              <a:rPr lang="cs-CZ" smtClean="0"/>
              <a:t>12.3.2012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317018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2CD3B8-8B97-4C13-ABBD-C0BF8712391E}" type="datetimeFigureOut">
              <a:rPr lang="cs-CZ" smtClean="0"/>
              <a:t>12.3.2012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F11583-F2DE-49A5-8062-95B7C6F65B1B}" type="slidenum">
              <a:rPr lang="cs-CZ" smtClean="0"/>
              <a:t>‹#›</a:t>
            </a:fld>
            <a:endParaRPr lang="cs-CZ"/>
          </a:p>
        </p:txBody>
      </p:sp>
    </p:spTree>
    <p:extLst>
      <p:ext uri="{BB962C8B-B14F-4D97-AF65-F5344CB8AC3E}">
        <p14:creationId xmlns:p14="http://schemas.microsoft.com/office/powerpoint/2010/main" val="2468833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692612953"/>
              </p:ext>
            </p:extLst>
          </p:nvPr>
        </p:nvGraphicFramePr>
        <p:xfrm>
          <a:off x="1259632" y="1700808"/>
          <a:ext cx="6768752"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51720" y="317144"/>
            <a:ext cx="5402263" cy="1049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96999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normAutofit lnSpcReduction="10000"/>
          </a:bodyPr>
          <a:lstStyle/>
          <a:p>
            <a:pPr>
              <a:buFont typeface="Wingdings" pitchFamily="2" charset="2"/>
              <a:buChar char="Ø"/>
            </a:pPr>
            <a:r>
              <a:rPr lang="cs-CZ" sz="2400" dirty="0"/>
              <a:t>Materiál je určený žákům  5. ročníku. </a:t>
            </a:r>
          </a:p>
          <a:p>
            <a:pPr>
              <a:buFont typeface="Wingdings" pitchFamily="2" charset="2"/>
              <a:buChar char="Ø"/>
            </a:pPr>
            <a:r>
              <a:rPr lang="cs-CZ" sz="2400" dirty="0"/>
              <a:t>Materiál je určený pro </a:t>
            </a:r>
            <a:r>
              <a:rPr lang="cs-CZ" sz="2400" dirty="0" smtClean="0"/>
              <a:t>opakování a procvičení učiva, můžeme využít vždy jen jeden list na úvod hodiny, když chceme opakovat</a:t>
            </a:r>
            <a:endParaRPr lang="cs-CZ" sz="2400" dirty="0"/>
          </a:p>
          <a:p>
            <a:pPr>
              <a:buFont typeface="Wingdings" pitchFamily="2" charset="2"/>
              <a:buChar char="Ø"/>
            </a:pPr>
            <a:r>
              <a:rPr lang="cs-CZ" sz="2400" dirty="0"/>
              <a:t>Prezentace na interaktivní tabuli.</a:t>
            </a:r>
          </a:p>
          <a:p>
            <a:pPr>
              <a:buFont typeface="Wingdings" pitchFamily="2" charset="2"/>
              <a:buChar char="Ø"/>
            </a:pPr>
            <a:r>
              <a:rPr lang="cs-CZ" sz="2400" dirty="0"/>
              <a:t>Pomůcky: interaktivní pero, fixy na interaktivní </a:t>
            </a:r>
            <a:r>
              <a:rPr lang="cs-CZ" sz="2400" dirty="0" smtClean="0"/>
              <a:t>tabuli</a:t>
            </a:r>
            <a:endParaRPr lang="cs-CZ" sz="2400" dirty="0"/>
          </a:p>
          <a:p>
            <a:pPr>
              <a:buFont typeface="Wingdings" pitchFamily="2" charset="2"/>
              <a:buChar char="Ø"/>
            </a:pPr>
            <a:r>
              <a:rPr lang="cs-CZ" sz="2400" dirty="0"/>
              <a:t>Inovace: interaktivní způsob učení, </a:t>
            </a:r>
            <a:r>
              <a:rPr lang="cs-CZ" sz="2400" dirty="0" smtClean="0"/>
              <a:t>získání dalších </a:t>
            </a:r>
            <a:r>
              <a:rPr lang="cs-CZ" sz="2400" dirty="0"/>
              <a:t>informací </a:t>
            </a:r>
          </a:p>
          <a:p>
            <a:pPr marL="0" indent="0">
              <a:buNone/>
            </a:pPr>
            <a:r>
              <a:rPr lang="cs-CZ" sz="2400" dirty="0"/>
              <a:t>     o naší škole</a:t>
            </a:r>
          </a:p>
          <a:p>
            <a:pPr>
              <a:buFont typeface="Wingdings" pitchFamily="2" charset="2"/>
              <a:buChar char="Ø"/>
            </a:pPr>
            <a:r>
              <a:rPr lang="cs-CZ" sz="2400" dirty="0"/>
              <a:t>Metodické pokyny: větný rozbor -  urči slovní druhy, urči mluvnické kategorie, seřaď podle abecedy, </a:t>
            </a:r>
            <a:r>
              <a:rPr lang="cs-CZ" sz="2400" dirty="0" smtClean="0"/>
              <a:t>doplň slovo podle významu, doplň správně pravopisně, pozorně čti, vyhledej podmět a přísudek</a:t>
            </a:r>
            <a:endParaRPr lang="cs-CZ" sz="2400" dirty="0"/>
          </a:p>
          <a:p>
            <a:endParaRPr lang="cs-CZ" sz="2400" dirty="0"/>
          </a:p>
        </p:txBody>
      </p:sp>
    </p:spTree>
    <p:extLst>
      <p:ext uri="{BB962C8B-B14F-4D97-AF65-F5344CB8AC3E}">
        <p14:creationId xmlns:p14="http://schemas.microsoft.com/office/powerpoint/2010/main" val="29102295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5">
                <a:satMod val="175000"/>
                <a:alpha val="40000"/>
              </a:schemeClr>
            </a:glow>
            <a:outerShdw blurRad="40000" dist="23000" dir="5400000" rotWithShape="0">
              <a:srgbClr val="000000">
                <a:alpha val="35000"/>
              </a:srgbClr>
            </a:outerShdw>
          </a:effectLst>
        </p:spPr>
        <p:style>
          <a:lnRef idx="1">
            <a:schemeClr val="accent5"/>
          </a:lnRef>
          <a:fillRef idx="3">
            <a:schemeClr val="accent5"/>
          </a:fillRef>
          <a:effectRef idx="2">
            <a:schemeClr val="accent5"/>
          </a:effectRef>
          <a:fontRef idx="minor">
            <a:schemeClr val="lt1"/>
          </a:fontRef>
        </p:style>
        <p:txBody>
          <a:bodyPr>
            <a:normAutofit/>
          </a:bodyPr>
          <a:lstStyle/>
          <a:p>
            <a:r>
              <a:rPr lang="cs-CZ" sz="3200" b="1" dirty="0" smtClean="0"/>
              <a:t>Doplň chybějící slova</a:t>
            </a:r>
            <a:endParaRPr lang="cs-CZ" sz="3200" b="1" dirty="0"/>
          </a:p>
        </p:txBody>
      </p:sp>
      <p:sp>
        <p:nvSpPr>
          <p:cNvPr id="3" name="Zástupný symbol pro obsah 2"/>
          <p:cNvSpPr>
            <a:spLocks noGrp="1"/>
          </p:cNvSpPr>
          <p:nvPr>
            <p:ph idx="1"/>
          </p:nvPr>
        </p:nvSpPr>
        <p:spPr>
          <a:xfrm>
            <a:off x="436030" y="1642120"/>
            <a:ext cx="8229600" cy="4925144"/>
          </a:xfrm>
        </p:spPr>
        <p:style>
          <a:lnRef idx="1">
            <a:schemeClr val="dk1"/>
          </a:lnRef>
          <a:fillRef idx="2">
            <a:schemeClr val="dk1"/>
          </a:fillRef>
          <a:effectRef idx="1">
            <a:schemeClr val="dk1"/>
          </a:effectRef>
          <a:fontRef idx="minor">
            <a:schemeClr val="dk1"/>
          </a:fontRef>
        </p:style>
        <p:txBody>
          <a:bodyPr>
            <a:normAutofit/>
          </a:bodyPr>
          <a:lstStyle/>
          <a:p>
            <a:pPr marL="0" indent="0">
              <a:buNone/>
            </a:pPr>
            <a:r>
              <a:rPr lang="cs-CZ" sz="2400" dirty="0" smtClean="0"/>
              <a:t>Od svého vzniku v roce </a:t>
            </a:r>
            <a:r>
              <a:rPr lang="cs-CZ" sz="2400" dirty="0" smtClean="0"/>
              <a:t>1959 je </a:t>
            </a:r>
            <a:r>
              <a:rPr lang="cs-CZ" sz="2400" dirty="0" smtClean="0"/>
              <a:t>naše škola …………………………. Tzn., že v …………………………. třídě se vyučuje více …………………………. </a:t>
            </a:r>
            <a:r>
              <a:rPr lang="cs-CZ" sz="2400" dirty="0"/>
              <a:t>n</a:t>
            </a:r>
            <a:r>
              <a:rPr lang="cs-CZ" sz="2400" dirty="0" smtClean="0"/>
              <a:t>ajednou. Ve škole jsou ………………………….třídy.</a:t>
            </a:r>
            <a:r>
              <a:rPr lang="cs-CZ" sz="2400" dirty="0"/>
              <a:t> </a:t>
            </a:r>
            <a:r>
              <a:rPr lang="cs-CZ" sz="2400" dirty="0" smtClean="0"/>
              <a:t>…………………………. se vyučovalo ve dvou, několik let ve třech. To vždy záleželo na počtu dětí. Ve škole je nám …………………………. </a:t>
            </a:r>
            <a:r>
              <a:rPr lang="cs-CZ" sz="2400" dirty="0"/>
              <a:t>d</a:t>
            </a:r>
            <a:r>
              <a:rPr lang="cs-CZ" sz="2400" dirty="0" smtClean="0"/>
              <a:t>obře. Všichni se …………………………., když má někdo narozeniny nebo svátek ………………………….mu celá škola. ………………………….děti pomáhají mladším, </a:t>
            </a:r>
            <a:r>
              <a:rPr lang="cs-CZ" sz="2400" dirty="0" smtClean="0"/>
              <a:t>……………………nikomu neubližuje. </a:t>
            </a:r>
            <a:r>
              <a:rPr lang="cs-CZ" sz="2400" dirty="0" smtClean="0"/>
              <a:t>Pokud něco najdeme, snažíme se zjistit, kdo to ztratil. Kéž by nám bylo takhle prima i na dalších školách, kam ještě budeme chodit.  </a:t>
            </a:r>
            <a:endParaRPr lang="cs-CZ" sz="2400" dirty="0"/>
          </a:p>
        </p:txBody>
      </p:sp>
      <p:sp>
        <p:nvSpPr>
          <p:cNvPr id="4" name="Obdélník 3"/>
          <p:cNvSpPr/>
          <p:nvPr/>
        </p:nvSpPr>
        <p:spPr>
          <a:xfrm>
            <a:off x="611560" y="5373216"/>
            <a:ext cx="1783799" cy="31318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FF0000"/>
                </a:solidFill>
              </a:rPr>
              <a:t>nikdo</a:t>
            </a:r>
            <a:endParaRPr lang="cs-CZ" sz="2000" b="1" dirty="0">
              <a:solidFill>
                <a:srgbClr val="FF0000"/>
              </a:solidFill>
            </a:endParaRPr>
          </a:p>
        </p:txBody>
      </p:sp>
      <p:sp>
        <p:nvSpPr>
          <p:cNvPr id="5" name="Obdélník 4"/>
          <p:cNvSpPr/>
          <p:nvPr/>
        </p:nvSpPr>
        <p:spPr>
          <a:xfrm>
            <a:off x="6411981" y="5802707"/>
            <a:ext cx="1783799" cy="31318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FF0000"/>
                </a:solidFill>
              </a:rPr>
              <a:t>málotřídní</a:t>
            </a:r>
            <a:endParaRPr lang="cs-CZ" sz="2000" b="1" dirty="0">
              <a:solidFill>
                <a:srgbClr val="FF0000"/>
              </a:solidFill>
            </a:endParaRPr>
          </a:p>
        </p:txBody>
      </p:sp>
      <p:sp>
        <p:nvSpPr>
          <p:cNvPr id="7" name="Obdélník 6"/>
          <p:cNvSpPr/>
          <p:nvPr/>
        </p:nvSpPr>
        <p:spPr>
          <a:xfrm>
            <a:off x="4464674" y="6203105"/>
            <a:ext cx="1783799" cy="31318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FF0000"/>
                </a:solidFill>
              </a:rPr>
              <a:t>ročníků</a:t>
            </a:r>
            <a:endParaRPr lang="cs-CZ" sz="2000" b="1" dirty="0">
              <a:solidFill>
                <a:srgbClr val="FF0000"/>
              </a:solidFill>
            </a:endParaRPr>
          </a:p>
        </p:txBody>
      </p:sp>
      <p:sp>
        <p:nvSpPr>
          <p:cNvPr id="8" name="Obdélník 7"/>
          <p:cNvSpPr/>
          <p:nvPr/>
        </p:nvSpPr>
        <p:spPr>
          <a:xfrm>
            <a:off x="2509097" y="6203105"/>
            <a:ext cx="1783799" cy="31318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FF0000"/>
                </a:solidFill>
              </a:rPr>
              <a:t>jedné</a:t>
            </a:r>
            <a:endParaRPr lang="cs-CZ" sz="2000" b="1" dirty="0">
              <a:solidFill>
                <a:srgbClr val="FF0000"/>
              </a:solidFill>
            </a:endParaRPr>
          </a:p>
        </p:txBody>
      </p:sp>
      <p:sp>
        <p:nvSpPr>
          <p:cNvPr id="9" name="Obdélník 8"/>
          <p:cNvSpPr/>
          <p:nvPr/>
        </p:nvSpPr>
        <p:spPr>
          <a:xfrm>
            <a:off x="2525509" y="5367745"/>
            <a:ext cx="1783799" cy="31318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FF0000"/>
                </a:solidFill>
              </a:rPr>
              <a:t>popřeje</a:t>
            </a:r>
            <a:endParaRPr lang="cs-CZ" sz="2000" b="1" dirty="0">
              <a:solidFill>
                <a:srgbClr val="FF0000"/>
              </a:solidFill>
            </a:endParaRPr>
          </a:p>
        </p:txBody>
      </p:sp>
      <p:sp>
        <p:nvSpPr>
          <p:cNvPr id="10" name="Obdélník 9"/>
          <p:cNvSpPr/>
          <p:nvPr/>
        </p:nvSpPr>
        <p:spPr>
          <a:xfrm>
            <a:off x="2525509" y="5819119"/>
            <a:ext cx="1783799" cy="31318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FF0000"/>
                </a:solidFill>
              </a:rPr>
              <a:t>známe</a:t>
            </a:r>
            <a:endParaRPr lang="cs-CZ" sz="2000" b="1" dirty="0">
              <a:solidFill>
                <a:srgbClr val="FF0000"/>
              </a:solidFill>
            </a:endParaRPr>
          </a:p>
        </p:txBody>
      </p:sp>
      <p:sp>
        <p:nvSpPr>
          <p:cNvPr id="11" name="Obdélník 10"/>
          <p:cNvSpPr/>
          <p:nvPr/>
        </p:nvSpPr>
        <p:spPr>
          <a:xfrm>
            <a:off x="4444039" y="5802707"/>
            <a:ext cx="1783799" cy="31318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FF0000"/>
                </a:solidFill>
              </a:rPr>
              <a:t>všem</a:t>
            </a:r>
            <a:endParaRPr lang="cs-CZ" sz="2000" b="1" dirty="0">
              <a:solidFill>
                <a:srgbClr val="FF0000"/>
              </a:solidFill>
            </a:endParaRPr>
          </a:p>
        </p:txBody>
      </p:sp>
      <p:sp>
        <p:nvSpPr>
          <p:cNvPr id="12" name="Obdélník 11"/>
          <p:cNvSpPr/>
          <p:nvPr/>
        </p:nvSpPr>
        <p:spPr>
          <a:xfrm>
            <a:off x="6394322" y="5340749"/>
            <a:ext cx="1783799" cy="31318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FF0000"/>
                </a:solidFill>
              </a:rPr>
              <a:t>někdy</a:t>
            </a:r>
            <a:endParaRPr lang="cs-CZ" sz="2000" b="1" dirty="0">
              <a:solidFill>
                <a:srgbClr val="FF0000"/>
              </a:solidFill>
            </a:endParaRPr>
          </a:p>
        </p:txBody>
      </p:sp>
      <p:sp>
        <p:nvSpPr>
          <p:cNvPr id="13" name="Obdélník 12"/>
          <p:cNvSpPr/>
          <p:nvPr/>
        </p:nvSpPr>
        <p:spPr>
          <a:xfrm>
            <a:off x="4427984" y="5340749"/>
            <a:ext cx="1783799" cy="31318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FF0000"/>
                </a:solidFill>
              </a:rPr>
              <a:t>tři</a:t>
            </a:r>
            <a:endParaRPr lang="cs-CZ" sz="2000" b="1" dirty="0">
              <a:solidFill>
                <a:srgbClr val="FF0000"/>
              </a:solidFill>
            </a:endParaRPr>
          </a:p>
        </p:txBody>
      </p:sp>
      <p:sp>
        <p:nvSpPr>
          <p:cNvPr id="15" name="Obdélník 14"/>
          <p:cNvSpPr/>
          <p:nvPr/>
        </p:nvSpPr>
        <p:spPr>
          <a:xfrm>
            <a:off x="611559" y="5805264"/>
            <a:ext cx="1783799" cy="31318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FF0000"/>
                </a:solidFill>
              </a:rPr>
              <a:t>starší</a:t>
            </a:r>
            <a:endParaRPr lang="cs-CZ" sz="2000" b="1" dirty="0">
              <a:solidFill>
                <a:srgbClr val="FF0000"/>
              </a:solidFill>
            </a:endParaRPr>
          </a:p>
        </p:txBody>
      </p:sp>
    </p:spTree>
    <p:extLst>
      <p:ext uri="{BB962C8B-B14F-4D97-AF65-F5344CB8AC3E}">
        <p14:creationId xmlns:p14="http://schemas.microsoft.com/office/powerpoint/2010/main" val="2976917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1000"/>
                                        <p:tgtEl>
                                          <p:spTgt spid="5"/>
                                        </p:tgtEl>
                                      </p:cBhvr>
                                    </p:animEffect>
                                    <p:anim calcmode="lin" valueType="num">
                                      <p:cBhvr>
                                        <p:cTn id="23" dur="1000" fill="hold"/>
                                        <p:tgtEl>
                                          <p:spTgt spid="5"/>
                                        </p:tgtEl>
                                        <p:attrNameLst>
                                          <p:attrName>ppt_x</p:attrName>
                                        </p:attrNameLst>
                                      </p:cBhvr>
                                      <p:tavLst>
                                        <p:tav tm="0">
                                          <p:val>
                                            <p:strVal val="#ppt_x"/>
                                          </p:val>
                                        </p:tav>
                                        <p:tav tm="100000">
                                          <p:val>
                                            <p:strVal val="#ppt_x"/>
                                          </p:val>
                                        </p:tav>
                                      </p:tavLst>
                                    </p:anim>
                                    <p:anim calcmode="lin" valueType="num">
                                      <p:cBhvr>
                                        <p:cTn id="24" dur="1000" fill="hold"/>
                                        <p:tgtEl>
                                          <p:spTgt spid="5"/>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1000"/>
                                        <p:tgtEl>
                                          <p:spTgt spid="7"/>
                                        </p:tgtEl>
                                      </p:cBhvr>
                                    </p:animEffect>
                                    <p:anim calcmode="lin" valueType="num">
                                      <p:cBhvr>
                                        <p:cTn id="28" dur="1000" fill="hold"/>
                                        <p:tgtEl>
                                          <p:spTgt spid="7"/>
                                        </p:tgtEl>
                                        <p:attrNameLst>
                                          <p:attrName>ppt_x</p:attrName>
                                        </p:attrNameLst>
                                      </p:cBhvr>
                                      <p:tavLst>
                                        <p:tav tm="0">
                                          <p:val>
                                            <p:strVal val="#ppt_x"/>
                                          </p:val>
                                        </p:tav>
                                        <p:tav tm="100000">
                                          <p:val>
                                            <p:strVal val="#ppt_x"/>
                                          </p:val>
                                        </p:tav>
                                      </p:tavLst>
                                    </p:anim>
                                    <p:anim calcmode="lin" valueType="num">
                                      <p:cBhvr>
                                        <p:cTn id="29" dur="1000" fill="hold"/>
                                        <p:tgtEl>
                                          <p:spTgt spid="7"/>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1000"/>
                                        <p:tgtEl>
                                          <p:spTgt spid="8"/>
                                        </p:tgtEl>
                                      </p:cBhvr>
                                    </p:animEffect>
                                    <p:anim calcmode="lin" valueType="num">
                                      <p:cBhvr>
                                        <p:cTn id="33" dur="1000" fill="hold"/>
                                        <p:tgtEl>
                                          <p:spTgt spid="8"/>
                                        </p:tgtEl>
                                        <p:attrNameLst>
                                          <p:attrName>ppt_x</p:attrName>
                                        </p:attrNameLst>
                                      </p:cBhvr>
                                      <p:tavLst>
                                        <p:tav tm="0">
                                          <p:val>
                                            <p:strVal val="#ppt_x"/>
                                          </p:val>
                                        </p:tav>
                                        <p:tav tm="100000">
                                          <p:val>
                                            <p:strVal val="#ppt_x"/>
                                          </p:val>
                                        </p:tav>
                                      </p:tavLst>
                                    </p:anim>
                                    <p:anim calcmode="lin" valueType="num">
                                      <p:cBhvr>
                                        <p:cTn id="34" dur="1000" fill="hold"/>
                                        <p:tgtEl>
                                          <p:spTgt spid="8"/>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1000"/>
                                        <p:tgtEl>
                                          <p:spTgt spid="9"/>
                                        </p:tgtEl>
                                      </p:cBhvr>
                                    </p:animEffect>
                                    <p:anim calcmode="lin" valueType="num">
                                      <p:cBhvr>
                                        <p:cTn id="38" dur="1000" fill="hold"/>
                                        <p:tgtEl>
                                          <p:spTgt spid="9"/>
                                        </p:tgtEl>
                                        <p:attrNameLst>
                                          <p:attrName>ppt_x</p:attrName>
                                        </p:attrNameLst>
                                      </p:cBhvr>
                                      <p:tavLst>
                                        <p:tav tm="0">
                                          <p:val>
                                            <p:strVal val="#ppt_x"/>
                                          </p:val>
                                        </p:tav>
                                        <p:tav tm="100000">
                                          <p:val>
                                            <p:strVal val="#ppt_x"/>
                                          </p:val>
                                        </p:tav>
                                      </p:tavLst>
                                    </p:anim>
                                    <p:anim calcmode="lin" valueType="num">
                                      <p:cBhvr>
                                        <p:cTn id="39" dur="1000" fill="hold"/>
                                        <p:tgtEl>
                                          <p:spTgt spid="9"/>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1000"/>
                                        <p:tgtEl>
                                          <p:spTgt spid="10"/>
                                        </p:tgtEl>
                                      </p:cBhvr>
                                    </p:animEffect>
                                    <p:anim calcmode="lin" valueType="num">
                                      <p:cBhvr>
                                        <p:cTn id="43" dur="1000" fill="hold"/>
                                        <p:tgtEl>
                                          <p:spTgt spid="10"/>
                                        </p:tgtEl>
                                        <p:attrNameLst>
                                          <p:attrName>ppt_x</p:attrName>
                                        </p:attrNameLst>
                                      </p:cBhvr>
                                      <p:tavLst>
                                        <p:tav tm="0">
                                          <p:val>
                                            <p:strVal val="#ppt_x"/>
                                          </p:val>
                                        </p:tav>
                                        <p:tav tm="100000">
                                          <p:val>
                                            <p:strVal val="#ppt_x"/>
                                          </p:val>
                                        </p:tav>
                                      </p:tavLst>
                                    </p:anim>
                                    <p:anim calcmode="lin" valueType="num">
                                      <p:cBhvr>
                                        <p:cTn id="44" dur="1000" fill="hold"/>
                                        <p:tgtEl>
                                          <p:spTgt spid="10"/>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fade">
                                      <p:cBhvr>
                                        <p:cTn id="47" dur="1000"/>
                                        <p:tgtEl>
                                          <p:spTgt spid="11"/>
                                        </p:tgtEl>
                                      </p:cBhvr>
                                    </p:animEffect>
                                    <p:anim calcmode="lin" valueType="num">
                                      <p:cBhvr>
                                        <p:cTn id="48" dur="1000" fill="hold"/>
                                        <p:tgtEl>
                                          <p:spTgt spid="11"/>
                                        </p:tgtEl>
                                        <p:attrNameLst>
                                          <p:attrName>ppt_x</p:attrName>
                                        </p:attrNameLst>
                                      </p:cBhvr>
                                      <p:tavLst>
                                        <p:tav tm="0">
                                          <p:val>
                                            <p:strVal val="#ppt_x"/>
                                          </p:val>
                                        </p:tav>
                                        <p:tav tm="100000">
                                          <p:val>
                                            <p:strVal val="#ppt_x"/>
                                          </p:val>
                                        </p:tav>
                                      </p:tavLst>
                                    </p:anim>
                                    <p:anim calcmode="lin" valueType="num">
                                      <p:cBhvr>
                                        <p:cTn id="49" dur="1000" fill="hold"/>
                                        <p:tgtEl>
                                          <p:spTgt spid="11"/>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12"/>
                                        </p:tgtEl>
                                        <p:attrNameLst>
                                          <p:attrName>style.visibility</p:attrName>
                                        </p:attrNameLst>
                                      </p:cBhvr>
                                      <p:to>
                                        <p:strVal val="visible"/>
                                      </p:to>
                                    </p:set>
                                    <p:animEffect transition="in" filter="fade">
                                      <p:cBhvr>
                                        <p:cTn id="52" dur="1000"/>
                                        <p:tgtEl>
                                          <p:spTgt spid="12"/>
                                        </p:tgtEl>
                                      </p:cBhvr>
                                    </p:animEffect>
                                    <p:anim calcmode="lin" valueType="num">
                                      <p:cBhvr>
                                        <p:cTn id="53" dur="1000" fill="hold"/>
                                        <p:tgtEl>
                                          <p:spTgt spid="12"/>
                                        </p:tgtEl>
                                        <p:attrNameLst>
                                          <p:attrName>ppt_x</p:attrName>
                                        </p:attrNameLst>
                                      </p:cBhvr>
                                      <p:tavLst>
                                        <p:tav tm="0">
                                          <p:val>
                                            <p:strVal val="#ppt_x"/>
                                          </p:val>
                                        </p:tav>
                                        <p:tav tm="100000">
                                          <p:val>
                                            <p:strVal val="#ppt_x"/>
                                          </p:val>
                                        </p:tav>
                                      </p:tavLst>
                                    </p:anim>
                                    <p:anim calcmode="lin" valueType="num">
                                      <p:cBhvr>
                                        <p:cTn id="54" dur="1000" fill="hold"/>
                                        <p:tgtEl>
                                          <p:spTgt spid="12"/>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par>
                                <p:cTn id="60" presetID="42" presetClass="entr" presetSubtype="0" fill="hold" grpId="0" nodeType="withEffect">
                                  <p:stCondLst>
                                    <p:cond delay="0"/>
                                  </p:stCondLst>
                                  <p:childTnLst>
                                    <p:set>
                                      <p:cBhvr>
                                        <p:cTn id="61" dur="1" fill="hold">
                                          <p:stCondLst>
                                            <p:cond delay="0"/>
                                          </p:stCondLst>
                                        </p:cTn>
                                        <p:tgtEl>
                                          <p:spTgt spid="15"/>
                                        </p:tgtEl>
                                        <p:attrNameLst>
                                          <p:attrName>style.visibility</p:attrName>
                                        </p:attrNameLst>
                                      </p:cBhvr>
                                      <p:to>
                                        <p:strVal val="visible"/>
                                      </p:to>
                                    </p:set>
                                    <p:animEffect transition="in" filter="fade">
                                      <p:cBhvr>
                                        <p:cTn id="62" dur="1000"/>
                                        <p:tgtEl>
                                          <p:spTgt spid="15"/>
                                        </p:tgtEl>
                                      </p:cBhvr>
                                    </p:animEffect>
                                    <p:anim calcmode="lin" valueType="num">
                                      <p:cBhvr>
                                        <p:cTn id="63" dur="1000" fill="hold"/>
                                        <p:tgtEl>
                                          <p:spTgt spid="15"/>
                                        </p:tgtEl>
                                        <p:attrNameLst>
                                          <p:attrName>ppt_x</p:attrName>
                                        </p:attrNameLst>
                                      </p:cBhvr>
                                      <p:tavLst>
                                        <p:tav tm="0">
                                          <p:val>
                                            <p:strVal val="#ppt_x"/>
                                          </p:val>
                                        </p:tav>
                                        <p:tav tm="100000">
                                          <p:val>
                                            <p:strVal val="#ppt_x"/>
                                          </p:val>
                                        </p:tav>
                                      </p:tavLst>
                                    </p:anim>
                                    <p:anim calcmode="lin" valueType="num">
                                      <p:cBhvr>
                                        <p:cTn id="64"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7" grpId="0" animBg="1"/>
      <p:bldP spid="8" grpId="0" animBg="1"/>
      <p:bldP spid="9" grpId="0" animBg="1"/>
      <p:bldP spid="10" grpId="0" animBg="1"/>
      <p:bldP spid="11" grpId="0" animBg="1"/>
      <p:bldP spid="12" grpId="0" animBg="1"/>
      <p:bldP spid="13" grpId="0" animBg="1"/>
      <p:bldP spid="1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5">
                <a:satMod val="175000"/>
                <a:alpha val="40000"/>
              </a:schemeClr>
            </a:glow>
            <a:outerShdw blurRad="40000" dist="23000" dir="5400000" rotWithShape="0">
              <a:srgbClr val="000000">
                <a:alpha val="35000"/>
              </a:srgbClr>
            </a:outerShdw>
          </a:effectLst>
        </p:spPr>
        <p:style>
          <a:lnRef idx="1">
            <a:schemeClr val="accent5"/>
          </a:lnRef>
          <a:fillRef idx="3">
            <a:schemeClr val="accent5"/>
          </a:fillRef>
          <a:effectRef idx="2">
            <a:schemeClr val="accent5"/>
          </a:effectRef>
          <a:fontRef idx="minor">
            <a:schemeClr val="lt1"/>
          </a:fontRef>
        </p:style>
        <p:txBody>
          <a:bodyPr>
            <a:normAutofit/>
          </a:bodyPr>
          <a:lstStyle/>
          <a:p>
            <a:r>
              <a:rPr lang="cs-CZ" sz="3200" b="1" dirty="0" smtClean="0"/>
              <a:t>Doplň chybějící slova, řešení.</a:t>
            </a:r>
            <a:endParaRPr lang="cs-CZ" sz="3200" b="1" dirty="0"/>
          </a:p>
        </p:txBody>
      </p:sp>
      <p:sp>
        <p:nvSpPr>
          <p:cNvPr id="3" name="Zástupný symbol pro obsah 2"/>
          <p:cNvSpPr>
            <a:spLocks noGrp="1"/>
          </p:cNvSpPr>
          <p:nvPr>
            <p:ph idx="1"/>
          </p:nvPr>
        </p:nvSpPr>
        <p:spPr>
          <a:xfrm>
            <a:off x="436030" y="1642120"/>
            <a:ext cx="8229600" cy="4925144"/>
          </a:xfrm>
        </p:spPr>
        <p:style>
          <a:lnRef idx="1">
            <a:schemeClr val="dk1"/>
          </a:lnRef>
          <a:fillRef idx="2">
            <a:schemeClr val="dk1"/>
          </a:fillRef>
          <a:effectRef idx="1">
            <a:schemeClr val="dk1"/>
          </a:effectRef>
          <a:fontRef idx="minor">
            <a:schemeClr val="dk1"/>
          </a:fontRef>
        </p:style>
        <p:txBody>
          <a:bodyPr>
            <a:normAutofit/>
          </a:bodyPr>
          <a:lstStyle/>
          <a:p>
            <a:pPr marL="0" indent="0">
              <a:buNone/>
            </a:pPr>
            <a:r>
              <a:rPr lang="cs-CZ" sz="2400" dirty="0" smtClean="0"/>
              <a:t>Od svého vzniku v roce </a:t>
            </a:r>
            <a:r>
              <a:rPr lang="cs-CZ" sz="2400" dirty="0" smtClean="0"/>
              <a:t>1959 je </a:t>
            </a:r>
            <a:r>
              <a:rPr lang="cs-CZ" sz="2400" dirty="0" smtClean="0"/>
              <a:t>naše škola …………………………. Tzn., že v …………………………. třídě se vyučuje více …………………………. </a:t>
            </a:r>
            <a:r>
              <a:rPr lang="cs-CZ" sz="2400" dirty="0"/>
              <a:t>n</a:t>
            </a:r>
            <a:r>
              <a:rPr lang="cs-CZ" sz="2400" dirty="0" smtClean="0"/>
              <a:t>ajednou. Ve škole jsou ………………………….třídy.</a:t>
            </a:r>
            <a:r>
              <a:rPr lang="cs-CZ" sz="2400" dirty="0"/>
              <a:t> </a:t>
            </a:r>
            <a:r>
              <a:rPr lang="cs-CZ" sz="2400" dirty="0" smtClean="0"/>
              <a:t>…………………………. se vyučovalo ve dvou, několik let ve třech. To vždy záleželo na počtu dětí. Ve škole je nám …………………………. </a:t>
            </a:r>
            <a:r>
              <a:rPr lang="cs-CZ" sz="2400" dirty="0"/>
              <a:t>d</a:t>
            </a:r>
            <a:r>
              <a:rPr lang="cs-CZ" sz="2400" dirty="0" smtClean="0"/>
              <a:t>obře. Všichni se …………………………., když má někdo narozeniny nebo svátek ………………………….mu celá škola. ………………………….děti pomáhají mladším, </a:t>
            </a:r>
            <a:r>
              <a:rPr lang="cs-CZ" sz="2400" dirty="0" smtClean="0"/>
              <a:t>………………………… nikomu neubližuje. </a:t>
            </a:r>
            <a:r>
              <a:rPr lang="cs-CZ" sz="2400" dirty="0" smtClean="0"/>
              <a:t>Pokud něco najdeme, snažíme se zjistit, kdo to ztratil. Kéž by nám bylo takhle prima i na dalších školách, kam ještě budeme chodit.  </a:t>
            </a:r>
            <a:endParaRPr lang="cs-CZ" sz="2400" dirty="0"/>
          </a:p>
        </p:txBody>
      </p:sp>
      <p:sp>
        <p:nvSpPr>
          <p:cNvPr id="4" name="Obdélník 3"/>
          <p:cNvSpPr/>
          <p:nvPr/>
        </p:nvSpPr>
        <p:spPr>
          <a:xfrm>
            <a:off x="1991899" y="4235687"/>
            <a:ext cx="1783799" cy="31318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FF0000"/>
                </a:solidFill>
              </a:rPr>
              <a:t>nikdo</a:t>
            </a:r>
            <a:endParaRPr lang="cs-CZ" sz="2000" b="1" dirty="0">
              <a:solidFill>
                <a:srgbClr val="FF0000"/>
              </a:solidFill>
            </a:endParaRPr>
          </a:p>
        </p:txBody>
      </p:sp>
      <p:sp>
        <p:nvSpPr>
          <p:cNvPr id="5" name="Obdélník 4"/>
          <p:cNvSpPr/>
          <p:nvPr/>
        </p:nvSpPr>
        <p:spPr>
          <a:xfrm>
            <a:off x="5868144" y="1695264"/>
            <a:ext cx="1783799" cy="31318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FF0000"/>
                </a:solidFill>
              </a:rPr>
              <a:t>málotřídní</a:t>
            </a:r>
            <a:endParaRPr lang="cs-CZ" sz="2000" b="1" dirty="0">
              <a:solidFill>
                <a:srgbClr val="FF0000"/>
              </a:solidFill>
            </a:endParaRPr>
          </a:p>
        </p:txBody>
      </p:sp>
      <p:sp>
        <p:nvSpPr>
          <p:cNvPr id="7" name="Obdélník 6"/>
          <p:cNvSpPr/>
          <p:nvPr/>
        </p:nvSpPr>
        <p:spPr>
          <a:xfrm>
            <a:off x="5881286" y="2035696"/>
            <a:ext cx="1783799" cy="31318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FF0000"/>
                </a:solidFill>
              </a:rPr>
              <a:t>ročníků</a:t>
            </a:r>
            <a:endParaRPr lang="cs-CZ" sz="2000" b="1" dirty="0">
              <a:solidFill>
                <a:srgbClr val="FF0000"/>
              </a:solidFill>
            </a:endParaRPr>
          </a:p>
        </p:txBody>
      </p:sp>
      <p:sp>
        <p:nvSpPr>
          <p:cNvPr id="8" name="Obdélník 7"/>
          <p:cNvSpPr/>
          <p:nvPr/>
        </p:nvSpPr>
        <p:spPr>
          <a:xfrm>
            <a:off x="1259632" y="2008448"/>
            <a:ext cx="1783799" cy="31318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FF0000"/>
                </a:solidFill>
              </a:rPr>
              <a:t>jedné</a:t>
            </a:r>
            <a:endParaRPr lang="cs-CZ" sz="2000" b="1" dirty="0">
              <a:solidFill>
                <a:srgbClr val="FF0000"/>
              </a:solidFill>
            </a:endParaRPr>
          </a:p>
        </p:txBody>
      </p:sp>
      <p:sp>
        <p:nvSpPr>
          <p:cNvPr id="9" name="Obdélník 8"/>
          <p:cNvSpPr/>
          <p:nvPr/>
        </p:nvSpPr>
        <p:spPr>
          <a:xfrm>
            <a:off x="753007" y="3861048"/>
            <a:ext cx="1783799" cy="31318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FF0000"/>
                </a:solidFill>
              </a:rPr>
              <a:t>popřeje</a:t>
            </a:r>
            <a:endParaRPr lang="cs-CZ" sz="2000" b="1" dirty="0">
              <a:solidFill>
                <a:srgbClr val="FF0000"/>
              </a:solidFill>
            </a:endParaRPr>
          </a:p>
        </p:txBody>
      </p:sp>
      <p:sp>
        <p:nvSpPr>
          <p:cNvPr id="10" name="Obdélník 9"/>
          <p:cNvSpPr/>
          <p:nvPr/>
        </p:nvSpPr>
        <p:spPr>
          <a:xfrm>
            <a:off x="753007" y="3482993"/>
            <a:ext cx="1783799" cy="31318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FF0000"/>
                </a:solidFill>
              </a:rPr>
              <a:t>známe</a:t>
            </a:r>
            <a:endParaRPr lang="cs-CZ" sz="2000" b="1" dirty="0">
              <a:solidFill>
                <a:srgbClr val="FF0000"/>
              </a:solidFill>
            </a:endParaRPr>
          </a:p>
        </p:txBody>
      </p:sp>
      <p:sp>
        <p:nvSpPr>
          <p:cNvPr id="11" name="Obdélník 10"/>
          <p:cNvSpPr/>
          <p:nvPr/>
        </p:nvSpPr>
        <p:spPr>
          <a:xfrm>
            <a:off x="4272146" y="3140968"/>
            <a:ext cx="1783799" cy="31318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FF0000"/>
                </a:solidFill>
              </a:rPr>
              <a:t>všem</a:t>
            </a:r>
            <a:endParaRPr lang="cs-CZ" sz="2000" b="1" dirty="0">
              <a:solidFill>
                <a:srgbClr val="FF0000"/>
              </a:solidFill>
            </a:endParaRPr>
          </a:p>
        </p:txBody>
      </p:sp>
      <p:sp>
        <p:nvSpPr>
          <p:cNvPr id="12" name="Obdélník 11"/>
          <p:cNvSpPr/>
          <p:nvPr/>
        </p:nvSpPr>
        <p:spPr>
          <a:xfrm>
            <a:off x="6516216" y="2350724"/>
            <a:ext cx="1783799" cy="31318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FF0000"/>
                </a:solidFill>
              </a:rPr>
              <a:t>někdy</a:t>
            </a:r>
            <a:endParaRPr lang="cs-CZ" sz="2000" b="1" dirty="0">
              <a:solidFill>
                <a:srgbClr val="FF0000"/>
              </a:solidFill>
            </a:endParaRPr>
          </a:p>
        </p:txBody>
      </p:sp>
      <p:sp>
        <p:nvSpPr>
          <p:cNvPr id="13" name="Obdélník 12"/>
          <p:cNvSpPr/>
          <p:nvPr/>
        </p:nvSpPr>
        <p:spPr>
          <a:xfrm>
            <a:off x="3707904" y="2348880"/>
            <a:ext cx="1783799" cy="31318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FF0000"/>
                </a:solidFill>
              </a:rPr>
              <a:t>tři</a:t>
            </a:r>
            <a:endParaRPr lang="cs-CZ" sz="2000" b="1" dirty="0">
              <a:solidFill>
                <a:srgbClr val="FF0000"/>
              </a:solidFill>
            </a:endParaRPr>
          </a:p>
        </p:txBody>
      </p:sp>
      <p:sp>
        <p:nvSpPr>
          <p:cNvPr id="15" name="Obdélník 14"/>
          <p:cNvSpPr/>
          <p:nvPr/>
        </p:nvSpPr>
        <p:spPr>
          <a:xfrm>
            <a:off x="4673843" y="3832480"/>
            <a:ext cx="1783799" cy="31318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FF0000"/>
                </a:solidFill>
              </a:rPr>
              <a:t>starší</a:t>
            </a:r>
            <a:endParaRPr lang="cs-CZ" sz="2000" b="1" dirty="0">
              <a:solidFill>
                <a:srgbClr val="FF0000"/>
              </a:solidFill>
            </a:endParaRPr>
          </a:p>
        </p:txBody>
      </p:sp>
    </p:spTree>
    <p:extLst>
      <p:ext uri="{BB962C8B-B14F-4D97-AF65-F5344CB8AC3E}">
        <p14:creationId xmlns:p14="http://schemas.microsoft.com/office/powerpoint/2010/main" val="910684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1000"/>
                                        <p:tgtEl>
                                          <p:spTgt spid="5"/>
                                        </p:tgtEl>
                                      </p:cBhvr>
                                    </p:animEffect>
                                    <p:anim calcmode="lin" valueType="num">
                                      <p:cBhvr>
                                        <p:cTn id="23" dur="1000" fill="hold"/>
                                        <p:tgtEl>
                                          <p:spTgt spid="5"/>
                                        </p:tgtEl>
                                        <p:attrNameLst>
                                          <p:attrName>ppt_x</p:attrName>
                                        </p:attrNameLst>
                                      </p:cBhvr>
                                      <p:tavLst>
                                        <p:tav tm="0">
                                          <p:val>
                                            <p:strVal val="#ppt_x"/>
                                          </p:val>
                                        </p:tav>
                                        <p:tav tm="100000">
                                          <p:val>
                                            <p:strVal val="#ppt_x"/>
                                          </p:val>
                                        </p:tav>
                                      </p:tavLst>
                                    </p:anim>
                                    <p:anim calcmode="lin" valueType="num">
                                      <p:cBhvr>
                                        <p:cTn id="24" dur="1000" fill="hold"/>
                                        <p:tgtEl>
                                          <p:spTgt spid="5"/>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1000"/>
                                        <p:tgtEl>
                                          <p:spTgt spid="7"/>
                                        </p:tgtEl>
                                      </p:cBhvr>
                                    </p:animEffect>
                                    <p:anim calcmode="lin" valueType="num">
                                      <p:cBhvr>
                                        <p:cTn id="28" dur="1000" fill="hold"/>
                                        <p:tgtEl>
                                          <p:spTgt spid="7"/>
                                        </p:tgtEl>
                                        <p:attrNameLst>
                                          <p:attrName>ppt_x</p:attrName>
                                        </p:attrNameLst>
                                      </p:cBhvr>
                                      <p:tavLst>
                                        <p:tav tm="0">
                                          <p:val>
                                            <p:strVal val="#ppt_x"/>
                                          </p:val>
                                        </p:tav>
                                        <p:tav tm="100000">
                                          <p:val>
                                            <p:strVal val="#ppt_x"/>
                                          </p:val>
                                        </p:tav>
                                      </p:tavLst>
                                    </p:anim>
                                    <p:anim calcmode="lin" valueType="num">
                                      <p:cBhvr>
                                        <p:cTn id="29" dur="1000" fill="hold"/>
                                        <p:tgtEl>
                                          <p:spTgt spid="7"/>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1000"/>
                                        <p:tgtEl>
                                          <p:spTgt spid="8"/>
                                        </p:tgtEl>
                                      </p:cBhvr>
                                    </p:animEffect>
                                    <p:anim calcmode="lin" valueType="num">
                                      <p:cBhvr>
                                        <p:cTn id="33" dur="1000" fill="hold"/>
                                        <p:tgtEl>
                                          <p:spTgt spid="8"/>
                                        </p:tgtEl>
                                        <p:attrNameLst>
                                          <p:attrName>ppt_x</p:attrName>
                                        </p:attrNameLst>
                                      </p:cBhvr>
                                      <p:tavLst>
                                        <p:tav tm="0">
                                          <p:val>
                                            <p:strVal val="#ppt_x"/>
                                          </p:val>
                                        </p:tav>
                                        <p:tav tm="100000">
                                          <p:val>
                                            <p:strVal val="#ppt_x"/>
                                          </p:val>
                                        </p:tav>
                                      </p:tavLst>
                                    </p:anim>
                                    <p:anim calcmode="lin" valueType="num">
                                      <p:cBhvr>
                                        <p:cTn id="34" dur="1000" fill="hold"/>
                                        <p:tgtEl>
                                          <p:spTgt spid="8"/>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1000"/>
                                        <p:tgtEl>
                                          <p:spTgt spid="9"/>
                                        </p:tgtEl>
                                      </p:cBhvr>
                                    </p:animEffect>
                                    <p:anim calcmode="lin" valueType="num">
                                      <p:cBhvr>
                                        <p:cTn id="38" dur="1000" fill="hold"/>
                                        <p:tgtEl>
                                          <p:spTgt spid="9"/>
                                        </p:tgtEl>
                                        <p:attrNameLst>
                                          <p:attrName>ppt_x</p:attrName>
                                        </p:attrNameLst>
                                      </p:cBhvr>
                                      <p:tavLst>
                                        <p:tav tm="0">
                                          <p:val>
                                            <p:strVal val="#ppt_x"/>
                                          </p:val>
                                        </p:tav>
                                        <p:tav tm="100000">
                                          <p:val>
                                            <p:strVal val="#ppt_x"/>
                                          </p:val>
                                        </p:tav>
                                      </p:tavLst>
                                    </p:anim>
                                    <p:anim calcmode="lin" valueType="num">
                                      <p:cBhvr>
                                        <p:cTn id="39" dur="1000" fill="hold"/>
                                        <p:tgtEl>
                                          <p:spTgt spid="9"/>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1000"/>
                                        <p:tgtEl>
                                          <p:spTgt spid="10"/>
                                        </p:tgtEl>
                                      </p:cBhvr>
                                    </p:animEffect>
                                    <p:anim calcmode="lin" valueType="num">
                                      <p:cBhvr>
                                        <p:cTn id="43" dur="1000" fill="hold"/>
                                        <p:tgtEl>
                                          <p:spTgt spid="10"/>
                                        </p:tgtEl>
                                        <p:attrNameLst>
                                          <p:attrName>ppt_x</p:attrName>
                                        </p:attrNameLst>
                                      </p:cBhvr>
                                      <p:tavLst>
                                        <p:tav tm="0">
                                          <p:val>
                                            <p:strVal val="#ppt_x"/>
                                          </p:val>
                                        </p:tav>
                                        <p:tav tm="100000">
                                          <p:val>
                                            <p:strVal val="#ppt_x"/>
                                          </p:val>
                                        </p:tav>
                                      </p:tavLst>
                                    </p:anim>
                                    <p:anim calcmode="lin" valueType="num">
                                      <p:cBhvr>
                                        <p:cTn id="44" dur="1000" fill="hold"/>
                                        <p:tgtEl>
                                          <p:spTgt spid="10"/>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fade">
                                      <p:cBhvr>
                                        <p:cTn id="47" dur="1000"/>
                                        <p:tgtEl>
                                          <p:spTgt spid="11"/>
                                        </p:tgtEl>
                                      </p:cBhvr>
                                    </p:animEffect>
                                    <p:anim calcmode="lin" valueType="num">
                                      <p:cBhvr>
                                        <p:cTn id="48" dur="1000" fill="hold"/>
                                        <p:tgtEl>
                                          <p:spTgt spid="11"/>
                                        </p:tgtEl>
                                        <p:attrNameLst>
                                          <p:attrName>ppt_x</p:attrName>
                                        </p:attrNameLst>
                                      </p:cBhvr>
                                      <p:tavLst>
                                        <p:tav tm="0">
                                          <p:val>
                                            <p:strVal val="#ppt_x"/>
                                          </p:val>
                                        </p:tav>
                                        <p:tav tm="100000">
                                          <p:val>
                                            <p:strVal val="#ppt_x"/>
                                          </p:val>
                                        </p:tav>
                                      </p:tavLst>
                                    </p:anim>
                                    <p:anim calcmode="lin" valueType="num">
                                      <p:cBhvr>
                                        <p:cTn id="49" dur="1000" fill="hold"/>
                                        <p:tgtEl>
                                          <p:spTgt spid="11"/>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12"/>
                                        </p:tgtEl>
                                        <p:attrNameLst>
                                          <p:attrName>style.visibility</p:attrName>
                                        </p:attrNameLst>
                                      </p:cBhvr>
                                      <p:to>
                                        <p:strVal val="visible"/>
                                      </p:to>
                                    </p:set>
                                    <p:animEffect transition="in" filter="fade">
                                      <p:cBhvr>
                                        <p:cTn id="52" dur="1000"/>
                                        <p:tgtEl>
                                          <p:spTgt spid="12"/>
                                        </p:tgtEl>
                                      </p:cBhvr>
                                    </p:animEffect>
                                    <p:anim calcmode="lin" valueType="num">
                                      <p:cBhvr>
                                        <p:cTn id="53" dur="1000" fill="hold"/>
                                        <p:tgtEl>
                                          <p:spTgt spid="12"/>
                                        </p:tgtEl>
                                        <p:attrNameLst>
                                          <p:attrName>ppt_x</p:attrName>
                                        </p:attrNameLst>
                                      </p:cBhvr>
                                      <p:tavLst>
                                        <p:tav tm="0">
                                          <p:val>
                                            <p:strVal val="#ppt_x"/>
                                          </p:val>
                                        </p:tav>
                                        <p:tav tm="100000">
                                          <p:val>
                                            <p:strVal val="#ppt_x"/>
                                          </p:val>
                                        </p:tav>
                                      </p:tavLst>
                                    </p:anim>
                                    <p:anim calcmode="lin" valueType="num">
                                      <p:cBhvr>
                                        <p:cTn id="54" dur="1000" fill="hold"/>
                                        <p:tgtEl>
                                          <p:spTgt spid="12"/>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par>
                                <p:cTn id="60" presetID="42" presetClass="entr" presetSubtype="0" fill="hold" grpId="0" nodeType="withEffect">
                                  <p:stCondLst>
                                    <p:cond delay="0"/>
                                  </p:stCondLst>
                                  <p:childTnLst>
                                    <p:set>
                                      <p:cBhvr>
                                        <p:cTn id="61" dur="1" fill="hold">
                                          <p:stCondLst>
                                            <p:cond delay="0"/>
                                          </p:stCondLst>
                                        </p:cTn>
                                        <p:tgtEl>
                                          <p:spTgt spid="15"/>
                                        </p:tgtEl>
                                        <p:attrNameLst>
                                          <p:attrName>style.visibility</p:attrName>
                                        </p:attrNameLst>
                                      </p:cBhvr>
                                      <p:to>
                                        <p:strVal val="visible"/>
                                      </p:to>
                                    </p:set>
                                    <p:animEffect transition="in" filter="fade">
                                      <p:cBhvr>
                                        <p:cTn id="62" dur="1000"/>
                                        <p:tgtEl>
                                          <p:spTgt spid="15"/>
                                        </p:tgtEl>
                                      </p:cBhvr>
                                    </p:animEffect>
                                    <p:anim calcmode="lin" valueType="num">
                                      <p:cBhvr>
                                        <p:cTn id="63" dur="1000" fill="hold"/>
                                        <p:tgtEl>
                                          <p:spTgt spid="15"/>
                                        </p:tgtEl>
                                        <p:attrNameLst>
                                          <p:attrName>ppt_x</p:attrName>
                                        </p:attrNameLst>
                                      </p:cBhvr>
                                      <p:tavLst>
                                        <p:tav tm="0">
                                          <p:val>
                                            <p:strVal val="#ppt_x"/>
                                          </p:val>
                                        </p:tav>
                                        <p:tav tm="100000">
                                          <p:val>
                                            <p:strVal val="#ppt_x"/>
                                          </p:val>
                                        </p:tav>
                                      </p:tavLst>
                                    </p:anim>
                                    <p:anim calcmode="lin" valueType="num">
                                      <p:cBhvr>
                                        <p:cTn id="64"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7" grpId="0" animBg="1"/>
      <p:bldP spid="8" grpId="0" animBg="1"/>
      <p:bldP spid="9" grpId="0" animBg="1"/>
      <p:bldP spid="10" grpId="0" animBg="1"/>
      <p:bldP spid="11" grpId="0" animBg="1"/>
      <p:bldP spid="12" grpId="0" animBg="1"/>
      <p:bldP spid="13" grpId="0" animBg="1"/>
      <p:bldP spid="1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5">
                <a:satMod val="175000"/>
                <a:alpha val="40000"/>
              </a:schemeClr>
            </a:glow>
            <a:outerShdw blurRad="40000" dist="23000" dir="5400000" rotWithShape="0">
              <a:srgbClr val="000000">
                <a:alpha val="35000"/>
              </a:srgbClr>
            </a:outerShdw>
          </a:effectLst>
        </p:spPr>
        <p:style>
          <a:lnRef idx="1">
            <a:schemeClr val="accent5"/>
          </a:lnRef>
          <a:fillRef idx="3">
            <a:schemeClr val="accent5"/>
          </a:fillRef>
          <a:effectRef idx="2">
            <a:schemeClr val="accent5"/>
          </a:effectRef>
          <a:fontRef idx="minor">
            <a:schemeClr val="lt1"/>
          </a:fontRef>
        </p:style>
        <p:txBody>
          <a:bodyPr>
            <a:normAutofit/>
          </a:bodyPr>
          <a:lstStyle/>
          <a:p>
            <a:r>
              <a:rPr lang="cs-CZ" sz="3200" b="1" dirty="0" smtClean="0"/>
              <a:t>Větný rozbor.</a:t>
            </a:r>
            <a:endParaRPr lang="cs-CZ" sz="3200" b="1" dirty="0"/>
          </a:p>
        </p:txBody>
      </p:sp>
      <p:sp>
        <p:nvSpPr>
          <p:cNvPr id="3" name="Zástupný symbol pro obsah 2"/>
          <p:cNvSpPr>
            <a:spLocks noGrp="1"/>
          </p:cNvSpPr>
          <p:nvPr>
            <p:ph idx="1"/>
          </p:nvPr>
        </p:nvSpPr>
        <p:spPr>
          <a:xfrm>
            <a:off x="436030" y="1642120"/>
            <a:ext cx="8229600" cy="4925144"/>
          </a:xfrm>
        </p:spPr>
        <p:style>
          <a:lnRef idx="1">
            <a:schemeClr val="dk1"/>
          </a:lnRef>
          <a:fillRef idx="2">
            <a:schemeClr val="dk1"/>
          </a:fillRef>
          <a:effectRef idx="1">
            <a:schemeClr val="dk1"/>
          </a:effectRef>
          <a:fontRef idx="minor">
            <a:schemeClr val="dk1"/>
          </a:fontRef>
        </p:style>
        <p:txBody>
          <a:bodyPr>
            <a:normAutofit/>
          </a:bodyPr>
          <a:lstStyle/>
          <a:p>
            <a:pPr marL="0" indent="0">
              <a:buNone/>
            </a:pPr>
            <a:r>
              <a:rPr lang="cs-CZ" sz="2400" dirty="0" smtClean="0"/>
              <a:t>Od svého vzniku v roce 1959 je naše škola málotřídní. Tzn., že v jedné  </a:t>
            </a:r>
            <a:r>
              <a:rPr lang="cs-CZ" sz="2400" u="sng" dirty="0" smtClean="0"/>
              <a:t>třídě</a:t>
            </a:r>
            <a:r>
              <a:rPr lang="cs-CZ" sz="2400" dirty="0" smtClean="0"/>
              <a:t> se vyučuje více ročníků </a:t>
            </a:r>
            <a:r>
              <a:rPr lang="cs-CZ" sz="2400" dirty="0"/>
              <a:t>n</a:t>
            </a:r>
            <a:r>
              <a:rPr lang="cs-CZ" sz="2400" dirty="0" smtClean="0"/>
              <a:t>ajednou. Ve škole jsou tři </a:t>
            </a:r>
          </a:p>
          <a:p>
            <a:pPr marL="0" indent="0">
              <a:buNone/>
            </a:pPr>
            <a:r>
              <a:rPr lang="cs-CZ" sz="2400" dirty="0" smtClean="0"/>
              <a:t>třídy.</a:t>
            </a:r>
            <a:r>
              <a:rPr lang="cs-CZ" sz="2400" dirty="0"/>
              <a:t> </a:t>
            </a:r>
            <a:r>
              <a:rPr lang="cs-CZ" sz="2400" dirty="0" smtClean="0"/>
              <a:t>Někdy </a:t>
            </a:r>
            <a:r>
              <a:rPr lang="cs-CZ" sz="2400" u="sng" dirty="0" smtClean="0"/>
              <a:t>se vyučovalo </a:t>
            </a:r>
            <a:r>
              <a:rPr lang="cs-CZ" sz="2400" dirty="0" smtClean="0"/>
              <a:t>ve dvou, několik </a:t>
            </a:r>
            <a:r>
              <a:rPr lang="cs-CZ" sz="2400" u="sng" dirty="0" smtClean="0"/>
              <a:t>let</a:t>
            </a:r>
            <a:r>
              <a:rPr lang="cs-CZ" sz="2400" dirty="0" smtClean="0"/>
              <a:t> ve třech. To vždy </a:t>
            </a:r>
          </a:p>
          <a:p>
            <a:pPr marL="0" indent="0">
              <a:buNone/>
            </a:pPr>
            <a:r>
              <a:rPr lang="cs-CZ" sz="2400" dirty="0" smtClean="0"/>
              <a:t>záleželo na počtu </a:t>
            </a:r>
            <a:r>
              <a:rPr lang="cs-CZ" sz="2400" u="sng" dirty="0" smtClean="0"/>
              <a:t>dětí</a:t>
            </a:r>
            <a:r>
              <a:rPr lang="cs-CZ" sz="2400" dirty="0" smtClean="0"/>
              <a:t>. Ve škole je nám  všem </a:t>
            </a:r>
            <a:r>
              <a:rPr lang="cs-CZ" sz="2400" dirty="0"/>
              <a:t>d</a:t>
            </a:r>
            <a:r>
              <a:rPr lang="cs-CZ" sz="2400" dirty="0" smtClean="0"/>
              <a:t>obře. </a:t>
            </a:r>
          </a:p>
          <a:p>
            <a:pPr>
              <a:buFont typeface="Wingdings" pitchFamily="2" charset="2"/>
              <a:buChar char="ü"/>
            </a:pPr>
            <a:r>
              <a:rPr lang="cs-CZ" sz="2400" dirty="0" smtClean="0"/>
              <a:t>Urči slovní druhy</a:t>
            </a:r>
          </a:p>
          <a:p>
            <a:pPr>
              <a:buFont typeface="Wingdings" pitchFamily="2" charset="2"/>
              <a:buChar char="ü"/>
            </a:pPr>
            <a:r>
              <a:rPr lang="cs-CZ" sz="2400" dirty="0" smtClean="0"/>
              <a:t>U podtržených slov urči mluvnické kategorie</a:t>
            </a:r>
          </a:p>
          <a:p>
            <a:pPr>
              <a:buFont typeface="Wingdings" pitchFamily="2" charset="2"/>
              <a:buChar char="ü"/>
            </a:pPr>
            <a:r>
              <a:rPr lang="cs-CZ" sz="2400" dirty="0" smtClean="0"/>
              <a:t>U zájmen  urči druh </a:t>
            </a:r>
          </a:p>
          <a:p>
            <a:pPr>
              <a:buFont typeface="Wingdings" pitchFamily="2" charset="2"/>
              <a:buChar char="ü"/>
            </a:pPr>
            <a:r>
              <a:rPr lang="cs-CZ" sz="2400" dirty="0" smtClean="0"/>
              <a:t>Slova z poslední věty seřaď podle abecedy</a:t>
            </a:r>
          </a:p>
          <a:p>
            <a:pPr>
              <a:buFont typeface="Wingdings" pitchFamily="2" charset="2"/>
              <a:buChar char="ü"/>
            </a:pPr>
            <a:r>
              <a:rPr lang="cs-CZ" sz="2400" dirty="0" smtClean="0"/>
              <a:t>Vypiš slova trojslabičná </a:t>
            </a:r>
          </a:p>
          <a:p>
            <a:pPr>
              <a:buFont typeface="Wingdings" pitchFamily="2" charset="2"/>
              <a:buChar char="ü"/>
            </a:pPr>
            <a:r>
              <a:rPr lang="cs-CZ" sz="2400" dirty="0" smtClean="0"/>
              <a:t>Předposlední větu změň na větu ve způsobu podmiňovacím</a:t>
            </a:r>
            <a:br>
              <a:rPr lang="cs-CZ" sz="2400" dirty="0" smtClean="0"/>
            </a:br>
            <a:endParaRPr lang="cs-CZ" sz="2400" dirty="0"/>
          </a:p>
        </p:txBody>
      </p:sp>
    </p:spTree>
    <p:extLst>
      <p:ext uri="{BB962C8B-B14F-4D97-AF65-F5344CB8AC3E}">
        <p14:creationId xmlns:p14="http://schemas.microsoft.com/office/powerpoint/2010/main" val="466718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1000"/>
                                        <p:tgtEl>
                                          <p:spTgt spid="3">
                                            <p:txEl>
                                              <p:pRg st="2" end="2"/>
                                            </p:txEl>
                                          </p:spTgt>
                                        </p:tgtEl>
                                      </p:cBhvr>
                                    </p:animEffect>
                                    <p:anim calcmode="lin" valueType="num">
                                      <p:cBhvr>
                                        <p:cTn id="2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8" fill="hold" nodeType="clickEffect">
                                  <p:stCondLst>
                                    <p:cond delay="0"/>
                                  </p:stCondLst>
                                  <p:childTnLst>
                                    <p:set>
                                      <p:cBhvr>
                                        <p:cTn id="52" dur="1" fill="hold">
                                          <p:stCondLst>
                                            <p:cond delay="0"/>
                                          </p:stCondLst>
                                        </p:cTn>
                                        <p:tgtEl>
                                          <p:spTgt spid="3">
                                            <p:txEl>
                                              <p:pRg st="7" end="7"/>
                                            </p:txEl>
                                          </p:spTgt>
                                        </p:tgtEl>
                                        <p:attrNameLst>
                                          <p:attrName>style.visibility</p:attrName>
                                        </p:attrNameLst>
                                      </p:cBhvr>
                                      <p:to>
                                        <p:strVal val="visible"/>
                                      </p:to>
                                    </p:set>
                                    <p:anim calcmode="lin" valueType="num">
                                      <p:cBhvr additive="base">
                                        <p:cTn id="53"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8" fill="hold" nodeType="clickEffect">
                                  <p:stCondLst>
                                    <p:cond delay="0"/>
                                  </p:stCondLst>
                                  <p:childTnLst>
                                    <p:set>
                                      <p:cBhvr>
                                        <p:cTn id="58" dur="1" fill="hold">
                                          <p:stCondLst>
                                            <p:cond delay="0"/>
                                          </p:stCondLst>
                                        </p:cTn>
                                        <p:tgtEl>
                                          <p:spTgt spid="3">
                                            <p:txEl>
                                              <p:pRg st="8" end="8"/>
                                            </p:txEl>
                                          </p:spTgt>
                                        </p:tgtEl>
                                        <p:attrNameLst>
                                          <p:attrName>style.visibility</p:attrName>
                                        </p:attrNameLst>
                                      </p:cBhvr>
                                      <p:to>
                                        <p:strVal val="visible"/>
                                      </p:to>
                                    </p:set>
                                    <p:anim calcmode="lin" valueType="num">
                                      <p:cBhvr additive="base">
                                        <p:cTn id="59"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a:normAutofit/>
          </a:bodyPr>
          <a:lstStyle/>
          <a:p>
            <a:r>
              <a:rPr lang="cs-CZ" sz="3200" b="1" dirty="0" smtClean="0"/>
              <a:t>Pravopisné cvičení</a:t>
            </a:r>
            <a:endParaRPr lang="cs-CZ" sz="3200" b="1" dirty="0"/>
          </a:p>
        </p:txBody>
      </p:sp>
      <p:sp>
        <p:nvSpPr>
          <p:cNvPr id="3" name="Zástupný symbol pro obsah 2"/>
          <p:cNvSpPr>
            <a:spLocks noGrp="1"/>
          </p:cNvSpPr>
          <p:nvPr>
            <p:ph idx="1"/>
          </p:nvPr>
        </p:nvSpPr>
        <p:spPr/>
        <p:style>
          <a:lnRef idx="1">
            <a:schemeClr val="accent6"/>
          </a:lnRef>
          <a:fillRef idx="2">
            <a:schemeClr val="accent6"/>
          </a:fillRef>
          <a:effectRef idx="1">
            <a:schemeClr val="accent6"/>
          </a:effectRef>
          <a:fontRef idx="minor">
            <a:schemeClr val="dk1"/>
          </a:fontRef>
        </p:style>
        <p:txBody>
          <a:bodyPr>
            <a:normAutofit lnSpcReduction="10000"/>
          </a:bodyPr>
          <a:lstStyle/>
          <a:p>
            <a:pPr marL="0" indent="0">
              <a:buNone/>
            </a:pPr>
            <a:r>
              <a:rPr lang="cs-CZ" sz="2800" dirty="0" smtClean="0"/>
              <a:t>Okol_ škol_</a:t>
            </a:r>
          </a:p>
          <a:p>
            <a:pPr marL="0" indent="0">
              <a:buNone/>
            </a:pPr>
            <a:r>
              <a:rPr lang="cs-CZ" sz="2800" dirty="0" smtClean="0"/>
              <a:t>Okol_ škol_ by nám mohl_ všichni závidět. </a:t>
            </a:r>
            <a:r>
              <a:rPr lang="cs-CZ" sz="2800" dirty="0" err="1" smtClean="0"/>
              <a:t>S</a:t>
            </a:r>
            <a:r>
              <a:rPr lang="cs-CZ" sz="2800" dirty="0" err="1"/>
              <a:t>_</a:t>
            </a:r>
            <a:r>
              <a:rPr lang="cs-CZ" sz="2800" dirty="0" err="1" smtClean="0"/>
              <a:t>lnice</a:t>
            </a:r>
            <a:r>
              <a:rPr lang="cs-CZ" sz="2800" dirty="0" smtClean="0"/>
              <a:t> daleko, jinak samá zeleň. Od </a:t>
            </a:r>
            <a:r>
              <a:rPr lang="cs-CZ" sz="2800" dirty="0" err="1" smtClean="0"/>
              <a:t>s_lnice</a:t>
            </a:r>
            <a:r>
              <a:rPr lang="cs-CZ" sz="2800" dirty="0" smtClean="0"/>
              <a:t> sem vede cesta s </a:t>
            </a:r>
            <a:r>
              <a:rPr lang="cs-CZ" sz="2800" dirty="0" err="1" smtClean="0"/>
              <a:t>asfaltov_m</a:t>
            </a:r>
            <a:r>
              <a:rPr lang="cs-CZ" sz="2800" dirty="0" smtClean="0"/>
              <a:t> povrchem. Lemují ji záhony, které jsou v létě plné </a:t>
            </a:r>
            <a:r>
              <a:rPr lang="cs-CZ" sz="2800" dirty="0" err="1" smtClean="0"/>
              <a:t>ro_kvetl_ch</a:t>
            </a:r>
            <a:r>
              <a:rPr lang="cs-CZ" sz="2800" dirty="0" smtClean="0"/>
              <a:t> růží. Můžeme se pochlubit </a:t>
            </a:r>
            <a:r>
              <a:rPr lang="cs-CZ" sz="2800" dirty="0" err="1" smtClean="0"/>
              <a:t>nov_mi</a:t>
            </a:r>
            <a:r>
              <a:rPr lang="cs-CZ" sz="2800" dirty="0" smtClean="0"/>
              <a:t> </a:t>
            </a:r>
            <a:r>
              <a:rPr lang="cs-CZ" sz="2800" dirty="0" err="1" smtClean="0"/>
              <a:t>vrbam</a:t>
            </a:r>
            <a:r>
              <a:rPr lang="cs-CZ" sz="2800" dirty="0" smtClean="0"/>
              <a:t>_. Pod </a:t>
            </a:r>
            <a:r>
              <a:rPr lang="cs-CZ" sz="2800" dirty="0" err="1" smtClean="0"/>
              <a:t>rozkvetl_mi</a:t>
            </a:r>
            <a:r>
              <a:rPr lang="cs-CZ" sz="2800" dirty="0" smtClean="0"/>
              <a:t> </a:t>
            </a:r>
            <a:r>
              <a:rPr lang="cs-CZ" sz="2800" dirty="0" err="1" smtClean="0"/>
              <a:t>l_pami</a:t>
            </a:r>
            <a:r>
              <a:rPr lang="cs-CZ" sz="2800" dirty="0" err="1"/>
              <a:t>_</a:t>
            </a:r>
            <a:r>
              <a:rPr lang="cs-CZ" sz="2800" dirty="0" err="1" smtClean="0"/>
              <a:t>se</a:t>
            </a:r>
            <a:r>
              <a:rPr lang="cs-CZ" sz="2800" dirty="0" smtClean="0"/>
              <a:t> to hemží jitrocel_, pampeliškami i </a:t>
            </a:r>
            <a:r>
              <a:rPr lang="cs-CZ" sz="2800" dirty="0" err="1" smtClean="0"/>
              <a:t>kontr_hel</a:t>
            </a:r>
            <a:r>
              <a:rPr lang="cs-CZ" sz="2800" dirty="0" smtClean="0"/>
              <a:t>_. V parku zbyl_ i dva pařez_ po smrcích, které se polámal_ při </a:t>
            </a:r>
            <a:r>
              <a:rPr lang="cs-CZ" sz="2800" dirty="0" err="1" smtClean="0"/>
              <a:t>v_chřici</a:t>
            </a:r>
            <a:r>
              <a:rPr lang="cs-CZ" sz="2800" dirty="0" smtClean="0"/>
              <a:t> </a:t>
            </a:r>
            <a:r>
              <a:rPr lang="cs-CZ" sz="2800" dirty="0" err="1" smtClean="0"/>
              <a:t>Kyryl</a:t>
            </a:r>
            <a:r>
              <a:rPr lang="cs-CZ" sz="2800" dirty="0" smtClean="0"/>
              <a:t>. Za školou jsou </a:t>
            </a:r>
            <a:r>
              <a:rPr lang="cs-CZ" sz="2800" dirty="0" err="1" smtClean="0"/>
              <a:t>sm_šené</a:t>
            </a:r>
            <a:r>
              <a:rPr lang="cs-CZ" sz="2800" dirty="0" smtClean="0"/>
              <a:t> les_. V těch rostou </a:t>
            </a:r>
            <a:r>
              <a:rPr lang="cs-CZ" sz="2800" dirty="0" err="1" smtClean="0"/>
              <a:t>houb</a:t>
            </a:r>
            <a:r>
              <a:rPr lang="cs-CZ" sz="2800" dirty="0" smtClean="0"/>
              <a:t>_, bor__</a:t>
            </a:r>
            <a:r>
              <a:rPr lang="cs-CZ" sz="2800" dirty="0" err="1" smtClean="0"/>
              <a:t>ky</a:t>
            </a:r>
            <a:r>
              <a:rPr lang="cs-CZ" sz="2800" dirty="0" smtClean="0"/>
              <a:t>, maliny, dub_, </a:t>
            </a:r>
            <a:r>
              <a:rPr lang="cs-CZ" sz="2800" dirty="0" err="1" smtClean="0"/>
              <a:t>os_ky</a:t>
            </a:r>
            <a:r>
              <a:rPr lang="cs-CZ" sz="2800" dirty="0" smtClean="0"/>
              <a:t>. Na </a:t>
            </a:r>
            <a:r>
              <a:rPr lang="cs-CZ" sz="2800" dirty="0" err="1" smtClean="0"/>
              <a:t>v_cházky</a:t>
            </a:r>
            <a:r>
              <a:rPr lang="cs-CZ" sz="2800" dirty="0" smtClean="0"/>
              <a:t> už máme své tras_. </a:t>
            </a:r>
            <a:endParaRPr lang="cs-CZ" sz="2800" dirty="0"/>
          </a:p>
        </p:txBody>
      </p:sp>
    </p:spTree>
    <p:extLst>
      <p:ext uri="{BB962C8B-B14F-4D97-AF65-F5344CB8AC3E}">
        <p14:creationId xmlns:p14="http://schemas.microsoft.com/office/powerpoint/2010/main" val="3371790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a:normAutofit/>
          </a:bodyPr>
          <a:lstStyle/>
          <a:p>
            <a:r>
              <a:rPr lang="cs-CZ" sz="3200" b="1" dirty="0" smtClean="0"/>
              <a:t>Pravopisné cvičení.</a:t>
            </a:r>
            <a:endParaRPr lang="cs-CZ" sz="3200" b="1" dirty="0"/>
          </a:p>
        </p:txBody>
      </p:sp>
      <p:sp>
        <p:nvSpPr>
          <p:cNvPr id="3" name="Zástupný symbol pro obsah 2"/>
          <p:cNvSpPr>
            <a:spLocks noGrp="1"/>
          </p:cNvSpPr>
          <p:nvPr>
            <p:ph idx="1"/>
          </p:nvPr>
        </p:nvSpPr>
        <p:spPr/>
        <p:style>
          <a:lnRef idx="1">
            <a:schemeClr val="accent6"/>
          </a:lnRef>
          <a:fillRef idx="2">
            <a:schemeClr val="accent6"/>
          </a:fillRef>
          <a:effectRef idx="1">
            <a:schemeClr val="accent6"/>
          </a:effectRef>
          <a:fontRef idx="minor">
            <a:schemeClr val="dk1"/>
          </a:fontRef>
        </p:style>
        <p:txBody>
          <a:bodyPr>
            <a:normAutofit/>
          </a:bodyPr>
          <a:lstStyle/>
          <a:p>
            <a:pPr marL="0" indent="0">
              <a:buNone/>
            </a:pPr>
            <a:r>
              <a:rPr lang="cs-CZ" sz="2800" dirty="0" smtClean="0"/>
              <a:t>V zimě přinášel_ děti semena do </a:t>
            </a:r>
            <a:r>
              <a:rPr lang="cs-CZ" sz="2800" dirty="0" err="1" smtClean="0"/>
              <a:t>krm_tka</a:t>
            </a:r>
            <a:r>
              <a:rPr lang="cs-CZ" sz="2800" dirty="0" smtClean="0"/>
              <a:t>. Z okna jsme pozoroval_ kos_, </a:t>
            </a:r>
            <a:r>
              <a:rPr lang="cs-CZ" sz="2800" dirty="0" err="1" smtClean="0"/>
              <a:t>s_kory</a:t>
            </a:r>
            <a:r>
              <a:rPr lang="cs-CZ" sz="2800" dirty="0" smtClean="0"/>
              <a:t>, hýl_ a vrabce. Kluci ze třídy zavěsil_ </a:t>
            </a:r>
            <a:r>
              <a:rPr lang="cs-CZ" sz="2800" dirty="0" err="1" smtClean="0"/>
              <a:t>krm_tko</a:t>
            </a:r>
            <a:r>
              <a:rPr lang="cs-CZ" sz="2800" dirty="0" smtClean="0"/>
              <a:t> do </a:t>
            </a:r>
            <a:r>
              <a:rPr lang="cs-CZ" sz="2800" dirty="0" err="1" smtClean="0"/>
              <a:t>smrkov_ch</a:t>
            </a:r>
            <a:r>
              <a:rPr lang="cs-CZ" sz="2800" dirty="0" smtClean="0"/>
              <a:t> </a:t>
            </a:r>
            <a:r>
              <a:rPr lang="cs-CZ" sz="2800" dirty="0" err="1" smtClean="0"/>
              <a:t>větv</a:t>
            </a:r>
            <a:r>
              <a:rPr lang="cs-CZ" sz="2800" dirty="0" smtClean="0"/>
              <a:t>_, zlatý déšť jsme </a:t>
            </a:r>
            <a:r>
              <a:rPr lang="cs-CZ" sz="2800" dirty="0" err="1" smtClean="0"/>
              <a:t>ov_nčil</a:t>
            </a:r>
            <a:r>
              <a:rPr lang="cs-CZ" sz="2800" dirty="0" smtClean="0"/>
              <a:t>_ </a:t>
            </a:r>
            <a:r>
              <a:rPr lang="cs-CZ" sz="2800" dirty="0" err="1" smtClean="0"/>
              <a:t>lojov_mi</a:t>
            </a:r>
            <a:r>
              <a:rPr lang="cs-CZ" sz="2800" dirty="0" smtClean="0"/>
              <a:t> koulemi. Mokrý sníh v parku nám umožní také mnoho zábav_. Potom se na nás díval_ do oken obří sněhuláci. Kolem naší škol_ je hezky za každého </a:t>
            </a:r>
            <a:r>
              <a:rPr lang="cs-CZ" sz="2800" dirty="0" err="1" smtClean="0"/>
              <a:t>počas</a:t>
            </a:r>
            <a:r>
              <a:rPr lang="cs-CZ" sz="2800" dirty="0" smtClean="0"/>
              <a:t>_. </a:t>
            </a:r>
            <a:endParaRPr lang="cs-CZ" sz="2800" dirty="0"/>
          </a:p>
        </p:txBody>
      </p:sp>
    </p:spTree>
    <p:extLst>
      <p:ext uri="{BB962C8B-B14F-4D97-AF65-F5344CB8AC3E}">
        <p14:creationId xmlns:p14="http://schemas.microsoft.com/office/powerpoint/2010/main" val="829502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a:normAutofit/>
          </a:bodyPr>
          <a:lstStyle/>
          <a:p>
            <a:r>
              <a:rPr lang="cs-CZ" sz="3200" b="1" dirty="0" smtClean="0"/>
              <a:t>Pravopisné cvičení – řešení.</a:t>
            </a:r>
            <a:endParaRPr lang="cs-CZ" sz="3200" b="1" dirty="0"/>
          </a:p>
        </p:txBody>
      </p:sp>
      <p:sp>
        <p:nvSpPr>
          <p:cNvPr id="3" name="Zástupný symbol pro obsah 2"/>
          <p:cNvSpPr>
            <a:spLocks noGrp="1"/>
          </p:cNvSpPr>
          <p:nvPr>
            <p:ph idx="1"/>
          </p:nvPr>
        </p:nvSpPr>
        <p:spPr/>
        <p:style>
          <a:lnRef idx="1">
            <a:schemeClr val="accent6"/>
          </a:lnRef>
          <a:fillRef idx="2">
            <a:schemeClr val="accent6"/>
          </a:fillRef>
          <a:effectRef idx="1">
            <a:schemeClr val="accent6"/>
          </a:effectRef>
          <a:fontRef idx="minor">
            <a:schemeClr val="dk1"/>
          </a:fontRef>
        </p:style>
        <p:txBody>
          <a:bodyPr>
            <a:normAutofit/>
          </a:bodyPr>
          <a:lstStyle/>
          <a:p>
            <a:pPr marL="0" indent="0">
              <a:buNone/>
            </a:pPr>
            <a:r>
              <a:rPr lang="cs-CZ" sz="2800" dirty="0" smtClean="0"/>
              <a:t>Okolí školy</a:t>
            </a:r>
          </a:p>
          <a:p>
            <a:pPr marL="0" indent="0">
              <a:buNone/>
            </a:pPr>
            <a:r>
              <a:rPr lang="cs-CZ" sz="2800" dirty="0" smtClean="0"/>
              <a:t>Okolí školy by nám mohli všichni závidět. </a:t>
            </a:r>
            <a:r>
              <a:rPr lang="cs-CZ" sz="2800" dirty="0"/>
              <a:t>S</a:t>
            </a:r>
            <a:r>
              <a:rPr lang="cs-CZ" sz="2800" dirty="0" smtClean="0"/>
              <a:t>ilnice daleko, jinak samá zeleň. Od silnice sem vede cesta s asfaltovým povrchem. Lemují ji záhony, které jsou v létě plné rozkvetlých růží. Můžeme se pochlubit novými vrbami. Pod rozkvetlými lípami se to hemží jitroceli, pampeliškami i kontryhely. V parku zbyly i dva pařezy po smrcích, které se polámaly při vichřici </a:t>
            </a:r>
            <a:r>
              <a:rPr lang="cs-CZ" sz="2800" dirty="0" err="1" smtClean="0"/>
              <a:t>Kyryl</a:t>
            </a:r>
            <a:r>
              <a:rPr lang="cs-CZ" sz="2800" dirty="0" smtClean="0"/>
              <a:t>. </a:t>
            </a:r>
            <a:r>
              <a:rPr lang="cs-CZ" sz="2800" dirty="0" smtClean="0"/>
              <a:t>Za </a:t>
            </a:r>
            <a:r>
              <a:rPr lang="cs-CZ" sz="2800" dirty="0" smtClean="0"/>
              <a:t>školou jsou smíšené lesy. V těch rostou houby, borůvky, maliny, duby, osiky. Na vycházky už máme své trasy. </a:t>
            </a:r>
            <a:endParaRPr lang="cs-CZ" sz="2800" dirty="0"/>
          </a:p>
        </p:txBody>
      </p:sp>
      <p:pic>
        <p:nvPicPr>
          <p:cNvPr id="1026" name="Picture 2" descr="C:\Users\DykovaA\AppData\Local\Microsoft\Windows\Temporary Internet Files\Content.IE5\S7687CZ2\MC90019357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99606" y="5445224"/>
            <a:ext cx="1064882" cy="1053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2231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6"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anim calcmode="lin" valueType="num">
                                      <p:cBhvr additive="base">
                                        <p:cTn id="19" dur="500" fill="hold"/>
                                        <p:tgtEl>
                                          <p:spTgt spid="1026"/>
                                        </p:tgtEl>
                                        <p:attrNameLst>
                                          <p:attrName>ppt_x</p:attrName>
                                        </p:attrNameLst>
                                      </p:cBhvr>
                                      <p:tavLst>
                                        <p:tav tm="0">
                                          <p:val>
                                            <p:strVal val="1+#ppt_w/2"/>
                                          </p:val>
                                        </p:tav>
                                        <p:tav tm="100000">
                                          <p:val>
                                            <p:strVal val="#ppt_x"/>
                                          </p:val>
                                        </p:tav>
                                      </p:tavLst>
                                    </p:anim>
                                    <p:anim calcmode="lin" valueType="num">
                                      <p:cBhvr additive="base">
                                        <p:cTn id="20"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3000" dir="5400000" rotWithShape="0">
              <a:srgbClr val="000000">
                <a:alpha val="35000"/>
              </a:srgbClr>
            </a:outerShdw>
          </a:effectLst>
        </p:spPr>
        <p:style>
          <a:lnRef idx="1">
            <a:schemeClr val="accent1"/>
          </a:lnRef>
          <a:fillRef idx="3">
            <a:schemeClr val="accent1"/>
          </a:fillRef>
          <a:effectRef idx="2">
            <a:schemeClr val="accent1"/>
          </a:effectRef>
          <a:fontRef idx="minor">
            <a:schemeClr val="lt1"/>
          </a:fontRef>
        </p:style>
        <p:txBody>
          <a:bodyPr>
            <a:normAutofit/>
          </a:bodyPr>
          <a:lstStyle/>
          <a:p>
            <a:r>
              <a:rPr lang="cs-CZ" sz="3200" b="1" dirty="0" smtClean="0"/>
              <a:t>Pravopisné cvičení - řešení.</a:t>
            </a:r>
            <a:endParaRPr lang="cs-CZ" sz="3200" b="1" dirty="0"/>
          </a:p>
        </p:txBody>
      </p:sp>
      <p:sp>
        <p:nvSpPr>
          <p:cNvPr id="3" name="Zástupný symbol pro obsah 2"/>
          <p:cNvSpPr>
            <a:spLocks noGrp="1"/>
          </p:cNvSpPr>
          <p:nvPr>
            <p:ph idx="1"/>
          </p:nvPr>
        </p:nvSpPr>
        <p:spPr/>
        <p:style>
          <a:lnRef idx="1">
            <a:schemeClr val="accent6"/>
          </a:lnRef>
          <a:fillRef idx="2">
            <a:schemeClr val="accent6"/>
          </a:fillRef>
          <a:effectRef idx="1">
            <a:schemeClr val="accent6"/>
          </a:effectRef>
          <a:fontRef idx="minor">
            <a:schemeClr val="dk1"/>
          </a:fontRef>
        </p:style>
        <p:txBody>
          <a:bodyPr>
            <a:normAutofit/>
          </a:bodyPr>
          <a:lstStyle/>
          <a:p>
            <a:pPr marL="0" indent="0">
              <a:buNone/>
            </a:pPr>
            <a:r>
              <a:rPr lang="cs-CZ" sz="2800" dirty="0" smtClean="0"/>
              <a:t>V zimě přinášely děti semena do krmítka. Z okna jsme pozorovali kosy, sýkory, hýly a vrabce. Kluci ze třídy zavěsili krmítko do smrkových větví, zlatý déšť jsme ověnčili lojovými koulemi. Mokrý sníh v parku nám umožní také mnoho zábavy. Potom se na nás dívali do oken obří sněhuláci. Kolem naší školy je hezky za každého počasí. </a:t>
            </a:r>
            <a:endParaRPr lang="cs-CZ" sz="2800" dirty="0"/>
          </a:p>
        </p:txBody>
      </p:sp>
    </p:spTree>
    <p:extLst>
      <p:ext uri="{BB962C8B-B14F-4D97-AF65-F5344CB8AC3E}">
        <p14:creationId xmlns:p14="http://schemas.microsoft.com/office/powerpoint/2010/main" val="1251622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3">
                <a:satMod val="175000"/>
                <a:alpha val="40000"/>
              </a:schemeClr>
            </a:glow>
            <a:outerShdw blurRad="40000" dist="23000" dir="5400000" rotWithShape="0">
              <a:srgbClr val="000000">
                <a:alpha val="35000"/>
              </a:srgbClr>
            </a:outerShdw>
          </a:effectLst>
        </p:spPr>
        <p:style>
          <a:lnRef idx="1">
            <a:schemeClr val="accent3"/>
          </a:lnRef>
          <a:fillRef idx="3">
            <a:schemeClr val="accent3"/>
          </a:fillRef>
          <a:effectRef idx="2">
            <a:schemeClr val="accent3"/>
          </a:effectRef>
          <a:fontRef idx="minor">
            <a:schemeClr val="lt1"/>
          </a:fontRef>
        </p:style>
        <p:txBody>
          <a:bodyPr>
            <a:normAutofit/>
          </a:bodyPr>
          <a:lstStyle/>
          <a:p>
            <a:r>
              <a:rPr lang="cs-CZ" sz="3200" b="1" dirty="0" smtClean="0"/>
              <a:t>Doplň MĚ nebo MNĚ.</a:t>
            </a:r>
            <a:endParaRPr lang="cs-CZ" sz="3200" b="1" dirty="0"/>
          </a:p>
        </p:txBody>
      </p:sp>
      <p:sp>
        <p:nvSpPr>
          <p:cNvPr id="3" name="Zástupný symbol pro obsah 2"/>
          <p:cNvSpPr>
            <a:spLocks noGrp="1"/>
          </p:cNvSpPr>
          <p:nvPr>
            <p:ph idx="1"/>
          </p:nvPr>
        </p:nvSpPr>
        <p:spPr>
          <a:xfrm>
            <a:off x="457200" y="1600200"/>
            <a:ext cx="8229600" cy="4781128"/>
          </a:xfrm>
        </p:spPr>
        <p:style>
          <a:lnRef idx="1">
            <a:schemeClr val="accent2"/>
          </a:lnRef>
          <a:fillRef idx="2">
            <a:schemeClr val="accent2"/>
          </a:fillRef>
          <a:effectRef idx="1">
            <a:schemeClr val="accent2"/>
          </a:effectRef>
          <a:fontRef idx="minor">
            <a:schemeClr val="dk1"/>
          </a:fontRef>
        </p:style>
        <p:txBody>
          <a:bodyPr>
            <a:noAutofit/>
          </a:bodyPr>
          <a:lstStyle/>
          <a:p>
            <a:r>
              <a:rPr lang="cs-CZ" sz="2400" dirty="0" smtClean="0"/>
              <a:t>Eliška ………… pozvala na oslavu svých narozenin. Na ………… bylo, abych vymyslela program oslavy. Řekla jsem jí, že na ………… je spolehnutí. Nás také pozvala, řekli kluci, chce tam mít všechny spolužáky. </a:t>
            </a:r>
          </a:p>
          <a:p>
            <a:r>
              <a:rPr lang="cs-CZ" sz="2400" dirty="0" smtClean="0"/>
              <a:t>O ………… </a:t>
            </a:r>
            <a:r>
              <a:rPr lang="cs-CZ" sz="2400" dirty="0"/>
              <a:t>ale klukům neřekla, přiznala Monika</a:t>
            </a:r>
            <a:r>
              <a:rPr lang="cs-CZ" sz="2400" dirty="0" smtClean="0"/>
              <a:t>. </a:t>
            </a:r>
          </a:p>
          <a:p>
            <a:r>
              <a:rPr lang="cs-CZ" sz="2400" dirty="0" smtClean="0"/>
              <a:t>………… to nevadí, řekla Elišce mamina, že tu budeš mít tolik dětí. Jen moc nehlučte, bude u </a:t>
            </a:r>
            <a:r>
              <a:rPr lang="cs-CZ" sz="2400" dirty="0"/>
              <a:t>………… </a:t>
            </a:r>
            <a:r>
              <a:rPr lang="cs-CZ" sz="2400" dirty="0" smtClean="0"/>
              <a:t>chvíli teta. </a:t>
            </a:r>
          </a:p>
          <a:p>
            <a:r>
              <a:rPr lang="cs-CZ" sz="2400" dirty="0" smtClean="0"/>
              <a:t>Pomoz </a:t>
            </a:r>
            <a:r>
              <a:rPr lang="cs-CZ" sz="2400" dirty="0"/>
              <a:t>………… </a:t>
            </a:r>
            <a:r>
              <a:rPr lang="cs-CZ" sz="2400" dirty="0" smtClean="0"/>
              <a:t> vzít dort, poprosila </a:t>
            </a:r>
            <a:r>
              <a:rPr lang="cs-CZ" sz="2400" dirty="0"/>
              <a:t>………… </a:t>
            </a:r>
            <a:r>
              <a:rPr lang="cs-CZ" sz="2400" dirty="0" smtClean="0"/>
              <a:t> Eliška. Vzala jsem dva talířky, ale jeden</a:t>
            </a:r>
            <a:r>
              <a:rPr lang="cs-CZ" sz="2400" dirty="0"/>
              <a:t> ………… </a:t>
            </a:r>
            <a:r>
              <a:rPr lang="cs-CZ" sz="2400" dirty="0" smtClean="0"/>
              <a:t> upadl i s dortem. Bylo </a:t>
            </a:r>
            <a:r>
              <a:rPr lang="cs-CZ" sz="2400" dirty="0"/>
              <a:t>………… </a:t>
            </a:r>
            <a:r>
              <a:rPr lang="cs-CZ" sz="2400" dirty="0" smtClean="0"/>
              <a:t> to strašně líto, ale Eliška se na </a:t>
            </a:r>
            <a:r>
              <a:rPr lang="cs-CZ" sz="2400" dirty="0"/>
              <a:t>………… </a:t>
            </a:r>
            <a:r>
              <a:rPr lang="cs-CZ" sz="2400" dirty="0" smtClean="0"/>
              <a:t> nezlobila. </a:t>
            </a:r>
          </a:p>
          <a:p>
            <a:r>
              <a:rPr lang="cs-CZ" sz="2400" dirty="0" smtClean="0"/>
              <a:t>Oslava se </a:t>
            </a:r>
            <a:r>
              <a:rPr lang="cs-CZ" sz="2400" dirty="0"/>
              <a:t>………… </a:t>
            </a:r>
            <a:r>
              <a:rPr lang="cs-CZ" sz="2400" dirty="0" smtClean="0"/>
              <a:t> i klukům moc líbila. </a:t>
            </a:r>
          </a:p>
          <a:p>
            <a:r>
              <a:rPr lang="cs-CZ" sz="2400" dirty="0" smtClean="0"/>
              <a:t>HODNĚ ŠTĚSTÍ A ZDRAVÍ!!!</a:t>
            </a:r>
            <a:endParaRPr lang="cs-CZ" sz="2400" dirty="0"/>
          </a:p>
          <a:p>
            <a:endParaRPr lang="cs-CZ" sz="2400" dirty="0"/>
          </a:p>
          <a:p>
            <a:pPr marL="0" indent="0">
              <a:buNone/>
            </a:pPr>
            <a:endParaRPr lang="cs-CZ" sz="2400" dirty="0" smtClean="0"/>
          </a:p>
          <a:p>
            <a:pPr marL="0" indent="0">
              <a:buNone/>
            </a:pPr>
            <a:r>
              <a:rPr lang="cs-CZ" sz="2400" dirty="0" smtClean="0"/>
              <a:t> </a:t>
            </a:r>
            <a:endParaRPr lang="cs-CZ" sz="2400" dirty="0"/>
          </a:p>
          <a:p>
            <a:endParaRPr lang="cs-CZ" sz="2400" dirty="0"/>
          </a:p>
          <a:p>
            <a:endParaRPr lang="cs-CZ" sz="2400" dirty="0"/>
          </a:p>
        </p:txBody>
      </p:sp>
      <p:pic>
        <p:nvPicPr>
          <p:cNvPr id="1026" name="Picture 2" descr="C:\Users\DykovaA\AppData\Local\Microsoft\Windows\Temporary Internet Files\Content.IE5\TSYA5CTC\MP900427616[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18900" y="5229200"/>
            <a:ext cx="1368152" cy="1368152"/>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DykovaA\AppData\Local\Microsoft\Windows\Temporary Internet Files\Content.IE5\UQJHOVAV\MC900398615[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44491" y="-3123"/>
            <a:ext cx="1874520" cy="17620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8425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par>
                                <p:cTn id="8" presetID="6" presetClass="entr" presetSubtype="16" fill="hold" nodeType="withEffect">
                                  <p:stCondLst>
                                    <p:cond delay="0"/>
                                  </p:stCondLst>
                                  <p:childTnLst>
                                    <p:set>
                                      <p:cBhvr>
                                        <p:cTn id="9" dur="1" fill="hold">
                                          <p:stCondLst>
                                            <p:cond delay="0"/>
                                          </p:stCondLst>
                                        </p:cTn>
                                        <p:tgtEl>
                                          <p:spTgt spid="1027"/>
                                        </p:tgtEl>
                                        <p:attrNameLst>
                                          <p:attrName>style.visibility</p:attrName>
                                        </p:attrNameLst>
                                      </p:cBhvr>
                                      <p:to>
                                        <p:strVal val="visible"/>
                                      </p:to>
                                    </p:set>
                                    <p:animEffect transition="in" filter="circle(in)">
                                      <p:cBhvr>
                                        <p:cTn id="10" dur="2000"/>
                                        <p:tgtEl>
                                          <p:spTgt spid="1027"/>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8" fill="hold" grpId="0" nodeType="clickEffect">
                                  <p:stCondLst>
                                    <p:cond delay="0"/>
                                  </p:stCondLst>
                                  <p:childTnLst>
                                    <p:set>
                                      <p:cBhvr>
                                        <p:cTn id="14" dur="1" fill="hold">
                                          <p:stCondLst>
                                            <p:cond delay="0"/>
                                          </p:stCondLst>
                                        </p:cTn>
                                        <p:tgtEl>
                                          <p:spTgt spid="3">
                                            <p:bg/>
                                          </p:spTgt>
                                        </p:tgtEl>
                                        <p:attrNameLst>
                                          <p:attrName>style.visibility</p:attrName>
                                        </p:attrNameLst>
                                      </p:cBhvr>
                                      <p:to>
                                        <p:strVal val="visible"/>
                                      </p:to>
                                    </p:set>
                                    <p:anim calcmode="lin" valueType="num">
                                      <p:cBhvr additive="base">
                                        <p:cTn id="15" dur="500" fill="hold"/>
                                        <p:tgtEl>
                                          <p:spTgt spid="3">
                                            <p:bg/>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bg/>
                                          </p:spTgt>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 calcmode="lin" valueType="num">
                                      <p:cBhvr additive="base">
                                        <p:cTn id="2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 calcmode="lin" valueType="num">
                                      <p:cBhvr additive="base">
                                        <p:cTn id="2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8" fill="hold" grpId="0" nodeType="clickEffect">
                                  <p:stCondLst>
                                    <p:cond delay="0"/>
                                  </p:stCondLst>
                                  <p:childTnLst>
                                    <p:set>
                                      <p:cBhvr>
                                        <p:cTn id="32" dur="1" fill="hold">
                                          <p:stCondLst>
                                            <p:cond delay="0"/>
                                          </p:stCondLst>
                                        </p:cTn>
                                        <p:tgtEl>
                                          <p:spTgt spid="3">
                                            <p:txEl>
                                              <p:pRg st="2" end="2"/>
                                            </p:txEl>
                                          </p:spTgt>
                                        </p:tgtEl>
                                        <p:attrNameLst>
                                          <p:attrName>style.visibility</p:attrName>
                                        </p:attrNameLst>
                                      </p:cBhvr>
                                      <p:to>
                                        <p:strVal val="visible"/>
                                      </p:to>
                                    </p:set>
                                    <p:anim calcmode="lin" valueType="num">
                                      <p:cBhvr additive="base">
                                        <p:cTn id="3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8" fill="hold" grpId="0"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 calcmode="lin" valueType="num">
                                      <p:cBhvr additive="base">
                                        <p:cTn id="3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8" fill="hold" grpId="0" nodeType="clickEffect">
                                  <p:stCondLst>
                                    <p:cond delay="0"/>
                                  </p:stCondLst>
                                  <p:childTnLst>
                                    <p:set>
                                      <p:cBhvr>
                                        <p:cTn id="44" dur="1" fill="hold">
                                          <p:stCondLst>
                                            <p:cond delay="0"/>
                                          </p:stCondLst>
                                        </p:cTn>
                                        <p:tgtEl>
                                          <p:spTgt spid="3">
                                            <p:txEl>
                                              <p:pRg st="4" end="4"/>
                                            </p:txEl>
                                          </p:spTgt>
                                        </p:tgtEl>
                                        <p:attrNameLst>
                                          <p:attrName>style.visibility</p:attrName>
                                        </p:attrNameLst>
                                      </p:cBhvr>
                                      <p:to>
                                        <p:strVal val="visible"/>
                                      </p:to>
                                    </p:set>
                                    <p:anim calcmode="lin" valueType="num">
                                      <p:cBhvr additive="base">
                                        <p:cTn id="4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8" fill="hold" grpId="0" nodeType="clickEffect">
                                  <p:stCondLst>
                                    <p:cond delay="0"/>
                                  </p:stCondLst>
                                  <p:childTnLst>
                                    <p:set>
                                      <p:cBhvr>
                                        <p:cTn id="50" dur="1" fill="hold">
                                          <p:stCondLst>
                                            <p:cond delay="0"/>
                                          </p:stCondLst>
                                        </p:cTn>
                                        <p:tgtEl>
                                          <p:spTgt spid="3">
                                            <p:txEl>
                                              <p:pRg st="5" end="5"/>
                                            </p:txEl>
                                          </p:spTgt>
                                        </p:tgtEl>
                                        <p:attrNameLst>
                                          <p:attrName>style.visibility</p:attrName>
                                        </p:attrNameLst>
                                      </p:cBhvr>
                                      <p:to>
                                        <p:strVal val="visible"/>
                                      </p:to>
                                    </p:set>
                                    <p:anim calcmode="lin" valueType="num">
                                      <p:cBhvr additive="base">
                                        <p:cTn id="5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8" fill="hold" grpId="0" nodeType="clickEffect">
                                  <p:stCondLst>
                                    <p:cond delay="0"/>
                                  </p:stCondLst>
                                  <p:childTnLst>
                                    <p:set>
                                      <p:cBhvr>
                                        <p:cTn id="56" dur="1" fill="hold">
                                          <p:stCondLst>
                                            <p:cond delay="0"/>
                                          </p:stCondLst>
                                        </p:cTn>
                                        <p:tgtEl>
                                          <p:spTgt spid="3">
                                            <p:txEl>
                                              <p:pRg st="8" end="8"/>
                                            </p:txEl>
                                          </p:spTgt>
                                        </p:tgtEl>
                                        <p:attrNameLst>
                                          <p:attrName>style.visibility</p:attrName>
                                        </p:attrNameLst>
                                      </p:cBhvr>
                                      <p:to>
                                        <p:strVal val="visible"/>
                                      </p:to>
                                    </p:set>
                                    <p:anim calcmode="lin" valueType="num">
                                      <p:cBhvr additive="base">
                                        <p:cTn id="57"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58"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6" presetClass="entr" presetSubtype="16" fill="hold" nodeType="clickEffect">
                                  <p:stCondLst>
                                    <p:cond delay="0"/>
                                  </p:stCondLst>
                                  <p:childTnLst>
                                    <p:set>
                                      <p:cBhvr>
                                        <p:cTn id="62" dur="1" fill="hold">
                                          <p:stCondLst>
                                            <p:cond delay="0"/>
                                          </p:stCondLst>
                                        </p:cTn>
                                        <p:tgtEl>
                                          <p:spTgt spid="1026"/>
                                        </p:tgtEl>
                                        <p:attrNameLst>
                                          <p:attrName>style.visibility</p:attrName>
                                        </p:attrNameLst>
                                      </p:cBhvr>
                                      <p:to>
                                        <p:strVal val="visible"/>
                                      </p:to>
                                    </p:set>
                                    <p:animEffect transition="in" filter="circle(in)">
                                      <p:cBhvr>
                                        <p:cTn id="63"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lstStyle/>
          <a:p>
            <a:r>
              <a:rPr lang="cs-CZ" dirty="0"/>
              <a:t>http://microsoft.com</a:t>
            </a:r>
          </a:p>
          <a:p>
            <a:endParaRPr lang="cs-CZ" dirty="0"/>
          </a:p>
        </p:txBody>
      </p:sp>
    </p:spTree>
    <p:extLst>
      <p:ext uri="{BB962C8B-B14F-4D97-AF65-F5344CB8AC3E}">
        <p14:creationId xmlns:p14="http://schemas.microsoft.com/office/powerpoint/2010/main" val="1262180080"/>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119</TotalTime>
  <Words>931</Words>
  <Application>Microsoft Office PowerPoint</Application>
  <PresentationFormat>Předvádění na obrazovce (4:3)</PresentationFormat>
  <Paragraphs>69</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systému Office</vt:lpstr>
      <vt:lpstr>Prezentace aplikace PowerPoint</vt:lpstr>
      <vt:lpstr>Anotace</vt:lpstr>
      <vt:lpstr>Doplň chybějící slova</vt:lpstr>
      <vt:lpstr>Doplň chybějící slova, řešení.</vt:lpstr>
      <vt:lpstr>Větný rozbor.</vt:lpstr>
      <vt:lpstr>Pravopisné cvičení</vt:lpstr>
      <vt:lpstr>Pravopisné cvičení.</vt:lpstr>
      <vt:lpstr>Pravopisné cvičení – řešení.</vt:lpstr>
      <vt:lpstr>Pravopisné cvičení - řešení.</vt:lpstr>
      <vt:lpstr>Doplň MĚ nebo MNĚ.</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Dyková Anna</cp:lastModifiedBy>
  <cp:revision>21</cp:revision>
  <dcterms:created xsi:type="dcterms:W3CDTF">2011-08-21T15:31:45Z</dcterms:created>
  <dcterms:modified xsi:type="dcterms:W3CDTF">2012-03-12T10:34:31Z</dcterms:modified>
</cp:coreProperties>
</file>