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2" r:id="rId8"/>
    <p:sldId id="263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28F71-294A-44D2-BC36-C6D6FC984686}" type="datetimeFigureOut">
              <a:rPr lang="cs-CZ" smtClean="0"/>
              <a:pPr/>
              <a:t>15.1.2013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B22AC-08D2-46B5-A80A-B59FC8917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8/Kaiser_franz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//upload.wikimedia.org/wikipedia/commons/6/6c/Tom%C3%A1%C5%A1_Garrigue_Masaryk_1925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9/98/Edvard_Bene%C5%A1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1/16/Stalin_lg_zlx1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iser_franz.jpg" TargetMode="External"/><Relationship Id="rId7" Type="http://schemas.openxmlformats.org/officeDocument/2006/relationships/hyperlink" Target="file:///\\commons.wikimedia.org\wiki\User:JMK" TargetMode="External"/><Relationship Id="rId2" Type="http://schemas.openxmlformats.org/officeDocument/2006/relationships/hyperlink" Target="http://cs.wikipedia.org/wiki/Soubor:Erzsebet_kiralyne_photo_186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talin_lg_zlx1.jpg" TargetMode="External"/><Relationship Id="rId5" Type="http://schemas.openxmlformats.org/officeDocument/2006/relationships/hyperlink" Target="http://cs.wikipedia.org/wiki/Soubor:Edvard_Bene%C5%A1.jpg" TargetMode="External"/><Relationship Id="rId4" Type="http://schemas.openxmlformats.org/officeDocument/2006/relationships/hyperlink" Target="http://cs.wikipedia.org/wiki/Soubor:Tom%C3%A1%C5%A1_Garrigue_Masaryk_1925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71670" y="357166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D.9.A.012_</a:t>
            </a:r>
            <a:r>
              <a:rPr lang="cs-CZ" sz="2400" b="1" dirty="0" err="1" smtClean="0">
                <a:latin typeface="Calibri" pitchFamily="34" charset="0"/>
                <a:cs typeface="Calibri" pitchFamily="34" charset="0"/>
              </a:rPr>
              <a:t>opakovaci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_ test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16.01.2013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SPOLEČNOST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Předmět:DĚJEPIS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OPAKOVACÍ TEST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</a:rPr>
              <a:t>Název projektu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928926" y="4500570"/>
            <a:ext cx="3054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OPAKOVACÍ TEST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42926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Dějepis 9.ročník</a:t>
            </a:r>
          </a:p>
          <a:p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Práce s textem</a:t>
            </a:r>
          </a:p>
          <a:p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Prověření znalostí o vzniku ČSR a nástupu fašismu a nacismu</a:t>
            </a:r>
          </a:p>
          <a:p>
            <a:pPr>
              <a:buNone/>
            </a:pPr>
            <a:endParaRPr lang="cs-CZ" dirty="0" smtClean="0">
              <a:solidFill>
                <a:schemeClr val="accent3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TEST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accent2">
                    <a:lumMod val="50000"/>
                  </a:schemeClr>
                </a:solidFill>
              </a:rPr>
              <a:t>Pokyny k testu: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Připravte si pracovní listy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K číslům otázek přiřaď správné odpovědi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V obrazové části napiš k číslům jména osobností</a:t>
            </a:r>
            <a:endParaRPr lang="cs-CZ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TEXTOVÁ ČÁST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Jméno prvního presidenta ČSR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Jméno druhého presidenta ČSR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Jméno třetího presidenta ČSR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Přesné datum vzniku ČSR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Stručně vysvětli pojem přídělový systém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Státy, jejichž zástupci podepsali Mnichovskou dohodu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Jaké území ČSR ztratila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Představitel italského fašismu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Představitel německého fašismu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rgbClr val="00B050"/>
                </a:solidFill>
              </a:rPr>
              <a:t>Jmenuj aspoň dva znaky nacismu</a:t>
            </a:r>
          </a:p>
          <a:p>
            <a:pPr marL="457200" indent="-457200">
              <a:buFont typeface="+mj-lt"/>
              <a:buAutoNum type="arabicPeriod"/>
            </a:pPr>
            <a:endParaRPr lang="cs-CZ" sz="24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OBRAZOVÁ ČÁST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upload.wikimedia.org/wikipedia/commons/f/fd/Erzsebet_kiralyne_photo_18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500174"/>
            <a:ext cx="2474193" cy="4525963"/>
          </a:xfrm>
          <a:prstGeom prst="rect">
            <a:avLst/>
          </a:prstGeom>
          <a:noFill/>
        </p:spPr>
      </p:pic>
      <p:pic>
        <p:nvPicPr>
          <p:cNvPr id="5" name="Picture 4" descr="Soubor:Kaiser franz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571612"/>
            <a:ext cx="2523395" cy="4392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428728" y="6286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9124" y="621508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Tomáš Garrigue Masaryk 1925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428736"/>
            <a:ext cx="2542250" cy="3600000"/>
          </a:xfrm>
          <a:prstGeom prst="rect">
            <a:avLst/>
          </a:prstGeom>
          <a:noFill/>
        </p:spPr>
      </p:pic>
      <p:pic>
        <p:nvPicPr>
          <p:cNvPr id="5" name="Picture 4" descr="Soubor:Edvard Beneš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1357298"/>
            <a:ext cx="2762322" cy="3528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500166" y="52149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4876" y="51435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Stalin lg zlx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142984"/>
            <a:ext cx="3267075" cy="4448175"/>
          </a:xfrm>
          <a:prstGeom prst="rect">
            <a:avLst/>
          </a:prstGeom>
          <a:noFill/>
        </p:spPr>
      </p:pic>
      <p:pic>
        <p:nvPicPr>
          <p:cNvPr id="3074" name="Picture 2" descr="http://upload.wikimedia.org/wikipedia/commons/5/5b/Hitler%2C_recolour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285860"/>
            <a:ext cx="3242774" cy="4320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285852" y="58578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57818" y="592933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 – TEXTOVÁ ČÁST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Tomáš </a:t>
            </a:r>
            <a:r>
              <a:rPr lang="cs-CZ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Garrigue</a:t>
            </a: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 Masaryk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Edvard Beneš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Emil </a:t>
            </a:r>
            <a:r>
              <a:rPr lang="cs-CZ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Hácha</a:t>
            </a:r>
            <a:endParaRPr lang="cs-CZ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28.10.1918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Prodej zboží pouze na potravinové lístky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Německo, Itálie, Velká Británie, Francie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Pohraničí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Benito</a:t>
            </a: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Mussolini</a:t>
            </a:r>
            <a:endParaRPr lang="cs-CZ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Adolf Hitler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Nadřazenost árijské rasy, vznik velkoněmecké říše</a:t>
            </a:r>
          </a:p>
          <a:p>
            <a:pPr marL="514350" indent="-514350">
              <a:buFont typeface="+mj-lt"/>
              <a:buAutoNum type="arabicPeriod"/>
            </a:pPr>
            <a:endParaRPr lang="cs-CZ" sz="28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sz="28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sz="28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 – OBRAZOVÁ ČÁST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B050"/>
                </a:solidFill>
              </a:rPr>
              <a:t>Alžběta Bavorská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B050"/>
                </a:solidFill>
              </a:rPr>
              <a:t>František Josef 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B050"/>
                </a:solidFill>
              </a:rPr>
              <a:t>T.G. Masaryk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B050"/>
                </a:solidFill>
              </a:rPr>
              <a:t>Edvard Beneš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B050"/>
                </a:solidFill>
              </a:rPr>
              <a:t>J.V. Stalin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B050"/>
                </a:solidFill>
              </a:rPr>
              <a:t>Adolf Hitler</a:t>
            </a:r>
            <a:endParaRPr lang="cs-CZ" sz="28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METODICKÝ NÁVOD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Na vypracování testu věnujeme asi 15 minut</a:t>
            </a:r>
          </a:p>
          <a:p>
            <a:r>
              <a:rPr lang="cs-CZ" sz="2800" dirty="0" smtClean="0"/>
              <a:t>Žáci řeší úkoly na předem připravené pracovní listy</a:t>
            </a:r>
          </a:p>
          <a:p>
            <a:r>
              <a:rPr lang="cs-CZ" sz="2800" dirty="0" smtClean="0"/>
              <a:t>Ohodnotíme podle individuálních klasifikačních postupů</a:t>
            </a:r>
          </a:p>
          <a:p>
            <a:r>
              <a:rPr lang="cs-CZ" sz="2800" b="1" i="1" u="sng" dirty="0" smtClean="0"/>
              <a:t>Klíčová slova:</a:t>
            </a:r>
            <a:r>
              <a:rPr lang="cs-CZ" sz="2800" b="1" i="1" u="sng" dirty="0" smtClean="0"/>
              <a:t> </a:t>
            </a:r>
            <a:r>
              <a:rPr lang="cs-CZ" sz="2800" dirty="0" smtClean="0"/>
              <a:t> </a:t>
            </a:r>
            <a:r>
              <a:rPr lang="cs-CZ" sz="2800" dirty="0" smtClean="0"/>
              <a:t>viz snímek 8 a 9</a:t>
            </a:r>
          </a:p>
          <a:p>
            <a:r>
              <a:rPr lang="cs-CZ" sz="2800" b="1" i="1" u="sng" dirty="0" smtClean="0"/>
              <a:t>Inovace: </a:t>
            </a:r>
            <a:r>
              <a:rPr lang="cs-CZ" sz="2800" dirty="0" smtClean="0"/>
              <a:t>prověření znalostí audiovizuální formou</a:t>
            </a:r>
            <a:endParaRPr lang="cs-CZ" sz="2800" b="1" i="1" u="sng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S.5 - Emil </a:t>
            </a:r>
            <a:r>
              <a:rPr lang="cs-CZ" sz="1600" dirty="0" err="1" smtClean="0"/>
              <a:t>Rabending</a:t>
            </a:r>
            <a:r>
              <a:rPr lang="cs-CZ" sz="1600" dirty="0" smtClean="0"/>
              <a:t>,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commons.wikimedia</a:t>
            </a:r>
            <a:r>
              <a:rPr lang="cs-CZ" sz="1600" i="1" dirty="0" smtClean="0"/>
              <a:t> </a:t>
            </a:r>
            <a:r>
              <a:rPr lang="cs-CZ" sz="1600" dirty="0" smtClean="0"/>
              <a:t>[2013 – 01 –16]. Dostupné na www: &lt;</a:t>
            </a:r>
            <a:r>
              <a:rPr lang="cs-CZ" sz="1600" dirty="0" smtClean="0">
                <a:hlinkClick r:id="rId2"/>
              </a:rPr>
              <a:t>http://cs.wikipedia.org/wiki/Soubor:Erzsebet_kiralyne_photo_1867.jpg</a:t>
            </a:r>
            <a:r>
              <a:rPr lang="cs-CZ" sz="1600" dirty="0" smtClean="0"/>
              <a:t>&gt;</a:t>
            </a:r>
          </a:p>
          <a:p>
            <a:r>
              <a:rPr lang="cs-CZ" sz="1600" dirty="0" smtClean="0"/>
              <a:t>autor neznámý, </a:t>
            </a:r>
            <a:r>
              <a:rPr lang="cs-CZ" sz="1600" i="1" dirty="0" err="1" smtClean="0"/>
              <a:t>commons.wikimedia</a:t>
            </a:r>
            <a:r>
              <a:rPr lang="cs-CZ" sz="1600" i="1" dirty="0" smtClean="0"/>
              <a:t> </a:t>
            </a:r>
            <a:r>
              <a:rPr lang="cs-CZ" sz="1600" dirty="0" smtClean="0"/>
              <a:t>[2013 – 01 –16]. Dostupné na www: &lt;</a:t>
            </a:r>
            <a:r>
              <a:rPr lang="cs-CZ" sz="1600" dirty="0" smtClean="0">
                <a:hlinkClick r:id="rId3"/>
              </a:rPr>
              <a:t>http://cs.wikipedia.org/wiki/Soubor:Kaiser_franz.jpg</a:t>
            </a:r>
            <a:r>
              <a:rPr lang="cs-CZ" sz="1600" dirty="0" smtClean="0"/>
              <a:t>&gt;</a:t>
            </a:r>
          </a:p>
          <a:p>
            <a:r>
              <a:rPr lang="cs-CZ" sz="1600" dirty="0" smtClean="0"/>
              <a:t> S.6–autor neznámý, </a:t>
            </a:r>
            <a:r>
              <a:rPr lang="cs-CZ" sz="1600" i="1" dirty="0" err="1" smtClean="0"/>
              <a:t>commons.wikimedia</a:t>
            </a:r>
            <a:r>
              <a:rPr lang="cs-CZ" sz="1600" i="1" dirty="0" smtClean="0"/>
              <a:t> </a:t>
            </a:r>
            <a:r>
              <a:rPr lang="cs-CZ" sz="1600" dirty="0" smtClean="0"/>
              <a:t>[2013 – 01 –16]. Dostupné na www: </a:t>
            </a:r>
            <a:r>
              <a:rPr lang="cs-CZ" sz="1600" u="sng" dirty="0" smtClean="0">
                <a:hlinkClick r:id="rId4"/>
              </a:rPr>
              <a:t>&lt;http://cs.wikipedia.org/wiki/Soubor:Tom%C3%A1%C5%A1_Garrigue_Masaryk_1925.PNG</a:t>
            </a:r>
            <a:r>
              <a:rPr lang="cs-CZ" sz="1600" u="sng" dirty="0" smtClean="0"/>
              <a:t>&gt;</a:t>
            </a:r>
            <a:endParaRPr lang="cs-CZ" sz="1600" dirty="0" smtClean="0"/>
          </a:p>
          <a:p>
            <a:r>
              <a:rPr lang="cs-CZ" sz="1600" dirty="0" smtClean="0"/>
              <a:t>autor neznámý, </a:t>
            </a:r>
            <a:r>
              <a:rPr lang="cs-CZ" sz="1600" i="1" dirty="0" err="1" smtClean="0"/>
              <a:t>commons.wikimedia</a:t>
            </a:r>
            <a:r>
              <a:rPr lang="cs-CZ" sz="1600" i="1" dirty="0" smtClean="0"/>
              <a:t> </a:t>
            </a:r>
            <a:r>
              <a:rPr lang="cs-CZ" sz="1600" dirty="0" smtClean="0"/>
              <a:t>[2013 – 01 –16]. Dostupné na www: &lt;</a:t>
            </a:r>
            <a:r>
              <a:rPr lang="cs-CZ" sz="1600" dirty="0" smtClean="0">
                <a:hlinkClick r:id="rId5"/>
              </a:rPr>
              <a:t>http://cs.wikipedia.org/wiki/Soubor:Edvard_Bene%C5%A1.jpg </a:t>
            </a:r>
            <a:r>
              <a:rPr lang="cs-CZ" sz="1600" dirty="0" smtClean="0"/>
              <a:t>&gt;</a:t>
            </a:r>
          </a:p>
          <a:p>
            <a:r>
              <a:rPr lang="cs-CZ" sz="1600" dirty="0" smtClean="0"/>
              <a:t>S.7 autor neznámý, </a:t>
            </a:r>
            <a:r>
              <a:rPr lang="cs-CZ" sz="1600" i="1" dirty="0" err="1" smtClean="0"/>
              <a:t>commons.wikimedia</a:t>
            </a:r>
            <a:r>
              <a:rPr lang="cs-CZ" sz="1600" i="1" dirty="0" smtClean="0"/>
              <a:t> </a:t>
            </a:r>
            <a:r>
              <a:rPr lang="cs-CZ" sz="1600" dirty="0" smtClean="0"/>
              <a:t>[2013 – 01 –16]. Dostupné na www: &lt;</a:t>
            </a:r>
            <a:r>
              <a:rPr lang="cs-CZ" sz="1600" dirty="0" smtClean="0">
                <a:hlinkClick r:id="rId6"/>
              </a:rPr>
              <a:t>http://cs.wikipedia.org/wiki/Soubor:Stalin_lg_zlx1.jpg</a:t>
            </a:r>
            <a:r>
              <a:rPr lang="cs-CZ" sz="1600" dirty="0" smtClean="0"/>
              <a:t>&gt;</a:t>
            </a:r>
          </a:p>
          <a:p>
            <a:r>
              <a:rPr lang="cs-CZ" sz="1600" dirty="0" err="1" smtClean="0"/>
              <a:t>Recoloured</a:t>
            </a:r>
            <a:r>
              <a:rPr lang="cs-CZ" sz="1600" dirty="0" smtClean="0"/>
              <a:t> by </a:t>
            </a:r>
            <a:r>
              <a:rPr lang="cs-CZ" sz="1600" dirty="0" smtClean="0">
                <a:hlinkClick r:id="rId7" action="ppaction://hlinkfile" tooltip="User:JMK"/>
              </a:rPr>
              <a:t>JMK</a:t>
            </a:r>
            <a:r>
              <a:rPr lang="cs-CZ" sz="1600" dirty="0" smtClean="0"/>
              <a:t>,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commons.wikimedia</a:t>
            </a:r>
            <a:r>
              <a:rPr lang="cs-CZ" sz="1600" i="1" dirty="0" smtClean="0"/>
              <a:t> </a:t>
            </a:r>
            <a:r>
              <a:rPr lang="cs-CZ" sz="1600" dirty="0" smtClean="0"/>
              <a:t>[2013 – 01 –16]. Dostupné na www: </a:t>
            </a:r>
          </a:p>
          <a:p>
            <a:r>
              <a:rPr lang="cs-CZ" sz="1600" smtClean="0"/>
              <a:t>&lt;http</a:t>
            </a:r>
            <a:r>
              <a:rPr lang="cs-CZ" sz="1600" dirty="0" smtClean="0"/>
              <a:t>://cs.wikipedia.org/wiki/Soubor:Hitler</a:t>
            </a:r>
            <a:r>
              <a:rPr lang="cs-CZ" sz="1600" smtClean="0"/>
              <a:t>,_recoloured.jpg&gt;</a:t>
            </a:r>
            <a:endParaRPr lang="cs-CZ" sz="1600" dirty="0" smtClean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325</Words>
  <Application>Microsoft Office PowerPoint</Application>
  <PresentationFormat>Předvádění na obrazovce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TEST</vt:lpstr>
      <vt:lpstr>TEXTOVÁ ČÁST</vt:lpstr>
      <vt:lpstr>OBRAZOVÁ ČÁST</vt:lpstr>
      <vt:lpstr>Snímek 6</vt:lpstr>
      <vt:lpstr>Snímek 7</vt:lpstr>
      <vt:lpstr>ŘEŠENÍ – TEXTOVÁ ČÁST</vt:lpstr>
      <vt:lpstr>ŘEŠENÍ – OBRAZOVÁ ČÁST</vt:lpstr>
      <vt:lpstr>METODICKÝ NÁVOD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Soňa</cp:lastModifiedBy>
  <cp:revision>15</cp:revision>
  <dcterms:created xsi:type="dcterms:W3CDTF">2013-01-14T19:30:21Z</dcterms:created>
  <dcterms:modified xsi:type="dcterms:W3CDTF">2013-01-15T19:44:23Z</dcterms:modified>
</cp:coreProperties>
</file>