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32BA4-5249-4664-8AFC-17F82462EF1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FCBAF-2FE6-467C-A104-C985675781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32BA4-5249-4664-8AFC-17F82462EF1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FCBAF-2FE6-467C-A104-C985675781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32BA4-5249-4664-8AFC-17F82462EF1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FCBAF-2FE6-467C-A104-C985675781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32BA4-5249-4664-8AFC-17F82462EF1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FCBAF-2FE6-467C-A104-C985675781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32BA4-5249-4664-8AFC-17F82462EF1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FCBAF-2FE6-467C-A104-C985675781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32BA4-5249-4664-8AFC-17F82462EF1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FCBAF-2FE6-467C-A104-C985675781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32BA4-5249-4664-8AFC-17F82462EF1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FCBAF-2FE6-467C-A104-C985675781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32BA4-5249-4664-8AFC-17F82462EF1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FCBAF-2FE6-467C-A104-C985675781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32BA4-5249-4664-8AFC-17F82462EF1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FCBAF-2FE6-467C-A104-C985675781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32BA4-5249-4664-8AFC-17F82462EF1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FCBAF-2FE6-467C-A104-C985675781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32BA4-5249-4664-8AFC-17F82462EF1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FCBAF-2FE6-467C-A104-C985675781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80000"/>
                <a:satMod val="300000"/>
                <a:alpha val="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32BA4-5249-4664-8AFC-17F82462EF1A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5FCBAF-2FE6-467C-A104-C985675781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e/e8/1937_Lida_Baarova_im_Film_'Patrioten'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0/05/Vlast_Burian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bijak.blesk.cz/clanek/bijak-filmove-hvezdy/171211/adina-mandlova-milence-delila-na-bohate-a-chude-a-dalsich-9-tajemstvi.html" TargetMode="External"/><Relationship Id="rId7" Type="http://schemas.openxmlformats.org/officeDocument/2006/relationships/image" Target="../media/image1.wmf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last_Burian.JPG" TargetMode="External"/><Relationship Id="rId5" Type="http://schemas.openxmlformats.org/officeDocument/2006/relationships/hyperlink" Target="http://www.pozitivni-noviny.cz/cz/clanek-2007040063" TargetMode="External"/><Relationship Id="rId4" Type="http://schemas.openxmlformats.org/officeDocument/2006/relationships/hyperlink" Target="http://upload.wikimedia.org/wikipedia/commons/e/e8/1937_Lida_Baarova_im_Film_'Patrioten'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oňa\AppData\Local\Microsoft\Windows\Temporary Internet Files\Content.IE5\IYREY2LG\MC9000288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500042"/>
            <a:ext cx="1982734" cy="1872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857356" y="928670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_ D.9.A.13_</a:t>
            </a:r>
            <a:r>
              <a:rPr lang="cs-CZ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vyvoj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_filmu_v_30._a_40._letech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18.01.2013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Název:VÝVOJ FILMU V 30. A 40. LÉTECH</a:t>
            </a:r>
            <a:b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71604" y="4786322"/>
            <a:ext cx="57306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VÝVOJ FILMU V 30. A 40. LÉTECH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5984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Dějepis 9.ročník</a:t>
            </a:r>
          </a:p>
          <a:p>
            <a:r>
              <a:rPr lang="cs-CZ" b="1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Práce s textem – rozvoj čtenářské gramotnosti</a:t>
            </a:r>
          </a:p>
          <a:p>
            <a:r>
              <a:rPr lang="cs-CZ" b="1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Vyhledávání informací na internetu</a:t>
            </a:r>
          </a:p>
          <a:p>
            <a:pPr>
              <a:buNone/>
            </a:pPr>
            <a:endParaRPr lang="cs-CZ" b="1" i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3"/>
              </a:solidFill>
            </a:endParaRPr>
          </a:p>
          <a:p>
            <a:endParaRPr lang="cs-CZ" dirty="0"/>
          </a:p>
        </p:txBody>
      </p:sp>
      <p:pic>
        <p:nvPicPr>
          <p:cNvPr id="4" name="Picture 3" descr="C:\Users\Soňa\AppData\Local\Microsoft\Windows\Temporary Internet Files\Content.IE5\IYREY2LG\MC9000288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500042"/>
            <a:ext cx="1982734" cy="18720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ÚVOD - VÝKLAD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</a:rPr>
              <a:t>Ve 20. létech byl film zatím černobílý a němý</a:t>
            </a:r>
          </a:p>
          <a:p>
            <a:r>
              <a:rPr lang="cs-CZ" sz="2800" b="1" i="1" dirty="0" smtClean="0">
                <a:solidFill>
                  <a:schemeClr val="bg1"/>
                </a:solidFill>
              </a:rPr>
              <a:t>Později vzniká film zvukový a s ním i filmová hudba</a:t>
            </a:r>
          </a:p>
          <a:p>
            <a:r>
              <a:rPr lang="cs-CZ" sz="2800" b="1" i="1" dirty="0" smtClean="0">
                <a:solidFill>
                  <a:schemeClr val="bg1"/>
                </a:solidFill>
              </a:rPr>
              <a:t>V USA se zrodil kreslený film – </a:t>
            </a:r>
            <a:r>
              <a:rPr lang="cs-CZ" sz="2800" b="1" i="1" dirty="0" err="1" smtClean="0">
                <a:solidFill>
                  <a:schemeClr val="bg1"/>
                </a:solidFill>
              </a:rPr>
              <a:t>Walt</a:t>
            </a:r>
            <a:r>
              <a:rPr lang="cs-CZ" sz="2800" b="1" i="1" dirty="0" smtClean="0">
                <a:solidFill>
                  <a:schemeClr val="bg1"/>
                </a:solidFill>
              </a:rPr>
              <a:t> </a:t>
            </a:r>
            <a:r>
              <a:rPr lang="cs-CZ" sz="2800" b="1" i="1" dirty="0" err="1" smtClean="0">
                <a:solidFill>
                  <a:schemeClr val="bg1"/>
                </a:solidFill>
              </a:rPr>
              <a:t>Disney</a:t>
            </a:r>
            <a:r>
              <a:rPr lang="cs-CZ" sz="2800" b="1" i="1" dirty="0" smtClean="0">
                <a:solidFill>
                  <a:schemeClr val="bg1"/>
                </a:solidFill>
              </a:rPr>
              <a:t> </a:t>
            </a:r>
            <a:r>
              <a:rPr lang="cs-CZ" sz="2800" b="1" i="1" dirty="0" smtClean="0">
                <a:solidFill>
                  <a:schemeClr val="bg1"/>
                </a:solidFill>
              </a:rPr>
              <a:t>(</a:t>
            </a:r>
            <a:r>
              <a:rPr lang="cs-CZ" sz="2800" b="1" i="1" dirty="0" err="1" smtClean="0">
                <a:solidFill>
                  <a:schemeClr val="bg1"/>
                </a:solidFill>
              </a:rPr>
              <a:t>Mickey</a:t>
            </a:r>
            <a:r>
              <a:rPr lang="cs-CZ" sz="2800" b="1" i="1" dirty="0" smtClean="0">
                <a:solidFill>
                  <a:schemeClr val="bg1"/>
                </a:solidFill>
              </a:rPr>
              <a:t> </a:t>
            </a:r>
            <a:r>
              <a:rPr lang="cs-CZ" sz="2800" b="1" i="1" dirty="0" smtClean="0">
                <a:solidFill>
                  <a:schemeClr val="bg1"/>
                </a:solidFill>
              </a:rPr>
              <a:t>Mouse)</a:t>
            </a:r>
          </a:p>
          <a:p>
            <a:r>
              <a:rPr lang="cs-CZ" sz="2800" b="1" i="1" dirty="0" smtClean="0">
                <a:solidFill>
                  <a:schemeClr val="bg1"/>
                </a:solidFill>
              </a:rPr>
              <a:t>Mezi filmovou tvorbu se už řadí i dokumentární film, který v Německu a v Sovětském svazu slouží k propagaci totalitních idejí</a:t>
            </a:r>
          </a:p>
          <a:p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Picture 3" descr="C:\Users\Soňa\AppData\Local\Microsoft\Windows\Temporary Internet Files\Content.IE5\IYREY2LG\MC9000288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0"/>
            <a:ext cx="1982734" cy="18720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OSOBNOSTI ČESKÉHO FILMU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i="1" dirty="0" smtClean="0">
                <a:solidFill>
                  <a:schemeClr val="bg1"/>
                </a:solidFill>
              </a:rPr>
              <a:t>Nyní se zaměříme na slavné osobnosti českého filmu</a:t>
            </a:r>
          </a:p>
          <a:p>
            <a:r>
              <a:rPr lang="cs-CZ" sz="2800" b="1" i="1" dirty="0" smtClean="0">
                <a:solidFill>
                  <a:schemeClr val="bg1"/>
                </a:solidFill>
              </a:rPr>
              <a:t>Rozdělte se do šesti skupin</a:t>
            </a:r>
          </a:p>
          <a:p>
            <a:r>
              <a:rPr lang="cs-CZ" sz="2800" b="1" i="1" dirty="0" smtClean="0">
                <a:solidFill>
                  <a:schemeClr val="bg1"/>
                </a:solidFill>
              </a:rPr>
              <a:t>K následujícím fotografiím přiřaďte </a:t>
            </a:r>
            <a:r>
              <a:rPr lang="cs-CZ" sz="2800" b="1" i="1" dirty="0" smtClean="0">
                <a:solidFill>
                  <a:schemeClr val="bg1"/>
                </a:solidFill>
              </a:rPr>
              <a:t>jména</a:t>
            </a:r>
            <a:endParaRPr lang="cs-CZ" sz="2800" b="1" i="1" dirty="0" smtClean="0">
              <a:solidFill>
                <a:schemeClr val="bg1"/>
              </a:solidFill>
            </a:endParaRPr>
          </a:p>
          <a:p>
            <a:r>
              <a:rPr lang="cs-CZ" sz="2800" b="1" i="1" dirty="0" smtClean="0">
                <a:solidFill>
                  <a:schemeClr val="bg1"/>
                </a:solidFill>
              </a:rPr>
              <a:t>Potom o nich vyhledejte na internetu základní údaje</a:t>
            </a:r>
          </a:p>
          <a:p>
            <a:endParaRPr lang="cs-CZ" sz="2800" b="1" i="1" dirty="0">
              <a:solidFill>
                <a:schemeClr val="bg1"/>
              </a:solidFill>
            </a:endParaRPr>
          </a:p>
          <a:p>
            <a:r>
              <a:rPr lang="cs-CZ" sz="2800" b="1" i="1" dirty="0" smtClean="0">
                <a:solidFill>
                  <a:schemeClr val="bg1"/>
                </a:solidFill>
              </a:rPr>
              <a:t>Osobnosti: ADINA MANDLOVÁ, OLDŘICH NOVÝ, LÍDA BAAROVÁ, VLASTA BURIAN, NATAŠA GOLLOVÁ, SAŠA RAŠILOV</a:t>
            </a:r>
            <a:endParaRPr lang="cs-CZ" sz="2800" b="1" i="1" dirty="0">
              <a:solidFill>
                <a:schemeClr val="bg1"/>
              </a:solidFill>
            </a:endParaRPr>
          </a:p>
        </p:txBody>
      </p:sp>
      <p:pic>
        <p:nvPicPr>
          <p:cNvPr id="4" name="Picture 3" descr="C:\Users\Soňa\AppData\Local\Microsoft\Windows\Temporary Internet Files\Content.IE5\IYREY2LG\MC9000288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34510" y="4986000"/>
            <a:ext cx="1982734" cy="1872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490495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NÁPOVĚDA - OSNOVA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i="1" dirty="0" smtClean="0">
                <a:solidFill>
                  <a:schemeClr val="bg1"/>
                </a:solidFill>
              </a:rPr>
              <a:t>JMÉNO</a:t>
            </a:r>
          </a:p>
          <a:p>
            <a:r>
              <a:rPr lang="cs-CZ" sz="3600" b="1" i="1" dirty="0" smtClean="0">
                <a:solidFill>
                  <a:schemeClr val="bg1"/>
                </a:solidFill>
              </a:rPr>
              <a:t>POČÁTKY U FILMU</a:t>
            </a:r>
          </a:p>
          <a:p>
            <a:r>
              <a:rPr lang="cs-CZ" sz="3600" b="1" i="1" dirty="0" smtClean="0">
                <a:solidFill>
                  <a:schemeClr val="bg1"/>
                </a:solidFill>
              </a:rPr>
              <a:t>NEJSLAVNĚJŠÍ FILMY A ROLE</a:t>
            </a:r>
          </a:p>
          <a:p>
            <a:r>
              <a:rPr lang="cs-CZ" sz="3600" b="1" i="1" dirty="0" smtClean="0">
                <a:solidFill>
                  <a:schemeClr val="bg1"/>
                </a:solidFill>
              </a:rPr>
              <a:t>OSUD PO DRUHÉ SVĚTOVÉ VÁLCE</a:t>
            </a:r>
            <a:endParaRPr lang="cs-CZ" sz="3600" b="1" i="1" dirty="0">
              <a:solidFill>
                <a:schemeClr val="bg1"/>
              </a:solidFill>
            </a:endParaRPr>
          </a:p>
        </p:txBody>
      </p:sp>
      <p:pic>
        <p:nvPicPr>
          <p:cNvPr id="4" name="Picture 3" descr="C:\Users\Soňa\AppData\Local\Microsoft\Windows\Temporary Internet Files\Content.IE5\IYREY2LG\MC9000288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84280" y="89236"/>
            <a:ext cx="1982734" cy="1872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155789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mg.blesk.cz/img/1/full/1228433-img-adina-mandlov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48680"/>
            <a:ext cx="44958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65253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6" name="Picture 3" descr="C:\Users\Soňa\AppData\Local\Microsoft\Windows\Temporary Internet Files\Content.IE5\IYREY2LG\MC9000288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84280" y="89236"/>
            <a:ext cx="1982734" cy="1872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68335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1937 Lida Baarova im Film 'Patrioten'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76672"/>
            <a:ext cx="40386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43808" y="65253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4" name="Picture 3" descr="C:\Users\Soňa\AppData\Local\Microsoft\Windows\Temporary Internet Files\Content.IE5\IYREY2LG\MC9000288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84280" y="89236"/>
            <a:ext cx="1982734" cy="1872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15729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filmoveplatno.cz/images/03_brezen_2008/gollova_natasa/gollova_katakomby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608" r="-54608" b="10527"/>
          <a:stretch/>
        </p:blipFill>
        <p:spPr bwMode="auto">
          <a:xfrm>
            <a:off x="2483768" y="733930"/>
            <a:ext cx="7467421" cy="52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580526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6" name="Picture 3" descr="C:\Users\Soňa\AppData\Local\Microsoft\Windows\Temporary Internet Files\Content.IE5\IYREY2LG\MC9000288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84280" y="89236"/>
            <a:ext cx="1982734" cy="1872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153498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Oldřich Nový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4103999" cy="54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95736" y="60932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4" name="Picture 3" descr="C:\Users\Soňa\AppData\Local\Microsoft\Windows\Temporary Internet Files\Content.IE5\IYREY2LG\MC9000288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84280" y="89236"/>
            <a:ext cx="1982734" cy="1872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9151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Vlast Buria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4664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776" y="61196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4" name="Picture 3" descr="C:\Users\Soňa\AppData\Local\Microsoft\Windows\Temporary Internet Files\Content.IE5\IYREY2LG\MC9000288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84280" y="89236"/>
            <a:ext cx="1982734" cy="1872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66563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ceskatelevize.cz/program/porady/10266834857/foto09/m_rasilo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764704"/>
            <a:ext cx="7181512" cy="53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63720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72764" y="116632"/>
            <a:ext cx="19812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60072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 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1"/>
                </a:solidFill>
              </a:rPr>
              <a:t>ADINA MANDLOVÁ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1"/>
                </a:solidFill>
              </a:rPr>
              <a:t>LÍDA BAAROVÁ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1"/>
                </a:solidFill>
              </a:rPr>
              <a:t>NATAŠA GOLLOVÁ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1"/>
                </a:solidFill>
              </a:rPr>
              <a:t>OLDŘICH NOVÝ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1"/>
                </a:solidFill>
              </a:rPr>
              <a:t>VLASTA BURIAN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bg1"/>
                </a:solidFill>
              </a:rPr>
              <a:t>SAŠA RAŠILOV STARŠÍ</a:t>
            </a:r>
          </a:p>
          <a:p>
            <a:pPr marL="457200" indent="-457200">
              <a:buFont typeface="+mj-lt"/>
              <a:buAutoNum type="arabicPeriod"/>
            </a:pPr>
            <a:endParaRPr lang="cs-CZ" sz="2400" b="1" i="1" dirty="0">
              <a:solidFill>
                <a:schemeClr val="bg1"/>
              </a:solidFill>
            </a:endParaRPr>
          </a:p>
          <a:p>
            <a:r>
              <a:rPr lang="cs-CZ" sz="1800" b="1" i="1" dirty="0" smtClean="0">
                <a:solidFill>
                  <a:schemeClr val="bg1"/>
                </a:solidFill>
              </a:rPr>
              <a:t>KAŽDÁ SKUPINA NYNÍ BUDE INFORMOVAT OSTATNÍ O TOM, CO O UMĚLCÍCH ZJISTILA</a:t>
            </a:r>
            <a:endParaRPr lang="cs-CZ" sz="1800" b="1" i="1" dirty="0">
              <a:solidFill>
                <a:schemeClr val="bg1"/>
              </a:solidFill>
            </a:endParaRPr>
          </a:p>
        </p:txBody>
      </p:sp>
      <p:pic>
        <p:nvPicPr>
          <p:cNvPr id="4" name="Picture 3" descr="C:\Users\Soňa\AppData\Local\Microsoft\Windows\Temporary Internet Files\Content.IE5\IYREY2LG\MC9000288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84280" y="89236"/>
            <a:ext cx="1982734" cy="1872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803906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METODICKÝ NÁVOD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Materiál je zaměřen na přiblížení jedné z novinek v kultuře daného období</a:t>
            </a:r>
          </a:p>
          <a:p>
            <a:r>
              <a:rPr lang="cs-CZ" sz="2400" i="1" dirty="0" smtClean="0">
                <a:solidFill>
                  <a:schemeClr val="bg1"/>
                </a:solidFill>
              </a:rPr>
              <a:t>Výsledek práce je dílem samostatné práce žáků</a:t>
            </a:r>
          </a:p>
          <a:p>
            <a:r>
              <a:rPr lang="cs-CZ" sz="2400" i="1" dirty="0" smtClean="0">
                <a:solidFill>
                  <a:schemeClr val="bg1"/>
                </a:solidFill>
              </a:rPr>
              <a:t>Spolupracují v týmech, vyžívají PC</a:t>
            </a:r>
          </a:p>
          <a:p>
            <a:r>
              <a:rPr lang="cs-CZ" sz="2400" i="1" dirty="0" smtClean="0">
                <a:solidFill>
                  <a:schemeClr val="bg1"/>
                </a:solidFill>
              </a:rPr>
              <a:t>Jako dobrovolný úkol můžeme zadat podrobné referáty, či prezentace o těchto i dalších osobnostech našeho filmu dle volby žáků</a:t>
            </a:r>
          </a:p>
          <a:p>
            <a:r>
              <a:rPr lang="cs-CZ" sz="2400" b="1" i="1" u="sng" dirty="0" smtClean="0">
                <a:solidFill>
                  <a:schemeClr val="bg1"/>
                </a:solidFill>
              </a:rPr>
              <a:t>Klíčová slova</a:t>
            </a:r>
            <a:r>
              <a:rPr lang="cs-CZ" sz="2400" i="1" dirty="0" smtClean="0">
                <a:solidFill>
                  <a:schemeClr val="bg1"/>
                </a:solidFill>
              </a:rPr>
              <a:t>: viz jména herců, němý film, zvukový film, kreslený film, dokumentární film</a:t>
            </a:r>
          </a:p>
          <a:p>
            <a:r>
              <a:rPr lang="cs-CZ" sz="2400" b="1" i="1" u="sng" dirty="0" smtClean="0">
                <a:solidFill>
                  <a:schemeClr val="bg1"/>
                </a:solidFill>
              </a:rPr>
              <a:t>Inovace</a:t>
            </a:r>
            <a:r>
              <a:rPr lang="cs-CZ" sz="2400" i="1" dirty="0" smtClean="0">
                <a:solidFill>
                  <a:schemeClr val="bg1"/>
                </a:solidFill>
              </a:rPr>
              <a:t>: samostatná práce na PC s cílem získat požadované informace</a:t>
            </a:r>
            <a:endParaRPr lang="cs-CZ" sz="2400" i="1" dirty="0">
              <a:solidFill>
                <a:schemeClr val="bg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95127"/>
            <a:ext cx="1638594" cy="15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10561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bg1"/>
                </a:solidFill>
              </a:rPr>
              <a:t>POUŽITÉ ZDROJE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S. 1 -   :Ilustrace: </a:t>
            </a:r>
            <a:r>
              <a:rPr lang="cs-CZ" sz="1600" u="sng" dirty="0" smtClean="0">
                <a:solidFill>
                  <a:schemeClr val="bg1"/>
                </a:solidFill>
                <a:hlinkClick r:id="rId2"/>
              </a:rPr>
              <a:t>www.office.microsoft.com</a:t>
            </a:r>
            <a:endParaRPr lang="cs-CZ" sz="1600" u="sng" dirty="0" smtClean="0">
              <a:solidFill>
                <a:schemeClr val="bg1"/>
              </a:solidFill>
            </a:endParaRPr>
          </a:p>
          <a:p>
            <a:r>
              <a:rPr lang="cs-CZ" sz="1600" dirty="0">
                <a:solidFill>
                  <a:schemeClr val="bg1"/>
                </a:solidFill>
              </a:rPr>
              <a:t>S.6 </a:t>
            </a:r>
            <a:r>
              <a:rPr lang="cs-CZ" sz="1600" dirty="0" smtClean="0">
                <a:solidFill>
                  <a:schemeClr val="bg1"/>
                </a:solidFill>
              </a:rPr>
              <a:t>: autor neznámý, [ 2013 – 01 – 17],&lt;</a:t>
            </a:r>
            <a:r>
              <a:rPr lang="cs-CZ" sz="1600" dirty="0" smtClean="0">
                <a:solidFill>
                  <a:schemeClr val="bg1"/>
                </a:solidFill>
                <a:hlinkClick r:id="rId3"/>
              </a:rPr>
              <a:t>http</a:t>
            </a:r>
            <a:r>
              <a:rPr lang="cs-CZ" sz="1600" dirty="0">
                <a:solidFill>
                  <a:schemeClr val="bg1"/>
                </a:solidFill>
                <a:hlinkClick r:id="rId3"/>
              </a:rPr>
              <a:t>://</a:t>
            </a:r>
            <a:r>
              <a:rPr lang="cs-CZ" sz="1600" dirty="0" smtClean="0">
                <a:solidFill>
                  <a:schemeClr val="bg1"/>
                </a:solidFill>
                <a:hlinkClick r:id="rId3"/>
              </a:rPr>
              <a:t>bijak.blesk.cz/</a:t>
            </a:r>
            <a:r>
              <a:rPr lang="cs-CZ" sz="1600" dirty="0" err="1" smtClean="0">
                <a:solidFill>
                  <a:schemeClr val="bg1"/>
                </a:solidFill>
                <a:hlinkClick r:id="rId3"/>
              </a:rPr>
              <a:t>clanek</a:t>
            </a:r>
            <a:r>
              <a:rPr lang="cs-CZ" sz="1600" dirty="0" smtClean="0">
                <a:solidFill>
                  <a:schemeClr val="bg1"/>
                </a:solidFill>
                <a:hlinkClick r:id="rId3"/>
              </a:rPr>
              <a:t>/</a:t>
            </a:r>
            <a:r>
              <a:rPr lang="cs-CZ" sz="1600" dirty="0" err="1" smtClean="0">
                <a:solidFill>
                  <a:schemeClr val="bg1"/>
                </a:solidFill>
                <a:hlinkClick r:id="rId3"/>
              </a:rPr>
              <a:t>bijak-filmove-hvezdy</a:t>
            </a:r>
            <a:r>
              <a:rPr lang="cs-CZ" sz="1600" dirty="0" smtClean="0">
                <a:solidFill>
                  <a:schemeClr val="bg1"/>
                </a:solidFill>
                <a:hlinkClick r:id="rId3"/>
              </a:rPr>
              <a:t>/171211/adina-mandlova-milence-delila-na-bohate-a-chude-a-dalsich-9-tajemstvi.html</a:t>
            </a:r>
            <a:r>
              <a:rPr lang="cs-CZ" sz="1600" dirty="0" smtClean="0">
                <a:solidFill>
                  <a:schemeClr val="bg1"/>
                </a:solidFill>
              </a:rPr>
              <a:t>&gt;</a:t>
            </a:r>
          </a:p>
          <a:p>
            <a:pPr lvl="0"/>
            <a:r>
              <a:rPr lang="cs-CZ" sz="1600" dirty="0" smtClean="0">
                <a:solidFill>
                  <a:schemeClr val="bg1"/>
                </a:solidFill>
              </a:rPr>
              <a:t>S.7: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de-DE" sz="1600" dirty="0" smtClean="0">
                <a:solidFill>
                  <a:schemeClr val="bg1"/>
                </a:solidFill>
              </a:rPr>
              <a:t>UFA </a:t>
            </a:r>
            <a:r>
              <a:rPr lang="de-DE" sz="1600" dirty="0">
                <a:solidFill>
                  <a:schemeClr val="bg1"/>
                </a:solidFill>
              </a:rPr>
              <a:t>Universum Film AG, </a:t>
            </a:r>
            <a:r>
              <a:rPr lang="de-DE" sz="1600" dirty="0" smtClean="0">
                <a:solidFill>
                  <a:schemeClr val="bg1"/>
                </a:solidFill>
              </a:rPr>
              <a:t>Potsdam</a:t>
            </a:r>
            <a:r>
              <a:rPr lang="cs-CZ" sz="1600" dirty="0" smtClean="0">
                <a:solidFill>
                  <a:schemeClr val="bg1"/>
                </a:solidFill>
              </a:rPr>
              <a:t>,</a:t>
            </a:r>
            <a:r>
              <a:rPr lang="cs-CZ" sz="16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1600" i="1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[</a:t>
            </a:r>
            <a:r>
              <a:rPr lang="cs-CZ" sz="1600" dirty="0" smtClean="0">
                <a:solidFill>
                  <a:prstClr val="black"/>
                </a:solidFill>
              </a:rPr>
              <a:t>2013–01–18]. </a:t>
            </a:r>
            <a:r>
              <a:rPr lang="cs-CZ" sz="1600" dirty="0">
                <a:solidFill>
                  <a:prstClr val="black"/>
                </a:solidFill>
              </a:rPr>
              <a:t>Dostupné na </a:t>
            </a:r>
            <a:r>
              <a:rPr lang="cs-CZ" sz="1600" dirty="0" err="1" smtClean="0">
                <a:solidFill>
                  <a:prstClr val="black"/>
                </a:solidFill>
              </a:rPr>
              <a:t>www:</a:t>
            </a:r>
            <a:r>
              <a:rPr lang="cs-CZ" sz="1600" dirty="0" err="1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600" dirty="0">
                <a:solidFill>
                  <a:prstClr val="black"/>
                </a:solidFill>
                <a:hlinkClick r:id="rId4"/>
              </a:rPr>
              <a:t>://upload.wikimedia.org/</a:t>
            </a:r>
            <a:r>
              <a:rPr lang="cs-CZ" sz="1600" dirty="0" err="1">
                <a:solidFill>
                  <a:prstClr val="black"/>
                </a:solidFill>
                <a:hlinkClick r:id="rId4"/>
              </a:rPr>
              <a:t>wikipedia</a:t>
            </a:r>
            <a:r>
              <a:rPr lang="cs-CZ" sz="1600" dirty="0">
                <a:solidFill>
                  <a:prstClr val="black"/>
                </a:solidFill>
                <a:hlinkClick r:id="rId4"/>
              </a:rPr>
              <a:t>/</a:t>
            </a:r>
            <a:r>
              <a:rPr lang="cs-CZ" sz="1600" dirty="0" err="1">
                <a:solidFill>
                  <a:prstClr val="black"/>
                </a:solidFill>
                <a:hlinkClick r:id="rId4"/>
              </a:rPr>
              <a:t>commons</a:t>
            </a:r>
            <a:r>
              <a:rPr lang="cs-CZ" sz="1600" dirty="0">
                <a:solidFill>
                  <a:prstClr val="black"/>
                </a:solidFill>
                <a:hlinkClick r:id="rId4"/>
              </a:rPr>
              <a:t>/e/e8/1937_Lida_Baarova_im_Film_%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27Patrioten%27.jpg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r>
              <a:rPr lang="cs-CZ" sz="1600" dirty="0" smtClean="0">
                <a:solidFill>
                  <a:prstClr val="black"/>
                </a:solidFill>
              </a:rPr>
              <a:t>S.8:h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i="1" dirty="0">
                <a:solidFill>
                  <a:schemeClr val="bg1"/>
                </a:solidFill>
              </a:rPr>
              <a:t>autor neznámý, [ 2013 – 01 – 17 </a:t>
            </a:r>
            <a:r>
              <a:rPr lang="cs-CZ" sz="1600" i="1" dirty="0" smtClean="0">
                <a:solidFill>
                  <a:schemeClr val="bg1"/>
                </a:solidFill>
              </a:rPr>
              <a:t>] ,h</a:t>
            </a:r>
            <a:r>
              <a:rPr lang="cs-CZ" sz="1600" i="1" dirty="0" smtClean="0">
                <a:solidFill>
                  <a:prstClr val="black"/>
                </a:solidFill>
              </a:rPr>
              <a:t>ttp</a:t>
            </a:r>
            <a:r>
              <a:rPr lang="cs-CZ" sz="1600" i="1" dirty="0">
                <a:solidFill>
                  <a:prstClr val="black"/>
                </a:solidFill>
              </a:rPr>
              <a:t>://</a:t>
            </a:r>
            <a:r>
              <a:rPr lang="cs-CZ" sz="1600" i="1" dirty="0" smtClean="0">
                <a:solidFill>
                  <a:prstClr val="black"/>
                </a:solidFill>
              </a:rPr>
              <a:t>www.filmoveplatno.cz/foto-20-natasa-gollova</a:t>
            </a:r>
          </a:p>
          <a:p>
            <a:pPr lvl="0"/>
            <a:r>
              <a:rPr lang="cs-CZ" sz="1600" i="1" dirty="0" smtClean="0">
                <a:solidFill>
                  <a:prstClr val="black"/>
                </a:solidFill>
              </a:rPr>
              <a:t>S.9:</a:t>
            </a:r>
            <a:r>
              <a:rPr lang="cs-CZ" sz="1600" i="1" dirty="0">
                <a:solidFill>
                  <a:prstClr val="black"/>
                </a:solidFill>
              </a:rPr>
              <a:t> autor neznámý, [ 2013 – 01 – 17 ], </a:t>
            </a:r>
            <a:r>
              <a:rPr lang="cs-CZ" sz="1600" i="1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600" i="1" dirty="0" smtClean="0">
                <a:solidFill>
                  <a:prstClr val="black"/>
                </a:solidFill>
                <a:hlinkClick r:id="rId5"/>
              </a:rPr>
              <a:t>www.pozitivni-noviny.cz/cz/clanek-2007040063</a:t>
            </a:r>
            <a:endParaRPr lang="cs-CZ" sz="1600" i="1" dirty="0" smtClean="0">
              <a:solidFill>
                <a:prstClr val="black"/>
              </a:solidFill>
            </a:endParaRPr>
          </a:p>
          <a:p>
            <a:pPr lvl="0"/>
            <a:r>
              <a:rPr lang="cs-CZ" sz="1600" i="1" dirty="0" smtClean="0">
                <a:solidFill>
                  <a:prstClr val="black"/>
                </a:solidFill>
              </a:rPr>
              <a:t>S.10</a:t>
            </a:r>
            <a:r>
              <a:rPr lang="cs-CZ" sz="1600" i="1" dirty="0" smtClean="0">
                <a:solidFill>
                  <a:schemeClr val="bg1"/>
                </a:solidFill>
              </a:rPr>
              <a:t>:</a:t>
            </a:r>
            <a:r>
              <a:rPr lang="cs-CZ" sz="1600" b="1" dirty="0"/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Autor</a:t>
            </a:r>
            <a:r>
              <a:rPr lang="cs-CZ" sz="1600" dirty="0" err="1" smtClean="0">
                <a:solidFill>
                  <a:schemeClr val="bg1"/>
                </a:solidFill>
              </a:rPr>
              <a:t>neznamy</a:t>
            </a:r>
            <a:r>
              <a:rPr lang="cs-CZ" sz="1600" dirty="0" smtClean="0">
                <a:solidFill>
                  <a:schemeClr val="bg1"/>
                </a:solidFill>
              </a:rPr>
              <a:t>, </a:t>
            </a:r>
            <a:r>
              <a:rPr lang="cs-CZ" sz="1600" dirty="0">
                <a:solidFill>
                  <a:schemeClr val="bg1"/>
                </a:solidFill>
              </a:rPr>
              <a:t>,</a:t>
            </a:r>
            <a:r>
              <a:rPr lang="cs-CZ" sz="1600" i="1" dirty="0" err="1">
                <a:solidFill>
                  <a:prstClr val="black"/>
                </a:solidFill>
              </a:rPr>
              <a:t>commons.wikimedia</a:t>
            </a:r>
            <a:r>
              <a:rPr lang="cs-CZ" sz="1600" i="1" dirty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[2013–01–18]. Dostupné na  www</a:t>
            </a:r>
            <a:r>
              <a:rPr lang="cs-CZ" sz="1600" dirty="0" smtClean="0">
                <a:solidFill>
                  <a:prstClr val="black"/>
                </a:solidFill>
              </a:rPr>
              <a:t>: </a:t>
            </a:r>
            <a:r>
              <a:rPr lang="cs-CZ" sz="1600" dirty="0" smtClean="0">
                <a:solidFill>
                  <a:prstClr val="black"/>
                </a:solidFill>
                <a:hlinkClick r:id="rId6"/>
              </a:rPr>
              <a:t>http</a:t>
            </a:r>
            <a:r>
              <a:rPr lang="cs-CZ" sz="1600" dirty="0">
                <a:solidFill>
                  <a:prstClr val="black"/>
                </a:solidFill>
                <a:hlinkClick r:id="rId6"/>
              </a:rPr>
              <a:t>://</a:t>
            </a:r>
            <a:r>
              <a:rPr lang="cs-CZ" sz="1600" dirty="0" smtClean="0">
                <a:solidFill>
                  <a:prstClr val="black"/>
                </a:solidFill>
                <a:hlinkClick r:id="rId6"/>
              </a:rPr>
              <a:t>cs.wikipedia.org/wiki/Soubor:Vlast_Burian.JPG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r>
              <a:rPr lang="cs-CZ" sz="1600" i="1" dirty="0" smtClean="0">
                <a:solidFill>
                  <a:prstClr val="black"/>
                </a:solidFill>
              </a:rPr>
              <a:t>S.10:</a:t>
            </a:r>
            <a:r>
              <a:rPr lang="cs-CZ" sz="1600" b="1" dirty="0">
                <a:solidFill>
                  <a:prstClr val="black"/>
                </a:solidFill>
              </a:rPr>
              <a:t> </a:t>
            </a:r>
            <a:r>
              <a:rPr lang="cs-CZ" sz="1600" b="1" dirty="0" err="1">
                <a:solidFill>
                  <a:prstClr val="black"/>
                </a:solidFill>
              </a:rPr>
              <a:t>Autor</a:t>
            </a:r>
            <a:r>
              <a:rPr lang="cs-CZ" sz="1600" dirty="0" err="1">
                <a:solidFill>
                  <a:prstClr val="black"/>
                </a:solidFill>
              </a:rPr>
              <a:t>neznamy</a:t>
            </a:r>
            <a:r>
              <a:rPr lang="cs-CZ" sz="1600" dirty="0" smtClean="0">
                <a:solidFill>
                  <a:prstClr val="black"/>
                </a:solidFill>
              </a:rPr>
              <a:t>,</a:t>
            </a:r>
            <a:r>
              <a:rPr lang="cs-CZ" sz="1600" i="1" dirty="0">
                <a:solidFill>
                  <a:prstClr val="black"/>
                </a:solidFill>
              </a:rPr>
              <a:t> [ 2013 – 01 – 17 ] , http://www.ceskatelevize.cz/porady/10266834857-komici-na-jednicku/210522161550002-sasa-rasilov/</a:t>
            </a:r>
            <a:endParaRPr lang="cs-CZ" sz="1600" i="1" dirty="0">
              <a:solidFill>
                <a:schemeClr val="bg1"/>
              </a:solidFill>
            </a:endParaRPr>
          </a:p>
          <a:p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4" name="Picture 3" descr="C:\Users\Soňa\AppData\Local\Microsoft\Windows\Temporary Internet Files\Content.IE5\IYREY2LG\MC90002889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116632"/>
            <a:ext cx="1982734" cy="18720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>
        <p14:vortex dir="r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108</TotalTime>
  <Words>370</Words>
  <Application>Microsoft Office PowerPoint</Application>
  <PresentationFormat>Předvádění na obrazovce (4:3)</PresentationFormat>
  <Paragraphs>59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ÚVOD - VÝKLAD</vt:lpstr>
      <vt:lpstr>OSOBNOSTI ČESKÉHO FILMU</vt:lpstr>
      <vt:lpstr>NÁPOVĚDA - OSNOVA</vt:lpstr>
      <vt:lpstr>Snímek 6</vt:lpstr>
      <vt:lpstr>Snímek 7</vt:lpstr>
      <vt:lpstr>Snímek 8</vt:lpstr>
      <vt:lpstr>Snímek 9</vt:lpstr>
      <vt:lpstr>Snímek 10</vt:lpstr>
      <vt:lpstr>Snímek 11</vt:lpstr>
      <vt:lpstr> ŘEŠENÍ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U1</cp:lastModifiedBy>
  <cp:revision>23</cp:revision>
  <dcterms:created xsi:type="dcterms:W3CDTF">2013-01-16T19:24:23Z</dcterms:created>
  <dcterms:modified xsi:type="dcterms:W3CDTF">2013-03-30T00:51:01Z</dcterms:modified>
</cp:coreProperties>
</file>