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VY_12_INOVACE_35_Přímá řeč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Přímá řeč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VY_12_INOVACE_35_Přímá řeč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Přímá řeč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08183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je pro žáky 5.ročníku, pro výuku českého </a:t>
            </a:r>
            <a:r>
              <a:rPr lang="cs-CZ" dirty="0" smtClean="0"/>
              <a:t>jazyka.</a:t>
            </a:r>
            <a:endParaRPr lang="cs-CZ" dirty="0"/>
          </a:p>
          <a:p>
            <a:r>
              <a:rPr lang="cs-CZ" dirty="0"/>
              <a:t>Prezentace na interaktivní </a:t>
            </a:r>
            <a:r>
              <a:rPr lang="cs-CZ" dirty="0" smtClean="0"/>
              <a:t>tabuli.</a:t>
            </a:r>
            <a:endParaRPr lang="cs-CZ" dirty="0"/>
          </a:p>
          <a:p>
            <a:r>
              <a:rPr lang="cs-CZ" dirty="0" smtClean="0"/>
              <a:t>Materiál je určený pro společnou práci u </a:t>
            </a:r>
            <a:r>
              <a:rPr lang="cs-CZ" dirty="0" smtClean="0"/>
              <a:t>tabule.</a:t>
            </a:r>
            <a:endParaRPr lang="cs-CZ" dirty="0"/>
          </a:p>
          <a:p>
            <a:r>
              <a:rPr lang="cs-CZ" dirty="0"/>
              <a:t>Pomůcky: interaktivní pero, fixy na interaktivní tabuli</a:t>
            </a:r>
          </a:p>
          <a:p>
            <a:r>
              <a:rPr lang="cs-CZ" dirty="0"/>
              <a:t>Inovace: </a:t>
            </a:r>
            <a:r>
              <a:rPr lang="cs-CZ" dirty="0" smtClean="0"/>
              <a:t>Interaktivní </a:t>
            </a:r>
            <a:r>
              <a:rPr lang="cs-CZ" dirty="0"/>
              <a:t>způsob </a:t>
            </a:r>
            <a:r>
              <a:rPr lang="cs-CZ" dirty="0" smtClean="0"/>
              <a:t>učení.</a:t>
            </a:r>
            <a:endParaRPr lang="cs-CZ" dirty="0"/>
          </a:p>
          <a:p>
            <a:r>
              <a:rPr lang="cs-CZ" dirty="0"/>
              <a:t>Metodické pokyny: </a:t>
            </a:r>
            <a:r>
              <a:rPr lang="cs-CZ" dirty="0"/>
              <a:t>D</a:t>
            </a:r>
            <a:r>
              <a:rPr lang="cs-CZ" dirty="0" smtClean="0"/>
              <a:t>oplň </a:t>
            </a:r>
            <a:r>
              <a:rPr lang="cs-CZ" dirty="0" smtClean="0"/>
              <a:t>znaménka přímé řeči, odlišuj přímou řeč a větu </a:t>
            </a:r>
            <a:r>
              <a:rPr lang="cs-CZ" dirty="0" smtClean="0"/>
              <a:t>uvozovací.</a:t>
            </a:r>
            <a:endParaRPr lang="cs-CZ" dirty="0"/>
          </a:p>
          <a:p>
            <a:r>
              <a:rPr lang="cs-CZ" dirty="0" smtClean="0"/>
              <a:t>Skupinová </a:t>
            </a:r>
            <a:r>
              <a:rPr lang="cs-CZ" dirty="0" smtClean="0"/>
              <a:t>práce:  </a:t>
            </a: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 smtClean="0"/>
              <a:t>stránkách města Plzně najdi kulturní , historickou nebo technickou </a:t>
            </a:r>
            <a:r>
              <a:rPr lang="cs-CZ" dirty="0" smtClean="0"/>
              <a:t>zajímavost.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Přímá řeč, doplň správně.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Včera nám paní učitelka oznámila</a:t>
            </a:r>
            <a:r>
              <a:rPr lang="cs-CZ" sz="2800" dirty="0"/>
              <a:t> </a:t>
            </a:r>
            <a:r>
              <a:rPr lang="cs-CZ" sz="2800" dirty="0" smtClean="0"/>
              <a:t>   Jako každý rok i letos pojedete páťáci na výlet do Plzně       Hurá       </a:t>
            </a:r>
            <a:r>
              <a:rPr lang="cs-CZ" sz="2800" dirty="0" smtClean="0">
                <a:solidFill>
                  <a:srgbClr val="0070C0"/>
                </a:solidFill>
              </a:rPr>
              <a:t>zajásali jsme</a:t>
            </a:r>
            <a:r>
              <a:rPr lang="cs-CZ" sz="2800" dirty="0"/>
              <a:t> </a:t>
            </a:r>
            <a:r>
              <a:rPr lang="cs-CZ" sz="2800" dirty="0" smtClean="0"/>
              <a:t>     Půjdeme do Pivovarského muzea </a:t>
            </a:r>
            <a:r>
              <a:rPr lang="cs-CZ" sz="2800" dirty="0" smtClean="0">
                <a:solidFill>
                  <a:srgbClr val="0070C0"/>
                </a:solidFill>
              </a:rPr>
              <a:t>pokračovala paní učitelka</a:t>
            </a:r>
            <a:r>
              <a:rPr lang="cs-CZ" sz="2800" dirty="0"/>
              <a:t> </a:t>
            </a:r>
            <a:r>
              <a:rPr lang="cs-CZ" sz="2800" dirty="0" smtClean="0"/>
              <a:t>      a podíváme se z věže na Plzeň      Nebo máte jiné návrhy    </a:t>
            </a:r>
            <a:r>
              <a:rPr lang="cs-CZ" sz="2800" dirty="0" smtClean="0">
                <a:solidFill>
                  <a:srgbClr val="0070C0"/>
                </a:solidFill>
              </a:rPr>
              <a:t>zeptala se</a:t>
            </a: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0070C0"/>
                </a:solidFill>
              </a:rPr>
              <a:t>Ondra namítal</a:t>
            </a:r>
            <a:r>
              <a:rPr lang="cs-CZ" sz="2800" dirty="0"/>
              <a:t> </a:t>
            </a:r>
            <a:r>
              <a:rPr lang="cs-CZ" sz="2800" dirty="0" smtClean="0"/>
              <a:t>   Tam už jsem byl     </a:t>
            </a:r>
            <a:r>
              <a:rPr lang="cs-CZ" sz="2800" dirty="0" smtClean="0">
                <a:solidFill>
                  <a:srgbClr val="0070C0"/>
                </a:solidFill>
              </a:rPr>
              <a:t>Martin dodal</a:t>
            </a:r>
            <a:r>
              <a:rPr lang="cs-CZ" sz="2800" dirty="0"/>
              <a:t> </a:t>
            </a:r>
            <a:r>
              <a:rPr lang="cs-CZ" sz="2800" dirty="0" smtClean="0"/>
              <a:t>    Já taky a nebavilo mě to tam     Proč tě to nebavilo     </a:t>
            </a:r>
            <a:r>
              <a:rPr lang="cs-CZ" sz="2800" dirty="0" smtClean="0">
                <a:solidFill>
                  <a:srgbClr val="0070C0"/>
                </a:solidFill>
              </a:rPr>
              <a:t>zeptala se Eliška</a:t>
            </a:r>
            <a:r>
              <a:rPr lang="cs-CZ" sz="2800" dirty="0"/>
              <a:t> </a:t>
            </a:r>
            <a:r>
              <a:rPr lang="cs-CZ" sz="2800" dirty="0" smtClean="0"/>
              <a:t>     vždyť historii výroby piva bys měl znát  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cs-CZ" sz="2800" dirty="0" smtClean="0"/>
              <a:t>    A proč bychom to měli znát      </a:t>
            </a:r>
            <a:r>
              <a:rPr lang="cs-CZ" sz="2800" dirty="0">
                <a:solidFill>
                  <a:srgbClr val="0070C0"/>
                </a:solidFill>
              </a:rPr>
              <a:t>d</a:t>
            </a:r>
            <a:r>
              <a:rPr lang="cs-CZ" sz="2800" dirty="0" smtClean="0">
                <a:solidFill>
                  <a:srgbClr val="0070C0"/>
                </a:solidFill>
              </a:rPr>
              <a:t>ivila se trochu Monika</a:t>
            </a: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0070C0"/>
                </a:solidFill>
              </a:rPr>
              <a:t>Eliška odpověděla   </a:t>
            </a:r>
            <a:r>
              <a:rPr lang="cs-CZ" sz="2800" dirty="0" smtClean="0"/>
              <a:t>Protože výroba piva k Plzni patří a my žijeme blízko Plzně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098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Monika tedy dodala</a:t>
            </a:r>
            <a:r>
              <a:rPr lang="cs-CZ" sz="2800" dirty="0"/>
              <a:t> </a:t>
            </a:r>
            <a:r>
              <a:rPr lang="cs-CZ" sz="2800" dirty="0" smtClean="0"/>
              <a:t>    Máš pravdu, mohlo by to být náhodou zajímavé, ano, půjdeme tam     Ne, tam ne </a:t>
            </a:r>
            <a:r>
              <a:rPr lang="cs-CZ" sz="2800" dirty="0" smtClean="0">
                <a:solidFill>
                  <a:srgbClr val="0070C0"/>
                </a:solidFill>
              </a:rPr>
              <a:t>křičeli kluci   Musela tedy zasáhnout paní učitelka</a:t>
            </a: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/>
              <a:t>T</a:t>
            </a:r>
            <a:r>
              <a:rPr lang="cs-CZ" sz="2800" dirty="0" smtClean="0"/>
              <a:t>ak moment    </a:t>
            </a:r>
            <a:r>
              <a:rPr lang="cs-CZ" sz="2800" dirty="0" smtClean="0">
                <a:solidFill>
                  <a:srgbClr val="0070C0"/>
                </a:solidFill>
              </a:rPr>
              <a:t>řekla</a:t>
            </a:r>
            <a:r>
              <a:rPr lang="cs-CZ" sz="2800" dirty="0"/>
              <a:t> </a:t>
            </a:r>
            <a:r>
              <a:rPr lang="cs-CZ" sz="2800" dirty="0" smtClean="0"/>
              <a:t>     uděláme to jinak, podíváme se společně na stránky města Plzně, vy si tam najdete ta místa, kde jste ještě nebyli. Potom si některá zajímavá</a:t>
            </a:r>
            <a:r>
              <a:rPr lang="en-US" sz="2800" dirty="0" smtClean="0"/>
              <a:t> </a:t>
            </a:r>
            <a:r>
              <a:rPr lang="cs-CZ" sz="2800" dirty="0" smtClean="0"/>
              <a:t>vybereme    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Přímá řeč, doplň správně.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0543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Přímá řeč, </a:t>
            </a:r>
            <a:r>
              <a:rPr lang="cs-CZ" sz="2800" b="1" dirty="0" smtClean="0"/>
              <a:t>doplň správně. ŘEŠENÍ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Včera nám paní učitelka oznámila</a:t>
            </a:r>
            <a:r>
              <a:rPr lang="cs-CZ" sz="2800" dirty="0" smtClean="0"/>
              <a:t>: ,, Jako každý rok i letos pojedete páťáci na výlet do Plzně.</a:t>
            </a:r>
            <a:r>
              <a:rPr lang="en-US" sz="2800" dirty="0" smtClean="0"/>
              <a:t>’’ </a:t>
            </a:r>
            <a:r>
              <a:rPr lang="cs-CZ" sz="2800" dirty="0" smtClean="0"/>
              <a:t>,,Hurá,</a:t>
            </a:r>
            <a:r>
              <a:rPr lang="en-US" sz="2800" dirty="0" smtClean="0"/>
              <a:t>“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zajásali jsme</a:t>
            </a:r>
            <a:r>
              <a:rPr lang="cs-CZ" sz="2800" dirty="0" smtClean="0"/>
              <a:t>. ,,Půjdeme do Pivovarského muzea,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pokračovala paní učitelka</a:t>
            </a:r>
            <a:r>
              <a:rPr lang="cs-CZ" sz="2800" dirty="0" smtClean="0"/>
              <a:t>, ,, a podíváme se z věže na Plzeň.</a:t>
            </a:r>
            <a:r>
              <a:rPr lang="en-US" sz="2800" dirty="0" smtClean="0"/>
              <a:t>”</a:t>
            </a:r>
            <a:r>
              <a:rPr lang="cs-CZ" sz="2800" dirty="0" smtClean="0"/>
              <a:t> ,,Nebo máte jiné návrhy?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rgbClr val="0070C0"/>
                </a:solidFill>
              </a:rPr>
              <a:t>z</a:t>
            </a:r>
            <a:r>
              <a:rPr lang="cs-CZ" sz="2800" dirty="0" smtClean="0">
                <a:solidFill>
                  <a:srgbClr val="0070C0"/>
                </a:solidFill>
              </a:rPr>
              <a:t>eptala se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70C0"/>
                </a:solidFill>
              </a:rPr>
              <a:t>Ondra namítal</a:t>
            </a:r>
            <a:r>
              <a:rPr lang="cs-CZ" sz="2800" dirty="0" smtClean="0"/>
              <a:t>: ,,Tam už jsem byl.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Martin dodal</a:t>
            </a:r>
            <a:r>
              <a:rPr lang="cs-CZ" sz="2800" dirty="0" smtClean="0"/>
              <a:t>: ,, Já taky a nebavilo mě to tam.</a:t>
            </a:r>
            <a:r>
              <a:rPr lang="en-US" sz="2800" dirty="0" smtClean="0"/>
              <a:t>”</a:t>
            </a:r>
            <a:r>
              <a:rPr lang="cs-CZ" sz="2800" dirty="0" smtClean="0"/>
              <a:t> ,,Proč tě to nebavilo,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zeptala se Eliška</a:t>
            </a:r>
            <a:r>
              <a:rPr lang="cs-CZ" sz="2800" dirty="0" smtClean="0"/>
              <a:t>, ,, vždyť historii výroby piva bys měl znát.</a:t>
            </a:r>
            <a:r>
              <a:rPr lang="en-US" sz="2800" dirty="0" smtClean="0"/>
              <a:t>”</a:t>
            </a:r>
            <a:br>
              <a:rPr lang="en-US" sz="2800" dirty="0" smtClean="0"/>
            </a:br>
            <a:r>
              <a:rPr lang="cs-CZ" sz="2800" dirty="0" smtClean="0"/>
              <a:t> ,, A proč bychom to měli znát?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rgbClr val="0070C0"/>
                </a:solidFill>
              </a:rPr>
              <a:t>d</a:t>
            </a:r>
            <a:r>
              <a:rPr lang="cs-CZ" sz="2800" dirty="0" smtClean="0">
                <a:solidFill>
                  <a:srgbClr val="0070C0"/>
                </a:solidFill>
              </a:rPr>
              <a:t>ivila se trochu Monika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70C0"/>
                </a:solidFill>
              </a:rPr>
              <a:t>Eliška odpověděla</a:t>
            </a:r>
            <a:r>
              <a:rPr lang="cs-CZ" sz="2800" dirty="0" smtClean="0"/>
              <a:t>: ,,Protože výroba piva k Plzni patří a my žijeme blízko Plzně.</a:t>
            </a:r>
            <a:r>
              <a:rPr lang="en-US" sz="2800" dirty="0" smtClean="0"/>
              <a:t>”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228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Monika tedy dodala</a:t>
            </a:r>
            <a:r>
              <a:rPr lang="cs-CZ" sz="2800" dirty="0" smtClean="0"/>
              <a:t>: ,, Máš pravdu, mohlo by to být náhodou zajímavé, ano, půjdeme tam.</a:t>
            </a:r>
            <a:r>
              <a:rPr lang="en-US" sz="2800" dirty="0" smtClean="0"/>
              <a:t>”</a:t>
            </a:r>
            <a:r>
              <a:rPr lang="cs-CZ" sz="2800" dirty="0" smtClean="0"/>
              <a:t>  ,,Ne, tam ne,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křičeli kluci. Musela tedy zasáhnout paní učitelka</a:t>
            </a:r>
            <a:r>
              <a:rPr lang="cs-CZ" sz="2800" dirty="0" smtClean="0"/>
              <a:t>.,, </a:t>
            </a:r>
            <a:r>
              <a:rPr lang="cs-CZ" sz="2800" dirty="0"/>
              <a:t>T</a:t>
            </a:r>
            <a:r>
              <a:rPr lang="cs-CZ" sz="2800" dirty="0" smtClean="0"/>
              <a:t>ak moment,</a:t>
            </a:r>
            <a:r>
              <a:rPr lang="en-US" sz="2800" dirty="0" smtClean="0"/>
              <a:t>”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řekla</a:t>
            </a:r>
            <a:r>
              <a:rPr lang="cs-CZ" sz="2800" dirty="0" smtClean="0"/>
              <a:t>, ,, uděláme to jinak, podíváme se společně na stránky města Plzně, vy si tam najdete ta místa, kde jste ještě nebyli. Potom si některá zajímavá</a:t>
            </a:r>
            <a:r>
              <a:rPr lang="en-US" sz="2800" dirty="0" smtClean="0"/>
              <a:t> </a:t>
            </a:r>
            <a:r>
              <a:rPr lang="cs-CZ" sz="2800" dirty="0" smtClean="0"/>
              <a:t>vybereme.</a:t>
            </a:r>
            <a:r>
              <a:rPr lang="en-US" sz="2800" dirty="0" smtClean="0"/>
              <a:t>”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Přímá řeč, doplň správně. ŘEŠENÍ.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3635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433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Přímá řeč, doplň správně.</vt:lpstr>
      <vt:lpstr>Přímá řeč, doplň správně.</vt:lpstr>
      <vt:lpstr>Přímá řeč, doplň správně. ŘEŠENÍ.</vt:lpstr>
      <vt:lpstr>Přímá řeč, doplň správně. ŘEŠENÍ.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16</cp:revision>
  <dcterms:created xsi:type="dcterms:W3CDTF">2011-08-21T15:31:45Z</dcterms:created>
  <dcterms:modified xsi:type="dcterms:W3CDTF">2012-03-13T07:37:07Z</dcterms:modified>
</cp:coreProperties>
</file>