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1" r:id="rId5"/>
    <p:sldId id="262" r:id="rId6"/>
    <p:sldId id="263" r:id="rId7"/>
    <p:sldId id="264" r:id="rId8"/>
    <p:sldId id="266" r:id="rId9"/>
    <p:sldId id="265" r:id="rId10"/>
    <p:sldId id="259" r:id="rId11"/>
    <p:sldId id="267" r:id="rId12"/>
    <p:sldId id="258" r:id="rId1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04"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37C59CA3-7EAD-44EE-9895-156A9F081B5D}" type="datetimeFigureOut">
              <a:rPr lang="cs-CZ" smtClean="0"/>
              <a:pPr/>
              <a:t>30.3.2013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E9F555F-B5EA-41E4-900F-A28C995A2EF3}" type="slidenum">
              <a:rPr lang="cs-CZ" smtClean="0"/>
              <a:pPr/>
              <a:t>‹#›</a:t>
            </a:fld>
            <a:endParaRPr lang="cs-CZ"/>
          </a:p>
        </p:txBody>
      </p:sp>
    </p:spTree>
  </p:cSld>
  <p:clrMapOvr>
    <a:masterClrMapping/>
  </p:clrMapOvr>
  <p:transition spd="slow">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37C59CA3-7EAD-44EE-9895-156A9F081B5D}" type="datetimeFigureOut">
              <a:rPr lang="cs-CZ" smtClean="0"/>
              <a:pPr/>
              <a:t>30.3.2013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E9F555F-B5EA-41E4-900F-A28C995A2EF3}" type="slidenum">
              <a:rPr lang="cs-CZ" smtClean="0"/>
              <a:pPr/>
              <a:t>‹#›</a:t>
            </a:fld>
            <a:endParaRPr lang="cs-CZ"/>
          </a:p>
        </p:txBody>
      </p:sp>
    </p:spTree>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37C59CA3-7EAD-44EE-9895-156A9F081B5D}" type="datetimeFigureOut">
              <a:rPr lang="cs-CZ" smtClean="0"/>
              <a:pPr/>
              <a:t>30.3.2013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E9F555F-B5EA-41E4-900F-A28C995A2EF3}" type="slidenum">
              <a:rPr lang="cs-CZ" smtClean="0"/>
              <a:pPr/>
              <a:t>‹#›</a:t>
            </a:fld>
            <a:endParaRPr lang="cs-CZ"/>
          </a:p>
        </p:txBody>
      </p:sp>
    </p:spTree>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37C59CA3-7EAD-44EE-9895-156A9F081B5D}" type="datetimeFigureOut">
              <a:rPr lang="cs-CZ" smtClean="0"/>
              <a:pPr/>
              <a:t>30.3.2013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E9F555F-B5EA-41E4-900F-A28C995A2EF3}" type="slidenum">
              <a:rPr lang="cs-CZ" smtClean="0"/>
              <a:pPr/>
              <a:t>‹#›</a:t>
            </a:fld>
            <a:endParaRPr lang="cs-CZ"/>
          </a:p>
        </p:txBody>
      </p:sp>
    </p:spTree>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37C59CA3-7EAD-44EE-9895-156A9F081B5D}" type="datetimeFigureOut">
              <a:rPr lang="cs-CZ" smtClean="0"/>
              <a:pPr/>
              <a:t>30.3.2013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8E9F555F-B5EA-41E4-900F-A28C995A2EF3}" type="slidenum">
              <a:rPr lang="cs-CZ" smtClean="0"/>
              <a:pPr/>
              <a:t>‹#›</a:t>
            </a:fld>
            <a:endParaRPr lang="cs-CZ"/>
          </a:p>
        </p:txBody>
      </p:sp>
    </p:spTree>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37C59CA3-7EAD-44EE-9895-156A9F081B5D}" type="datetimeFigureOut">
              <a:rPr lang="cs-CZ" smtClean="0"/>
              <a:pPr/>
              <a:t>30.3.2013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8E9F555F-B5EA-41E4-900F-A28C995A2EF3}" type="slidenum">
              <a:rPr lang="cs-CZ" smtClean="0"/>
              <a:pPr/>
              <a:t>‹#›</a:t>
            </a:fld>
            <a:endParaRPr lang="cs-CZ"/>
          </a:p>
        </p:txBody>
      </p:sp>
    </p:spTree>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37C59CA3-7EAD-44EE-9895-156A9F081B5D}" type="datetimeFigureOut">
              <a:rPr lang="cs-CZ" smtClean="0"/>
              <a:pPr/>
              <a:t>30.3.2013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8E9F555F-B5EA-41E4-900F-A28C995A2EF3}" type="slidenum">
              <a:rPr lang="cs-CZ" smtClean="0"/>
              <a:pPr/>
              <a:t>‹#›</a:t>
            </a:fld>
            <a:endParaRPr lang="cs-CZ"/>
          </a:p>
        </p:txBody>
      </p:sp>
    </p:spTree>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37C59CA3-7EAD-44EE-9895-156A9F081B5D}" type="datetimeFigureOut">
              <a:rPr lang="cs-CZ" smtClean="0"/>
              <a:pPr/>
              <a:t>30.3.2013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E9F555F-B5EA-41E4-900F-A28C995A2EF3}" type="slidenum">
              <a:rPr lang="cs-CZ" smtClean="0"/>
              <a:pPr/>
              <a:t>‹#›</a:t>
            </a:fld>
            <a:endParaRPr lang="cs-CZ"/>
          </a:p>
        </p:txBody>
      </p:sp>
    </p:spTree>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37C59CA3-7EAD-44EE-9895-156A9F081B5D}" type="datetimeFigureOut">
              <a:rPr lang="cs-CZ" smtClean="0"/>
              <a:pPr/>
              <a:t>30.3.2013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E9F555F-B5EA-41E4-900F-A28C995A2EF3}" type="slidenum">
              <a:rPr lang="cs-CZ" smtClean="0"/>
              <a:pPr/>
              <a:t>‹#›</a:t>
            </a:fld>
            <a:endParaRPr lang="cs-CZ"/>
          </a:p>
        </p:txBody>
      </p:sp>
    </p:spTree>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37C59CA3-7EAD-44EE-9895-156A9F081B5D}" type="datetimeFigureOut">
              <a:rPr lang="cs-CZ" smtClean="0"/>
              <a:pPr/>
              <a:t>30.3.2013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E9F555F-B5EA-41E4-900F-A28C995A2EF3}" type="slidenum">
              <a:rPr lang="cs-CZ" smtClean="0"/>
              <a:pPr/>
              <a:t>‹#›</a:t>
            </a:fld>
            <a:endParaRPr lang="cs-CZ"/>
          </a:p>
        </p:txBody>
      </p:sp>
    </p:spTree>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37C59CA3-7EAD-44EE-9895-156A9F081B5D}" type="datetimeFigureOut">
              <a:rPr lang="cs-CZ" smtClean="0"/>
              <a:pPr/>
              <a:t>30.3.2013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E9F555F-B5EA-41E4-900F-A28C995A2EF3}" type="slidenum">
              <a:rPr lang="cs-CZ" smtClean="0"/>
              <a:pPr/>
              <a:t>‹#›</a:t>
            </a:fld>
            <a:endParaRPr lang="cs-CZ"/>
          </a:p>
        </p:txBody>
      </p:sp>
    </p:spTree>
  </p:cSld>
  <p:clrMapOvr>
    <a:masterClrMapping/>
  </p:clrMapOvr>
  <p:transition spd="slow">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75000"/>
            <a:alpha val="66000"/>
          </a:schemeClr>
        </a:solid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C59CA3-7EAD-44EE-9895-156A9F081B5D}" type="datetimeFigureOut">
              <a:rPr lang="cs-CZ" smtClean="0"/>
              <a:pPr/>
              <a:t>30.3.2013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9F555F-B5EA-41E4-900F-A28C995A2EF3}"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wipe dir="r"/>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upload.wikimedia.org/wikipedia/commons/a/aa/Bundesarchiv_Bild_146-1979-056-18A,_Polen,_Schlagbaum,_deutsche_Soldaten.jpg"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p:cNvSpPr/>
          <p:nvPr/>
        </p:nvSpPr>
        <p:spPr>
          <a:xfrm>
            <a:off x="2285984" y="642918"/>
            <a:ext cx="4572000" cy="3508653"/>
          </a:xfrm>
          <a:prstGeom prst="rect">
            <a:avLst/>
          </a:prstGeom>
        </p:spPr>
        <p:txBody>
          <a:bodyPr>
            <a:spAutoFit/>
          </a:bodyPr>
          <a:lstStyle/>
          <a:p>
            <a:r>
              <a:rPr lang="cs-CZ" dirty="0" smtClean="0">
                <a:latin typeface="Calibri" pitchFamily="34" charset="0"/>
                <a:cs typeface="Calibri" pitchFamily="34" charset="0"/>
              </a:rPr>
              <a:t>Název školy: </a:t>
            </a:r>
            <a:r>
              <a:rPr lang="cs-CZ" b="1" dirty="0" smtClean="0">
                <a:latin typeface="Calibri" pitchFamily="34" charset="0"/>
                <a:cs typeface="Calibri" pitchFamily="34" charset="0"/>
              </a:rPr>
              <a:t>ZŠ </a:t>
            </a:r>
            <a:r>
              <a:rPr lang="cs-CZ" b="1" dirty="0" err="1" smtClean="0">
                <a:latin typeface="Calibri" pitchFamily="34" charset="0"/>
                <a:cs typeface="Calibri" pitchFamily="34" charset="0"/>
              </a:rPr>
              <a:t>Štětí</a:t>
            </a:r>
            <a:r>
              <a:rPr lang="cs-CZ" b="1" dirty="0" smtClean="0">
                <a:latin typeface="Calibri" pitchFamily="34" charset="0"/>
                <a:cs typeface="Calibri" pitchFamily="34" charset="0"/>
              </a:rPr>
              <a:t>, Ostrovní 300</a:t>
            </a:r>
            <a:r>
              <a:rPr lang="cs-CZ" dirty="0" smtClean="0">
                <a:latin typeface="Calibri" pitchFamily="34" charset="0"/>
                <a:cs typeface="Calibri" pitchFamily="34" charset="0"/>
              </a:rPr>
              <a:t/>
            </a:r>
            <a:br>
              <a:rPr lang="cs-CZ" dirty="0" smtClean="0">
                <a:latin typeface="Calibri" pitchFamily="34" charset="0"/>
                <a:cs typeface="Calibri" pitchFamily="34" charset="0"/>
              </a:rPr>
            </a:br>
            <a:r>
              <a:rPr lang="cs-CZ" dirty="0" smtClean="0">
                <a:latin typeface="Calibri" pitchFamily="34" charset="0"/>
                <a:cs typeface="Calibri" pitchFamily="34" charset="0"/>
              </a:rPr>
              <a:t>Autor: </a:t>
            </a:r>
            <a:r>
              <a:rPr lang="cs-CZ" b="1" dirty="0" smtClean="0">
                <a:latin typeface="Calibri" pitchFamily="34" charset="0"/>
                <a:cs typeface="Calibri" pitchFamily="34" charset="0"/>
              </a:rPr>
              <a:t>MGR. SOŇA KYSELOVÁ</a:t>
            </a:r>
            <a:r>
              <a:rPr lang="cs-CZ" dirty="0" smtClean="0">
                <a:latin typeface="Calibri" pitchFamily="34" charset="0"/>
                <a:cs typeface="Calibri" pitchFamily="34" charset="0"/>
              </a:rPr>
              <a:t/>
            </a:r>
            <a:br>
              <a:rPr lang="cs-CZ" dirty="0" smtClean="0">
                <a:latin typeface="Calibri" pitchFamily="34" charset="0"/>
                <a:cs typeface="Calibri" pitchFamily="34" charset="0"/>
              </a:rPr>
            </a:br>
            <a:r>
              <a:rPr lang="cs-CZ" dirty="0" smtClean="0">
                <a:latin typeface="Calibri" pitchFamily="34" charset="0"/>
                <a:cs typeface="Calibri" pitchFamily="34" charset="0"/>
              </a:rPr>
              <a:t>Název materiálu: </a:t>
            </a:r>
            <a:r>
              <a:rPr lang="cs-CZ" sz="2400" b="1" dirty="0" smtClean="0">
                <a:latin typeface="Calibri" pitchFamily="34" charset="0"/>
                <a:cs typeface="Calibri" pitchFamily="34" charset="0"/>
              </a:rPr>
              <a:t>VY_12_INOVACE</a:t>
            </a:r>
            <a:r>
              <a:rPr lang="cs-CZ" b="1" dirty="0" smtClean="0">
                <a:latin typeface="Calibri" pitchFamily="34" charset="0"/>
                <a:cs typeface="Calibri" pitchFamily="34" charset="0"/>
              </a:rPr>
              <a:t>_ D.9.A.15_</a:t>
            </a:r>
            <a:r>
              <a:rPr lang="cs-CZ" b="1" dirty="0" err="1" smtClean="0">
                <a:latin typeface="Calibri" pitchFamily="34" charset="0"/>
                <a:cs typeface="Calibri" pitchFamily="34" charset="0"/>
              </a:rPr>
              <a:t>pocatek</a:t>
            </a:r>
            <a:r>
              <a:rPr lang="cs-CZ" b="1" dirty="0" smtClean="0">
                <a:latin typeface="Calibri" pitchFamily="34" charset="0"/>
                <a:cs typeface="Calibri" pitchFamily="34" charset="0"/>
              </a:rPr>
              <a:t>_</a:t>
            </a:r>
            <a:r>
              <a:rPr lang="cs-CZ" b="1" dirty="0" err="1" smtClean="0">
                <a:latin typeface="Calibri" pitchFamily="34" charset="0"/>
                <a:cs typeface="Calibri" pitchFamily="34" charset="0"/>
              </a:rPr>
              <a:t>druhe</a:t>
            </a:r>
            <a:r>
              <a:rPr lang="cs-CZ" b="1" dirty="0" smtClean="0">
                <a:latin typeface="Calibri" pitchFamily="34" charset="0"/>
                <a:cs typeface="Calibri" pitchFamily="34" charset="0"/>
              </a:rPr>
              <a:t>_</a:t>
            </a:r>
            <a:r>
              <a:rPr lang="cs-CZ" b="1" dirty="0" err="1" smtClean="0">
                <a:latin typeface="Calibri" pitchFamily="34" charset="0"/>
                <a:cs typeface="Calibri" pitchFamily="34" charset="0"/>
              </a:rPr>
              <a:t>svetove</a:t>
            </a:r>
            <a:r>
              <a:rPr lang="cs-CZ" b="1" dirty="0" smtClean="0">
                <a:latin typeface="Calibri" pitchFamily="34" charset="0"/>
                <a:cs typeface="Calibri" pitchFamily="34" charset="0"/>
              </a:rPr>
              <a:t>_</a:t>
            </a:r>
            <a:r>
              <a:rPr lang="cs-CZ" b="1" dirty="0" err="1" smtClean="0">
                <a:latin typeface="Calibri" pitchFamily="34" charset="0"/>
                <a:cs typeface="Calibri" pitchFamily="34" charset="0"/>
              </a:rPr>
              <a:t>valky</a:t>
            </a:r>
            <a:endParaRPr lang="cs-CZ" b="1" dirty="0" smtClean="0">
              <a:latin typeface="Calibri" pitchFamily="34" charset="0"/>
              <a:cs typeface="Calibri" pitchFamily="34" charset="0"/>
            </a:endParaRPr>
          </a:p>
          <a:p>
            <a:r>
              <a:rPr lang="cs-CZ" b="1" dirty="0" smtClean="0">
                <a:latin typeface="Calibri" pitchFamily="34" charset="0"/>
                <a:cs typeface="Calibri" pitchFamily="34" charset="0"/>
              </a:rPr>
              <a:t>30.01.2013</a:t>
            </a:r>
          </a:p>
          <a:p>
            <a:r>
              <a:rPr lang="cs-CZ" b="1" dirty="0" smtClean="0">
                <a:latin typeface="Calibri" pitchFamily="34" charset="0"/>
                <a:cs typeface="Calibri" pitchFamily="34" charset="0"/>
              </a:rPr>
              <a:t>Ročník: devátý</a:t>
            </a:r>
          </a:p>
          <a:p>
            <a:r>
              <a:rPr lang="cs-CZ" b="1" dirty="0" smtClean="0">
                <a:latin typeface="Calibri" pitchFamily="34" charset="0"/>
                <a:cs typeface="Calibri" pitchFamily="34" charset="0"/>
              </a:rPr>
              <a:t>Vzdělávací oblast: ČLOVĚK A SPOLEČNOST</a:t>
            </a:r>
          </a:p>
          <a:p>
            <a:r>
              <a:rPr lang="cs-CZ" b="1" dirty="0" smtClean="0">
                <a:latin typeface="Calibri" pitchFamily="34" charset="0"/>
                <a:cs typeface="Calibri" pitchFamily="34" charset="0"/>
              </a:rPr>
              <a:t>Předmět:DĚJEPIS</a:t>
            </a:r>
            <a:r>
              <a:rPr lang="cs-CZ" dirty="0" smtClean="0">
                <a:latin typeface="Calibri" pitchFamily="34" charset="0"/>
                <a:cs typeface="Calibri" pitchFamily="34" charset="0"/>
              </a:rPr>
              <a:t/>
            </a:r>
            <a:br>
              <a:rPr lang="cs-CZ" dirty="0" smtClean="0">
                <a:latin typeface="Calibri" pitchFamily="34" charset="0"/>
                <a:cs typeface="Calibri" pitchFamily="34" charset="0"/>
              </a:rPr>
            </a:br>
            <a:r>
              <a:rPr lang="cs-CZ" dirty="0" smtClean="0">
                <a:latin typeface="Calibri" pitchFamily="34" charset="0"/>
                <a:cs typeface="Calibri" pitchFamily="34" charset="0"/>
              </a:rPr>
              <a:t>Název: POČÁTEK DRUHÉ SVĚTOVÉ VÁLKY</a:t>
            </a:r>
            <a:br>
              <a:rPr lang="cs-CZ" dirty="0" smtClean="0">
                <a:latin typeface="Calibri" pitchFamily="34" charset="0"/>
                <a:cs typeface="Calibri" pitchFamily="34" charset="0"/>
              </a:rPr>
            </a:br>
            <a:r>
              <a:rPr lang="cs-CZ" dirty="0" smtClean="0">
                <a:latin typeface="Calibri" pitchFamily="34" charset="0"/>
                <a:cs typeface="Calibri" pitchFamily="34" charset="0"/>
              </a:rPr>
              <a:t>Číslo operačního programu: </a:t>
            </a:r>
            <a:r>
              <a:rPr lang="cs-CZ" b="1" dirty="0" smtClean="0">
                <a:latin typeface="Calibri" pitchFamily="34" charset="0"/>
                <a:cs typeface="Calibri" pitchFamily="34" charset="0"/>
              </a:rPr>
              <a:t>CZ.1.07/1.4.00/21.1693</a:t>
            </a:r>
          </a:p>
          <a:p>
            <a:r>
              <a:rPr lang="cs-CZ" dirty="0" smtClean="0">
                <a:latin typeface="Calibri" pitchFamily="34" charset="0"/>
              </a:rPr>
              <a:t>Název projektu: </a:t>
            </a:r>
            <a:r>
              <a:rPr lang="cs-CZ" b="1" dirty="0" smtClean="0">
                <a:solidFill>
                  <a:srgbClr val="FF0000"/>
                </a:solidFill>
                <a:latin typeface="Calibri" pitchFamily="34" charset="0"/>
              </a:rPr>
              <a:t>PRIMA ŠKOLA</a:t>
            </a:r>
            <a:endParaRPr lang="cs-CZ" dirty="0"/>
          </a:p>
        </p:txBody>
      </p:sp>
      <p:sp>
        <p:nvSpPr>
          <p:cNvPr id="5" name="Obdélník 4"/>
          <p:cNvSpPr/>
          <p:nvPr/>
        </p:nvSpPr>
        <p:spPr>
          <a:xfrm>
            <a:off x="1785918" y="4357694"/>
            <a:ext cx="5855257" cy="584775"/>
          </a:xfrm>
          <a:prstGeom prst="rect">
            <a:avLst/>
          </a:prstGeom>
        </p:spPr>
        <p:txBody>
          <a:bodyPr wrap="none">
            <a:spAutoFit/>
          </a:bodyPr>
          <a:lstStyle/>
          <a:p>
            <a:r>
              <a:rPr lang="cs-CZ" sz="3200" b="1" dirty="0" smtClean="0">
                <a:solidFill>
                  <a:srgbClr val="FF0000"/>
                </a:solidFill>
              </a:rPr>
              <a:t>POČÁTEK DRUHÉ SVĚTOVÉ VÁLKY</a:t>
            </a:r>
            <a:endParaRPr lang="cs-CZ" sz="3200" b="1" dirty="0">
              <a:solidFill>
                <a:srgbClr val="FF0000"/>
              </a:solidFill>
            </a:endParaRPr>
          </a:p>
        </p:txBody>
      </p:sp>
      <p:pic>
        <p:nvPicPr>
          <p:cNvPr id="6" name="Picture 2"/>
          <p:cNvPicPr>
            <a:picLocks noChangeAspect="1" noChangeArrowheads="1"/>
          </p:cNvPicPr>
          <p:nvPr/>
        </p:nvPicPr>
        <p:blipFill>
          <a:blip r:embed="rId2" cstate="print"/>
          <a:srcRect/>
          <a:stretch>
            <a:fillRect/>
          </a:stretch>
        </p:blipFill>
        <p:spPr bwMode="auto">
          <a:xfrm>
            <a:off x="2285984" y="5429264"/>
            <a:ext cx="4292600" cy="969962"/>
          </a:xfrm>
          <a:prstGeom prst="rect">
            <a:avLst/>
          </a:prstGeom>
          <a:noFill/>
          <a:ln w="9525">
            <a:noFill/>
            <a:miter lim="800000"/>
            <a:headEnd/>
            <a:tailEnd/>
          </a:ln>
        </p:spPr>
      </p:pic>
    </p:spTree>
  </p:cSld>
  <p:clrMapOvr>
    <a:masterClrMapping/>
  </p:clrMapOvr>
  <p:transition spd="slow">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solidFill>
                  <a:srgbClr val="FF0000"/>
                </a:solidFill>
              </a:rPr>
              <a:t>ANOTACE</a:t>
            </a:r>
            <a:endParaRPr lang="cs-CZ" dirty="0"/>
          </a:p>
        </p:txBody>
      </p:sp>
      <p:sp>
        <p:nvSpPr>
          <p:cNvPr id="3" name="Zástupný symbol pro obsah 2"/>
          <p:cNvSpPr>
            <a:spLocks noGrp="1"/>
          </p:cNvSpPr>
          <p:nvPr>
            <p:ph idx="1"/>
          </p:nvPr>
        </p:nvSpPr>
        <p:spPr/>
        <p:txBody>
          <a:bodyPr/>
          <a:lstStyle/>
          <a:p>
            <a:r>
              <a:rPr lang="cs-CZ" b="1" i="1" dirty="0" smtClean="0"/>
              <a:t>Dějepis 9.ročník</a:t>
            </a:r>
          </a:p>
          <a:p>
            <a:r>
              <a:rPr lang="cs-CZ" b="1" i="1" dirty="0" smtClean="0"/>
              <a:t>Práce s textem – rozvoj čtenářské gramotnosti</a:t>
            </a:r>
          </a:p>
          <a:p>
            <a:r>
              <a:rPr lang="cs-CZ" b="1" i="1" dirty="0" smtClean="0"/>
              <a:t>Vyhledávání informací a orientace v textu</a:t>
            </a:r>
          </a:p>
          <a:p>
            <a:r>
              <a:rPr lang="cs-CZ" b="1" i="1" dirty="0" smtClean="0"/>
              <a:t>Práce s </a:t>
            </a:r>
            <a:r>
              <a:rPr lang="cs-CZ" b="1" i="1" smtClean="0"/>
              <a:t>mapou světa</a:t>
            </a:r>
          </a:p>
          <a:p>
            <a:pPr>
              <a:buNone/>
            </a:pPr>
            <a:endParaRPr lang="cs-CZ" b="1" i="1" dirty="0" smtClean="0"/>
          </a:p>
          <a:p>
            <a:endParaRPr lang="cs-CZ" dirty="0"/>
          </a:p>
        </p:txBody>
      </p:sp>
    </p:spTree>
  </p:cSld>
  <p:clrMapOvr>
    <a:masterClrMapping/>
  </p:clrMapOvr>
  <p:transition spd="slow">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solidFill>
                  <a:srgbClr val="FF0000"/>
                </a:solidFill>
              </a:rPr>
              <a:t>OPAKOVÁNÍ</a:t>
            </a:r>
            <a:endParaRPr lang="cs-CZ" b="1" u="sng" dirty="0">
              <a:solidFill>
                <a:srgbClr val="FF0000"/>
              </a:solidFill>
            </a:endParaRPr>
          </a:p>
        </p:txBody>
      </p:sp>
      <p:sp>
        <p:nvSpPr>
          <p:cNvPr id="3" name="Zástupný symbol pro obsah 2"/>
          <p:cNvSpPr>
            <a:spLocks noGrp="1"/>
          </p:cNvSpPr>
          <p:nvPr>
            <p:ph idx="1"/>
          </p:nvPr>
        </p:nvSpPr>
        <p:spPr/>
        <p:txBody>
          <a:bodyPr>
            <a:normAutofit/>
          </a:bodyPr>
          <a:lstStyle/>
          <a:p>
            <a:r>
              <a:rPr lang="cs-CZ" sz="2400" b="1" i="1" dirty="0" smtClean="0"/>
              <a:t>Vylušti názvy států, které podepsaly Mnichovskou dohodu</a:t>
            </a:r>
          </a:p>
          <a:p>
            <a:endParaRPr lang="cs-CZ" sz="2400" b="1" i="1" dirty="0" smtClean="0"/>
          </a:p>
          <a:p>
            <a:pPr marL="457200" indent="-457200">
              <a:buFont typeface="+mj-lt"/>
              <a:buAutoNum type="arabicPeriod"/>
            </a:pPr>
            <a:r>
              <a:rPr lang="cs-CZ" sz="2800" b="1" i="1" dirty="0" smtClean="0"/>
              <a:t>Daně </a:t>
            </a:r>
            <a:r>
              <a:rPr lang="cs-CZ" sz="2800" b="1" i="1" dirty="0" err="1" smtClean="0"/>
              <a:t>Meckové</a:t>
            </a:r>
            <a:r>
              <a:rPr lang="cs-CZ" sz="2800" b="1" i="1" dirty="0" smtClean="0"/>
              <a:t> bylo studium historie vždy blízké.</a:t>
            </a:r>
          </a:p>
          <a:p>
            <a:pPr marL="457200" indent="-457200">
              <a:buFont typeface="+mj-lt"/>
              <a:buAutoNum type="arabicPeriod"/>
            </a:pPr>
            <a:r>
              <a:rPr lang="cs-CZ" sz="2800" b="1" i="1" dirty="0" smtClean="0"/>
              <a:t>Vysvětlit  „</a:t>
            </a:r>
            <a:r>
              <a:rPr lang="cs-CZ" sz="2800" b="1" i="1" dirty="0" err="1" smtClean="0"/>
              <a:t>alien</a:t>
            </a:r>
            <a:r>
              <a:rPr lang="cs-CZ" sz="2800" b="1" i="1" dirty="0" smtClean="0"/>
              <a:t>“ ? Tento pojem je anglický, znamená vetřelec.</a:t>
            </a:r>
          </a:p>
          <a:p>
            <a:pPr marL="457200" indent="-457200">
              <a:buFont typeface="+mj-lt"/>
              <a:buAutoNum type="arabicPeriod"/>
            </a:pPr>
            <a:r>
              <a:rPr lang="cs-CZ" sz="2800" b="1" i="1" dirty="0" smtClean="0"/>
              <a:t>Dan </a:t>
            </a:r>
            <a:r>
              <a:rPr lang="cs-CZ" sz="2800" b="1" i="1" dirty="0" err="1" smtClean="0"/>
              <a:t>Glienwood</a:t>
            </a:r>
            <a:r>
              <a:rPr lang="cs-CZ" sz="2800" b="1" i="1" dirty="0" smtClean="0"/>
              <a:t> byl známou postavou fantasy románů.</a:t>
            </a:r>
          </a:p>
          <a:p>
            <a:pPr marL="457200" indent="-457200">
              <a:buFont typeface="+mj-lt"/>
              <a:buAutoNum type="arabicPeriod"/>
            </a:pPr>
            <a:r>
              <a:rPr lang="cs-CZ" sz="2800" b="1" i="1" dirty="0" smtClean="0"/>
              <a:t>Nová značka kosmetiky se nazývá </a:t>
            </a:r>
            <a:r>
              <a:rPr lang="cs-CZ" sz="2800" b="1" i="1" dirty="0" err="1" smtClean="0"/>
              <a:t>Cofran</a:t>
            </a:r>
            <a:r>
              <a:rPr lang="cs-CZ" sz="2800" b="1" i="1" dirty="0" smtClean="0"/>
              <a:t> </a:t>
            </a:r>
            <a:r>
              <a:rPr lang="cs-CZ" sz="2800" b="1" i="1" dirty="0" err="1" smtClean="0"/>
              <a:t>Cien</a:t>
            </a:r>
            <a:r>
              <a:rPr lang="cs-CZ" sz="2800" b="1" i="1" dirty="0" smtClean="0"/>
              <a:t>.</a:t>
            </a:r>
            <a:endParaRPr lang="cs-CZ" sz="2800" b="1" i="1" dirty="0"/>
          </a:p>
        </p:txBody>
      </p:sp>
    </p:spTree>
  </p:cSld>
  <p:clrMapOvr>
    <a:masterClrMapping/>
  </p:clrMapOvr>
  <p:transition spd="slow">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solidFill>
                  <a:srgbClr val="FF0000"/>
                </a:solidFill>
              </a:rPr>
              <a:t> ŘEŠENÍ</a:t>
            </a:r>
            <a:endParaRPr lang="cs-CZ" u="sng" dirty="0"/>
          </a:p>
        </p:txBody>
      </p:sp>
      <p:sp>
        <p:nvSpPr>
          <p:cNvPr id="3" name="Zástupný symbol pro obsah 2"/>
          <p:cNvSpPr>
            <a:spLocks noGrp="1"/>
          </p:cNvSpPr>
          <p:nvPr>
            <p:ph idx="1"/>
          </p:nvPr>
        </p:nvSpPr>
        <p:spPr/>
        <p:txBody>
          <a:bodyPr/>
          <a:lstStyle/>
          <a:p>
            <a:pPr marL="457200" indent="-457200">
              <a:buFont typeface="+mj-lt"/>
              <a:buAutoNum type="arabicPeriod"/>
            </a:pPr>
            <a:r>
              <a:rPr lang="cs-CZ" b="1" i="1" dirty="0" smtClean="0"/>
              <a:t>Da</a:t>
            </a:r>
            <a:r>
              <a:rPr lang="cs-CZ" b="1" i="1" dirty="0" smtClean="0">
                <a:solidFill>
                  <a:srgbClr val="FF0000"/>
                </a:solidFill>
              </a:rPr>
              <a:t>ně </a:t>
            </a:r>
            <a:r>
              <a:rPr lang="cs-CZ" b="1" i="1" dirty="0" err="1" smtClean="0">
                <a:solidFill>
                  <a:srgbClr val="FF0000"/>
                </a:solidFill>
              </a:rPr>
              <a:t>Mecko</a:t>
            </a:r>
            <a:r>
              <a:rPr lang="cs-CZ" b="1" i="1" dirty="0" err="1" smtClean="0"/>
              <a:t>vé</a:t>
            </a:r>
            <a:r>
              <a:rPr lang="cs-CZ" b="1" i="1" dirty="0" smtClean="0"/>
              <a:t> bylo studium historie vždy blízké.</a:t>
            </a:r>
          </a:p>
          <a:p>
            <a:pPr marL="457200" indent="-457200">
              <a:buFont typeface="+mj-lt"/>
              <a:buAutoNum type="arabicPeriod"/>
            </a:pPr>
            <a:r>
              <a:rPr lang="cs-CZ" b="1" i="1" dirty="0" smtClean="0"/>
              <a:t>Chcete vysvětl</a:t>
            </a:r>
            <a:r>
              <a:rPr lang="cs-CZ" b="1" i="1" dirty="0" smtClean="0">
                <a:solidFill>
                  <a:srgbClr val="FF0000"/>
                </a:solidFill>
              </a:rPr>
              <a:t>it </a:t>
            </a:r>
            <a:r>
              <a:rPr lang="cs-CZ" b="1" i="1" dirty="0" smtClean="0"/>
              <a:t> „</a:t>
            </a:r>
            <a:r>
              <a:rPr lang="cs-CZ" b="1" i="1" dirty="0" err="1" smtClean="0">
                <a:solidFill>
                  <a:srgbClr val="FF0000"/>
                </a:solidFill>
              </a:rPr>
              <a:t>ali</a:t>
            </a:r>
            <a:r>
              <a:rPr lang="cs-CZ" b="1" i="1" dirty="0" err="1" smtClean="0"/>
              <a:t>en</a:t>
            </a:r>
            <a:r>
              <a:rPr lang="cs-CZ" b="1" i="1" dirty="0" smtClean="0"/>
              <a:t>“? </a:t>
            </a:r>
            <a:r>
              <a:rPr lang="cs-CZ" b="1" i="1" dirty="0" smtClean="0"/>
              <a:t>Tento pojem je anglický, znamená vetřelec.</a:t>
            </a:r>
          </a:p>
          <a:p>
            <a:pPr marL="457200" indent="-457200">
              <a:buFont typeface="+mj-lt"/>
              <a:buAutoNum type="arabicPeriod"/>
            </a:pPr>
            <a:r>
              <a:rPr lang="cs-CZ" b="1" i="1" dirty="0" smtClean="0"/>
              <a:t>D</a:t>
            </a:r>
            <a:r>
              <a:rPr lang="cs-CZ" b="1" i="1" dirty="0" smtClean="0">
                <a:solidFill>
                  <a:srgbClr val="FF0000"/>
                </a:solidFill>
              </a:rPr>
              <a:t>an</a:t>
            </a:r>
            <a:r>
              <a:rPr lang="cs-CZ" b="1" i="1" dirty="0" smtClean="0"/>
              <a:t> </a:t>
            </a:r>
            <a:r>
              <a:rPr lang="cs-CZ" b="1" i="1" dirty="0" err="1" smtClean="0">
                <a:solidFill>
                  <a:srgbClr val="FF0000"/>
                </a:solidFill>
              </a:rPr>
              <a:t>Glie</a:t>
            </a:r>
            <a:r>
              <a:rPr lang="cs-CZ" b="1" i="1" dirty="0" err="1" smtClean="0"/>
              <a:t>nwood</a:t>
            </a:r>
            <a:r>
              <a:rPr lang="cs-CZ" b="1" i="1" dirty="0" smtClean="0"/>
              <a:t> byl známou postavou fantasy románů.</a:t>
            </a:r>
          </a:p>
          <a:p>
            <a:pPr marL="457200" indent="-457200">
              <a:buFont typeface="+mj-lt"/>
              <a:buAutoNum type="arabicPeriod"/>
            </a:pPr>
            <a:r>
              <a:rPr lang="cs-CZ" b="1" i="1" dirty="0" smtClean="0"/>
              <a:t>Nová značka kosmetiky se nazývá </a:t>
            </a:r>
            <a:r>
              <a:rPr lang="cs-CZ" b="1" i="1" dirty="0" err="1" smtClean="0"/>
              <a:t>Co</a:t>
            </a:r>
            <a:r>
              <a:rPr lang="cs-CZ" b="1" i="1" dirty="0" err="1" smtClean="0">
                <a:solidFill>
                  <a:srgbClr val="FF0000"/>
                </a:solidFill>
              </a:rPr>
              <a:t>fran</a:t>
            </a:r>
            <a:r>
              <a:rPr lang="cs-CZ" b="1" i="1" dirty="0" smtClean="0">
                <a:solidFill>
                  <a:srgbClr val="FF0000"/>
                </a:solidFill>
              </a:rPr>
              <a:t> </a:t>
            </a:r>
            <a:r>
              <a:rPr lang="cs-CZ" b="1" i="1" dirty="0" err="1" smtClean="0">
                <a:solidFill>
                  <a:srgbClr val="FF0000"/>
                </a:solidFill>
              </a:rPr>
              <a:t>Cie</a:t>
            </a:r>
            <a:r>
              <a:rPr lang="cs-CZ" b="1" i="1" dirty="0" err="1" smtClean="0"/>
              <a:t>n</a:t>
            </a:r>
            <a:r>
              <a:rPr lang="cs-CZ" b="1" i="1" dirty="0" smtClean="0"/>
              <a:t>.</a:t>
            </a:r>
          </a:p>
          <a:p>
            <a:endParaRPr lang="cs-CZ" dirty="0"/>
          </a:p>
        </p:txBody>
      </p:sp>
    </p:spTree>
  </p:cSld>
  <p:clrMapOvr>
    <a:masterClrMapping/>
  </p:clrMapOvr>
  <p:transition spd="slow">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solidFill>
                  <a:srgbClr val="FF0000"/>
                </a:solidFill>
              </a:rPr>
              <a:t>ÚVOD  K NOVÉMU UČIVU</a:t>
            </a:r>
            <a:endParaRPr lang="cs-CZ" b="1" u="sng" dirty="0">
              <a:solidFill>
                <a:srgbClr val="FF0000"/>
              </a:solidFill>
            </a:endParaRPr>
          </a:p>
        </p:txBody>
      </p:sp>
      <p:sp>
        <p:nvSpPr>
          <p:cNvPr id="3" name="Zástupný symbol pro obsah 2"/>
          <p:cNvSpPr>
            <a:spLocks noGrp="1"/>
          </p:cNvSpPr>
          <p:nvPr>
            <p:ph idx="1"/>
          </p:nvPr>
        </p:nvSpPr>
        <p:spPr/>
        <p:txBody>
          <a:bodyPr>
            <a:normAutofit/>
          </a:bodyPr>
          <a:lstStyle/>
          <a:p>
            <a:r>
              <a:rPr lang="cs-CZ" sz="3600" b="1" i="1" dirty="0" smtClean="0"/>
              <a:t>Druhá</a:t>
            </a:r>
            <a:r>
              <a:rPr lang="cs-CZ" sz="3600" i="1" dirty="0" smtClean="0"/>
              <a:t> </a:t>
            </a:r>
            <a:r>
              <a:rPr lang="cs-CZ" sz="3600" b="1" i="1" dirty="0" smtClean="0"/>
              <a:t>světová válka byla velkým mezníkem v novodobé historii. Abychom chápali dnešní situaci, je třeba dobře znát události, výsledky a následky této dějinné události. Vždy je třeba hledat kořeny mezinárodních vztahů v minulosti.</a:t>
            </a:r>
            <a:endParaRPr lang="cs-CZ" sz="3600" b="1" i="1" dirty="0"/>
          </a:p>
        </p:txBody>
      </p:sp>
    </p:spTree>
  </p:cSld>
  <p:clrMapOvr>
    <a:masterClrMapping/>
  </p:clrMapOvr>
  <p:transition spd="slow">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solidFill>
                  <a:srgbClr val="FF0000"/>
                </a:solidFill>
              </a:rPr>
              <a:t>1. ÚKOL</a:t>
            </a:r>
            <a:endParaRPr lang="cs-CZ" b="1" u="sng" dirty="0">
              <a:solidFill>
                <a:srgbClr val="FF0000"/>
              </a:solidFill>
            </a:endParaRPr>
          </a:p>
        </p:txBody>
      </p:sp>
      <p:sp>
        <p:nvSpPr>
          <p:cNvPr id="3" name="Zástupný symbol pro obsah 2"/>
          <p:cNvSpPr>
            <a:spLocks noGrp="1"/>
          </p:cNvSpPr>
          <p:nvPr>
            <p:ph idx="1"/>
          </p:nvPr>
        </p:nvSpPr>
        <p:spPr/>
        <p:txBody>
          <a:bodyPr>
            <a:normAutofit/>
          </a:bodyPr>
          <a:lstStyle/>
          <a:p>
            <a:pPr marL="457200" indent="-457200">
              <a:buFont typeface="+mj-lt"/>
              <a:buAutoNum type="arabicPeriod"/>
            </a:pPr>
            <a:r>
              <a:rPr lang="cs-CZ" b="1" i="1" dirty="0" smtClean="0"/>
              <a:t>Vyhledej tři největší bojiště druhé světové války</a:t>
            </a:r>
          </a:p>
          <a:p>
            <a:pPr marL="457200" indent="-457200">
              <a:buFont typeface="+mj-lt"/>
              <a:buAutoNum type="arabicPeriod"/>
            </a:pPr>
            <a:r>
              <a:rPr lang="cs-CZ" b="1" i="1" dirty="0" smtClean="0"/>
              <a:t>Zopakuj, která území Německo obsadilo před válkou</a:t>
            </a:r>
          </a:p>
          <a:p>
            <a:pPr marL="457200" indent="-457200">
              <a:buFont typeface="+mj-lt"/>
              <a:buAutoNum type="arabicPeriod"/>
            </a:pPr>
            <a:r>
              <a:rPr lang="cs-CZ" b="1" i="1" dirty="0" smtClean="0"/>
              <a:t>Zjisti, která území obsadila Itálie</a:t>
            </a:r>
          </a:p>
          <a:p>
            <a:pPr marL="457200" indent="-457200">
              <a:buFont typeface="+mj-lt"/>
              <a:buAutoNum type="arabicPeriod"/>
            </a:pPr>
            <a:r>
              <a:rPr lang="cs-CZ" b="1" i="1" dirty="0" smtClean="0"/>
              <a:t>Jmenuj území, která získal SSSR</a:t>
            </a:r>
          </a:p>
          <a:p>
            <a:pPr marL="457200" indent="-457200">
              <a:buFont typeface="+mj-lt"/>
              <a:buAutoNum type="arabicPeriod"/>
            </a:pPr>
            <a:r>
              <a:rPr lang="cs-CZ" b="1" i="1" dirty="0" smtClean="0"/>
              <a:t>Všechna území ukaž na mapě světa</a:t>
            </a:r>
            <a:endParaRPr lang="cs-CZ" b="1" i="1" dirty="0"/>
          </a:p>
        </p:txBody>
      </p:sp>
    </p:spTree>
  </p:cSld>
  <p:clrMapOvr>
    <a:masterClrMapping/>
  </p:clrMapOvr>
  <p:transition spd="slow">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solidFill>
                  <a:srgbClr val="FF0000"/>
                </a:solidFill>
              </a:rPr>
              <a:t> ŘEŠENÍ</a:t>
            </a:r>
            <a:endParaRPr lang="cs-CZ" dirty="0"/>
          </a:p>
        </p:txBody>
      </p:sp>
      <p:sp>
        <p:nvSpPr>
          <p:cNvPr id="3" name="Zástupný symbol pro obsah 2"/>
          <p:cNvSpPr>
            <a:spLocks noGrp="1"/>
          </p:cNvSpPr>
          <p:nvPr>
            <p:ph idx="1"/>
          </p:nvPr>
        </p:nvSpPr>
        <p:spPr/>
        <p:txBody>
          <a:bodyPr>
            <a:normAutofit/>
          </a:bodyPr>
          <a:lstStyle/>
          <a:p>
            <a:pPr marL="514350" indent="-514350">
              <a:buFont typeface="+mj-lt"/>
              <a:buAutoNum type="arabicPeriod"/>
            </a:pPr>
            <a:r>
              <a:rPr lang="cs-CZ" sz="3600" b="1" i="1" dirty="0" smtClean="0">
                <a:solidFill>
                  <a:schemeClr val="accent1">
                    <a:lumMod val="75000"/>
                  </a:schemeClr>
                </a:solidFill>
              </a:rPr>
              <a:t>Evropa, Středomoří, Tichomoří</a:t>
            </a:r>
          </a:p>
          <a:p>
            <a:pPr marL="514350" indent="-514350">
              <a:buFont typeface="+mj-lt"/>
              <a:buAutoNum type="arabicPeriod"/>
            </a:pPr>
            <a:r>
              <a:rPr lang="cs-CZ" sz="3600" b="1" i="1" dirty="0" smtClean="0">
                <a:solidFill>
                  <a:schemeClr val="accent1">
                    <a:lumMod val="75000"/>
                  </a:schemeClr>
                </a:solidFill>
              </a:rPr>
              <a:t>Rakousko, Čechy a Morava</a:t>
            </a:r>
          </a:p>
          <a:p>
            <a:pPr marL="514350" indent="-514350">
              <a:buFont typeface="+mj-lt"/>
              <a:buAutoNum type="arabicPeriod"/>
            </a:pPr>
            <a:r>
              <a:rPr lang="cs-CZ" sz="3600" b="1" i="1" dirty="0" smtClean="0">
                <a:solidFill>
                  <a:schemeClr val="accent1">
                    <a:lumMod val="75000"/>
                  </a:schemeClr>
                </a:solidFill>
              </a:rPr>
              <a:t>Etiopie, Albánie</a:t>
            </a:r>
          </a:p>
          <a:p>
            <a:pPr marL="514350" indent="-514350">
              <a:buFont typeface="+mj-lt"/>
              <a:buAutoNum type="arabicPeriod"/>
            </a:pPr>
            <a:r>
              <a:rPr lang="cs-CZ" sz="3600" b="1" i="1" dirty="0" smtClean="0">
                <a:solidFill>
                  <a:schemeClr val="accent1">
                    <a:lumMod val="75000"/>
                  </a:schemeClr>
                </a:solidFill>
              </a:rPr>
              <a:t>Polsko, pobaltské republiky, část Finska a Rumunska</a:t>
            </a:r>
            <a:endParaRPr lang="cs-CZ" sz="3600" b="1" i="1" dirty="0">
              <a:solidFill>
                <a:schemeClr val="accent1">
                  <a:lumMod val="75000"/>
                </a:schemeClr>
              </a:solidFill>
            </a:endParaRPr>
          </a:p>
        </p:txBody>
      </p:sp>
    </p:spTree>
  </p:cSld>
  <p:clrMapOvr>
    <a:masterClrMapping/>
  </p:clrMapOvr>
  <p:transition spd="slow">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solidFill>
                  <a:srgbClr val="FF0000"/>
                </a:solidFill>
              </a:rPr>
              <a:t>1. ÚKOL</a:t>
            </a:r>
            <a:endParaRPr lang="cs-CZ" dirty="0"/>
          </a:p>
        </p:txBody>
      </p:sp>
      <p:sp>
        <p:nvSpPr>
          <p:cNvPr id="3" name="Zástupný symbol pro obsah 2"/>
          <p:cNvSpPr>
            <a:spLocks noGrp="1"/>
          </p:cNvSpPr>
          <p:nvPr>
            <p:ph idx="1"/>
          </p:nvPr>
        </p:nvSpPr>
        <p:spPr/>
        <p:txBody>
          <a:bodyPr>
            <a:normAutofit lnSpcReduction="10000"/>
          </a:bodyPr>
          <a:lstStyle/>
          <a:p>
            <a:r>
              <a:rPr lang="cs-CZ" sz="2400" b="1" i="1" dirty="0" smtClean="0"/>
              <a:t>V následujícím textu vyhledej hlavní údaje, uprav je a udělej si výpisky do sešitu</a:t>
            </a:r>
          </a:p>
          <a:p>
            <a:endParaRPr lang="cs-CZ" sz="2400" b="1" i="1" dirty="0" smtClean="0"/>
          </a:p>
          <a:p>
            <a:pPr algn="just"/>
            <a:r>
              <a:rPr lang="cs-CZ" sz="2400" b="1" dirty="0" smtClean="0"/>
              <a:t>Druhá světová válka začala 1.9.1939. Německo bez vyhlášení války napadlo Polsko. Hitler zvolil taktiku  „bleskové války“, což znamenalo nasazení silných jednotek (tanky, letadla, bitevní lodě). Jeho cílem bylo rychle postupovat do vnitrozemí. Polská armáda byla špatně vyzbrojená, a tak nedokázala vzdorovat. Velká Británie a Francie vyhlásily Německu válku, ale nic nepodnikly </a:t>
            </a:r>
            <a:r>
              <a:rPr lang="cs-CZ" sz="2400" b="1" dirty="0" smtClean="0"/>
              <a:t>(„</a:t>
            </a:r>
            <a:r>
              <a:rPr lang="cs-CZ" sz="2400" b="1" dirty="0" smtClean="0"/>
              <a:t>podivná válka“). Část Polska získal podle dohod SSSR, část byla připojena k Německu =&gt; Polsko přestalo </a:t>
            </a:r>
            <a:r>
              <a:rPr lang="cs-CZ" sz="2400" b="1" dirty="0" smtClean="0"/>
              <a:t>existovat.</a:t>
            </a:r>
            <a:endParaRPr lang="cs-CZ" sz="2400" b="1" dirty="0"/>
          </a:p>
        </p:txBody>
      </p:sp>
    </p:spTree>
  </p:cSld>
  <p:clrMapOvr>
    <a:masterClrMapping/>
  </p:clrMapOvr>
  <p:transition spd="slow">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solidFill>
                  <a:srgbClr val="FF0000"/>
                </a:solidFill>
              </a:rPr>
              <a:t> ŘEŠENÍ</a:t>
            </a:r>
            <a:endParaRPr lang="cs-CZ" dirty="0"/>
          </a:p>
        </p:txBody>
      </p:sp>
      <p:sp>
        <p:nvSpPr>
          <p:cNvPr id="3" name="Zástupný symbol pro obsah 2"/>
          <p:cNvSpPr>
            <a:spLocks noGrp="1"/>
          </p:cNvSpPr>
          <p:nvPr>
            <p:ph idx="1"/>
          </p:nvPr>
        </p:nvSpPr>
        <p:spPr/>
        <p:txBody>
          <a:bodyPr/>
          <a:lstStyle/>
          <a:p>
            <a:r>
              <a:rPr lang="cs-CZ" b="1" i="1" u="sng" dirty="0" smtClean="0">
                <a:solidFill>
                  <a:schemeClr val="tx2">
                    <a:lumMod val="75000"/>
                  </a:schemeClr>
                </a:solidFill>
              </a:rPr>
              <a:t>1.9.1939</a:t>
            </a:r>
            <a:r>
              <a:rPr lang="cs-CZ" b="1" i="1" dirty="0" smtClean="0">
                <a:solidFill>
                  <a:schemeClr val="tx2">
                    <a:lumMod val="75000"/>
                  </a:schemeClr>
                </a:solidFill>
              </a:rPr>
              <a:t> – počátek druhé světové války</a:t>
            </a:r>
          </a:p>
          <a:p>
            <a:r>
              <a:rPr lang="cs-CZ" b="1" i="1" dirty="0" smtClean="0">
                <a:solidFill>
                  <a:schemeClr val="tx2">
                    <a:lumMod val="75000"/>
                  </a:schemeClr>
                </a:solidFill>
              </a:rPr>
              <a:t>Německo napadlo Polsko</a:t>
            </a:r>
          </a:p>
          <a:p>
            <a:r>
              <a:rPr lang="cs-CZ" b="1" i="1" u="sng" dirty="0" smtClean="0">
                <a:solidFill>
                  <a:schemeClr val="tx2">
                    <a:lumMod val="75000"/>
                  </a:schemeClr>
                </a:solidFill>
              </a:rPr>
              <a:t>Blesková válka </a:t>
            </a:r>
            <a:r>
              <a:rPr lang="cs-CZ" b="1" i="1" dirty="0" smtClean="0">
                <a:solidFill>
                  <a:schemeClr val="tx2">
                    <a:lumMod val="75000"/>
                  </a:schemeClr>
                </a:solidFill>
              </a:rPr>
              <a:t>– rychlý úder silné armády</a:t>
            </a:r>
          </a:p>
          <a:p>
            <a:r>
              <a:rPr lang="cs-CZ" b="1" i="1" u="sng" dirty="0" smtClean="0">
                <a:solidFill>
                  <a:schemeClr val="tx2">
                    <a:lumMod val="75000"/>
                  </a:schemeClr>
                </a:solidFill>
              </a:rPr>
              <a:t>Podivná válka </a:t>
            </a:r>
            <a:r>
              <a:rPr lang="cs-CZ" b="1" i="1" dirty="0" smtClean="0">
                <a:solidFill>
                  <a:schemeClr val="tx2">
                    <a:lumMod val="75000"/>
                  </a:schemeClr>
                </a:solidFill>
              </a:rPr>
              <a:t>– Velká Británie  a Francie válku vyhlásily, ale Polsku nepomohly</a:t>
            </a:r>
          </a:p>
          <a:p>
            <a:r>
              <a:rPr lang="cs-CZ" b="1" i="1" u="sng" dirty="0" smtClean="0">
                <a:solidFill>
                  <a:schemeClr val="tx2">
                    <a:lumMod val="75000"/>
                  </a:schemeClr>
                </a:solidFill>
              </a:rPr>
              <a:t>Zánik Polska</a:t>
            </a:r>
            <a:r>
              <a:rPr lang="cs-CZ" b="1" i="1" dirty="0" smtClean="0">
                <a:solidFill>
                  <a:schemeClr val="tx2">
                    <a:lumMod val="75000"/>
                  </a:schemeClr>
                </a:solidFill>
              </a:rPr>
              <a:t>, rozděleno mezi Německo a SSSR</a:t>
            </a:r>
            <a:endParaRPr lang="cs-CZ" b="1" i="1" dirty="0">
              <a:solidFill>
                <a:schemeClr val="tx2">
                  <a:lumMod val="75000"/>
                </a:schemeClr>
              </a:solidFill>
            </a:endParaRPr>
          </a:p>
        </p:txBody>
      </p:sp>
    </p:spTree>
  </p:cSld>
  <p:clrMapOvr>
    <a:masterClrMapping/>
  </p:clrMapOvr>
  <p:transition spd="slow">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oubor:Bundesarchiv Bild 146-1979-056-18A, Polen, Schlagbaum, deutsche Soldaten.jpg">
            <a:hlinkClick r:id="rId2"/>
          </p:cNvPr>
          <p:cNvPicPr>
            <a:picLocks noChangeAspect="1" noChangeArrowheads="1"/>
          </p:cNvPicPr>
          <p:nvPr/>
        </p:nvPicPr>
        <p:blipFill>
          <a:blip r:embed="rId3" cstate="print"/>
          <a:srcRect b="3515"/>
          <a:stretch>
            <a:fillRect/>
          </a:stretch>
        </p:blipFill>
        <p:spPr bwMode="auto">
          <a:xfrm>
            <a:off x="714348" y="642918"/>
            <a:ext cx="7620000" cy="5146574"/>
          </a:xfrm>
          <a:prstGeom prst="rect">
            <a:avLst/>
          </a:prstGeom>
          <a:noFill/>
        </p:spPr>
      </p:pic>
      <p:sp>
        <p:nvSpPr>
          <p:cNvPr id="6" name="TextovéPole 5"/>
          <p:cNvSpPr txBox="1"/>
          <p:nvPr/>
        </p:nvSpPr>
        <p:spPr>
          <a:xfrm>
            <a:off x="785786" y="5857892"/>
            <a:ext cx="7429552" cy="369332"/>
          </a:xfrm>
          <a:prstGeom prst="rect">
            <a:avLst/>
          </a:prstGeom>
          <a:noFill/>
        </p:spPr>
        <p:txBody>
          <a:bodyPr wrap="square" rtlCol="0">
            <a:spAutoFit/>
          </a:bodyPr>
          <a:lstStyle/>
          <a:p>
            <a:r>
              <a:rPr lang="cs-CZ" dirty="0" smtClean="0"/>
              <a:t>NĚMEČTÍ VOJÁCI 1.9.1939 NADŠENĚ STRHÁVAJÍ POLSKOU HRANICI</a:t>
            </a:r>
            <a:endParaRPr lang="cs-CZ" dirty="0"/>
          </a:p>
        </p:txBody>
      </p:sp>
    </p:spTree>
  </p:cSld>
  <p:clrMapOvr>
    <a:masterClrMapping/>
  </p:clrMapOvr>
  <p:transition spd="slow">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t>METODICKÝ NÁVOD</a:t>
            </a:r>
            <a:endParaRPr lang="cs-CZ" dirty="0"/>
          </a:p>
        </p:txBody>
      </p:sp>
      <p:sp>
        <p:nvSpPr>
          <p:cNvPr id="3" name="Zástupný symbol pro obsah 2"/>
          <p:cNvSpPr>
            <a:spLocks noGrp="1"/>
          </p:cNvSpPr>
          <p:nvPr>
            <p:ph idx="1"/>
          </p:nvPr>
        </p:nvSpPr>
        <p:spPr/>
        <p:txBody>
          <a:bodyPr>
            <a:normAutofit/>
          </a:bodyPr>
          <a:lstStyle/>
          <a:p>
            <a:r>
              <a:rPr lang="cs-CZ" sz="2400" dirty="0" smtClean="0"/>
              <a:t>Materiál je určen k </a:t>
            </a:r>
            <a:r>
              <a:rPr lang="cs-CZ" sz="2400" dirty="0" err="1" smtClean="0"/>
              <a:t>celohodinové</a:t>
            </a:r>
            <a:r>
              <a:rPr lang="cs-CZ" sz="2400" dirty="0" smtClean="0"/>
              <a:t> práci</a:t>
            </a:r>
          </a:p>
          <a:p>
            <a:r>
              <a:rPr lang="cs-CZ" sz="2400" dirty="0" smtClean="0"/>
              <a:t>Připravíme pracovní listy a mapu světa</a:t>
            </a:r>
          </a:p>
          <a:p>
            <a:r>
              <a:rPr lang="cs-CZ" sz="2400" dirty="0" smtClean="0"/>
              <a:t>Vycházíme z úvodní části; jejím cílem je uvědomit si situaci v Evropě před válkou</a:t>
            </a:r>
          </a:p>
          <a:p>
            <a:r>
              <a:rPr lang="cs-CZ" sz="2400" dirty="0" smtClean="0"/>
              <a:t>Ve druhé části žáci využijí své znalosti ze slohu – výtah, výpisky</a:t>
            </a:r>
          </a:p>
          <a:p>
            <a:r>
              <a:rPr lang="cs-CZ" sz="2400" dirty="0" smtClean="0"/>
              <a:t>Práci žáků doprovázíme podrobnějším výkladem</a:t>
            </a:r>
          </a:p>
          <a:p>
            <a:r>
              <a:rPr lang="cs-CZ" sz="2400" b="1" u="sng" dirty="0" smtClean="0"/>
              <a:t>Klíčová slova</a:t>
            </a:r>
            <a:r>
              <a:rPr lang="cs-CZ" sz="2400" dirty="0" smtClean="0"/>
              <a:t>: viz s.4,7,9</a:t>
            </a:r>
          </a:p>
          <a:p>
            <a:r>
              <a:rPr lang="cs-CZ" sz="2400" b="1" u="sng" dirty="0" smtClean="0"/>
              <a:t>Inovace</a:t>
            </a:r>
            <a:r>
              <a:rPr lang="cs-CZ" sz="2400" dirty="0" smtClean="0"/>
              <a:t>: orientace v textu, důraz na samostatnost, využití mezipředmětových vztahů, posouzení </a:t>
            </a:r>
            <a:r>
              <a:rPr lang="cs-CZ" sz="2400" smtClean="0"/>
              <a:t>důležitosti údajů</a:t>
            </a:r>
            <a:endParaRPr lang="cs-CZ" sz="2800" dirty="0"/>
          </a:p>
        </p:txBody>
      </p:sp>
    </p:spTree>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t>POUŽITÉ ZDROJE </a:t>
            </a:r>
            <a:endParaRPr lang="cs-CZ" dirty="0"/>
          </a:p>
        </p:txBody>
      </p:sp>
      <p:sp>
        <p:nvSpPr>
          <p:cNvPr id="3" name="Zástupný symbol pro obsah 2"/>
          <p:cNvSpPr>
            <a:spLocks noGrp="1"/>
          </p:cNvSpPr>
          <p:nvPr>
            <p:ph idx="1"/>
          </p:nvPr>
        </p:nvSpPr>
        <p:spPr/>
        <p:txBody>
          <a:bodyPr>
            <a:normAutofit/>
          </a:bodyPr>
          <a:lstStyle/>
          <a:p>
            <a:r>
              <a:rPr lang="cs-CZ" sz="2400" dirty="0" smtClean="0"/>
              <a:t>S. č . 10: </a:t>
            </a:r>
            <a:r>
              <a:rPr lang="cs-CZ" sz="2400" dirty="0" err="1" smtClean="0"/>
              <a:t>Sönnke</a:t>
            </a:r>
            <a:r>
              <a:rPr lang="cs-CZ" sz="2400" dirty="0" smtClean="0"/>
              <a:t>, Hans,</a:t>
            </a:r>
            <a:r>
              <a:rPr lang="cs-CZ" sz="2400" dirty="0" smtClean="0">
                <a:solidFill>
                  <a:schemeClr val="bg1"/>
                </a:solidFill>
              </a:rPr>
              <a:t> ,</a:t>
            </a:r>
            <a:r>
              <a:rPr lang="cs-CZ" sz="2400" i="1" dirty="0" err="1" smtClean="0">
                <a:solidFill>
                  <a:prstClr val="black"/>
                </a:solidFill>
              </a:rPr>
              <a:t>commons.wikimedia</a:t>
            </a:r>
            <a:r>
              <a:rPr lang="cs-CZ" sz="2400" i="1" dirty="0" smtClean="0">
                <a:solidFill>
                  <a:prstClr val="black"/>
                </a:solidFill>
              </a:rPr>
              <a:t> </a:t>
            </a:r>
            <a:r>
              <a:rPr lang="cs-CZ" sz="2400" dirty="0" smtClean="0">
                <a:solidFill>
                  <a:prstClr val="black"/>
                </a:solidFill>
              </a:rPr>
              <a:t>[2013–01–29]. Dostupné na www: http://cs.wikipedia.org/wiki/Soubor:Bundesarchiv_Bild_146-1979-056-18A,_Polen,_Schlagbaum,_deutsche_Soldaten.jpg</a:t>
            </a:r>
            <a:endParaRPr lang="cs-CZ" sz="2400" dirty="0"/>
          </a:p>
        </p:txBody>
      </p:sp>
    </p:spTree>
  </p:cSld>
  <p:clrMapOvr>
    <a:masterClrMapping/>
  </p:clrMapOvr>
  <p:transition spd="slow">
    <p:wipe dir="r"/>
  </p:transition>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101</TotalTime>
  <Words>466</Words>
  <Application>Microsoft Office PowerPoint</Application>
  <PresentationFormat>Předvádění na obrazovce (4:3)</PresentationFormat>
  <Paragraphs>58</Paragraphs>
  <Slides>12</Slides>
  <Notes>0</Notes>
  <HiddenSlides>0</HiddenSlides>
  <MMClips>0</MMClips>
  <ScaleCrop>false</ScaleCrop>
  <HeadingPairs>
    <vt:vector size="4" baseType="variant">
      <vt:variant>
        <vt:lpstr>Motiv</vt:lpstr>
      </vt:variant>
      <vt:variant>
        <vt:i4>1</vt:i4>
      </vt:variant>
      <vt:variant>
        <vt:lpstr>Nadpisy snímků</vt:lpstr>
      </vt:variant>
      <vt:variant>
        <vt:i4>12</vt:i4>
      </vt:variant>
    </vt:vector>
  </HeadingPairs>
  <TitlesOfParts>
    <vt:vector size="13" baseType="lpstr">
      <vt:lpstr>Motiv sady Office</vt:lpstr>
      <vt:lpstr>Snímek 1</vt:lpstr>
      <vt:lpstr>ANOTACE</vt:lpstr>
      <vt:lpstr>OPAKOVÁNÍ</vt:lpstr>
      <vt:lpstr> ŘEŠENÍ</vt:lpstr>
      <vt:lpstr>ÚVOD  K NOVÉMU UČIVU</vt:lpstr>
      <vt:lpstr>1. ÚKOL</vt:lpstr>
      <vt:lpstr> ŘEŠENÍ</vt:lpstr>
      <vt:lpstr>1. ÚKOL</vt:lpstr>
      <vt:lpstr> ŘEŠENÍ</vt:lpstr>
      <vt:lpstr>Snímek 10</vt:lpstr>
      <vt:lpstr>METODICKÝ NÁVOD</vt:lpstr>
      <vt:lpstr>POUŽITÉ ZDROJE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Soňa</dc:creator>
  <cp:lastModifiedBy>U1</cp:lastModifiedBy>
  <cp:revision>17</cp:revision>
  <dcterms:created xsi:type="dcterms:W3CDTF">2013-01-28T19:44:02Z</dcterms:created>
  <dcterms:modified xsi:type="dcterms:W3CDTF">2013-03-30T01:48:50Z</dcterms:modified>
</cp:coreProperties>
</file>