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59" r:id="rId12"/>
    <p:sldId id="25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8E994-DB83-4BD9-A9EF-FECBBC208A9A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24F3E-1F13-4613-854D-454DDB462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8E994-DB83-4BD9-A9EF-FECBBC208A9A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24F3E-1F13-4613-854D-454DDB462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8E994-DB83-4BD9-A9EF-FECBBC208A9A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24F3E-1F13-4613-854D-454DDB462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8E994-DB83-4BD9-A9EF-FECBBC208A9A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24F3E-1F13-4613-854D-454DDB462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8E994-DB83-4BD9-A9EF-FECBBC208A9A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24F3E-1F13-4613-854D-454DDB462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8E994-DB83-4BD9-A9EF-FECBBC208A9A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24F3E-1F13-4613-854D-454DDB462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8E994-DB83-4BD9-A9EF-FECBBC208A9A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24F3E-1F13-4613-854D-454DDB462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8E994-DB83-4BD9-A9EF-FECBBC208A9A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24F3E-1F13-4613-854D-454DDB462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8E994-DB83-4BD9-A9EF-FECBBC208A9A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24F3E-1F13-4613-854D-454DDB462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8E994-DB83-4BD9-A9EF-FECBBC208A9A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24F3E-1F13-4613-854D-454DDB462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8E994-DB83-4BD9-A9EF-FECBBC208A9A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24F3E-1F13-4613-854D-454DDB462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B8E994-DB83-4BD9-A9EF-FECBBC208A9A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924F3E-1F13-4613-854D-454DDB462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over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d/d0/Loreley_mit_tal_von_linker_rheinseite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iki/Soubor:PanoHardangerfjorden1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3/35/Churchill_portrait_NYP_45063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Loreley_mit_tal_von_linker_rheinseite.jpg" TargetMode="External"/><Relationship Id="rId2" Type="http://schemas.openxmlformats.org/officeDocument/2006/relationships/hyperlink" Target="file:///\\commons.wikimedia.org\wiki\User:King\img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office.microsoft.com/" TargetMode="External"/><Relationship Id="rId5" Type="http://schemas.openxmlformats.org/officeDocument/2006/relationships/hyperlink" Target="http://cs.wikipedia.org/wiki/Soubor:PanoHardangerfjorden1.jpg" TargetMode="External"/><Relationship Id="rId4" Type="http://schemas.openxmlformats.org/officeDocument/2006/relationships/hyperlink" Target="file:///\\commons.wikimedia.org\wiki\User:Aqwi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214546" y="642918"/>
            <a:ext cx="4572000" cy="350865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ZŠ 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Štětí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, Ostrovní 300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 materiálu: </a:t>
            </a:r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VY_12_INOVACE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_ D.9.A.16_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utok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_na_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skandinavii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_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06.02.2013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Ročník: devátý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Vzdělávací oblast: ČLOVĚK A SPOLEČNOST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Předmět:DĚJEPIS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Název:ÚTOK NA SKANDINÁVII</a:t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CZ.1.07/1.4.00/21.1693</a:t>
            </a:r>
          </a:p>
          <a:p>
            <a:r>
              <a:rPr lang="cs-CZ" dirty="0" smtClean="0">
                <a:latin typeface="Calibri" pitchFamily="34" charset="0"/>
              </a:rPr>
              <a:t>Název projektu: </a:t>
            </a:r>
            <a:r>
              <a:rPr lang="cs-CZ" b="1" dirty="0" smtClean="0">
                <a:solidFill>
                  <a:srgbClr val="FF0000"/>
                </a:solidFill>
                <a:latin typeface="Calibri" pitchFamily="34" charset="0"/>
              </a:rPr>
              <a:t>PRIMA ŠKOLA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428860" y="4429132"/>
            <a:ext cx="41152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ÚTOK NA SKANDINÁVII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5429264"/>
            <a:ext cx="4292600" cy="96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002060"/>
                </a:solidFill>
              </a:rPr>
              <a:t>Dějepis 9.ročník</a:t>
            </a:r>
          </a:p>
          <a:p>
            <a:r>
              <a:rPr lang="cs-CZ" b="1" i="1" dirty="0" smtClean="0">
                <a:solidFill>
                  <a:srgbClr val="002060"/>
                </a:solidFill>
              </a:rPr>
              <a:t>Práce s textem – rozvoj čtenářské gramotnosti</a:t>
            </a:r>
          </a:p>
          <a:p>
            <a:r>
              <a:rPr lang="cs-CZ" b="1" i="1" dirty="0" smtClean="0">
                <a:solidFill>
                  <a:srgbClr val="002060"/>
                </a:solidFill>
              </a:rPr>
              <a:t>Vyhledávání informací na internetu, v textu a ve slovníku cizích slov</a:t>
            </a:r>
          </a:p>
          <a:p>
            <a:pPr>
              <a:buNone/>
            </a:pPr>
            <a:endParaRPr lang="cs-CZ" b="1" i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>
                <a:solidFill>
                  <a:srgbClr val="FF0000"/>
                </a:solidFill>
              </a:rPr>
              <a:t>OPAKOVÁNÍ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b="1" i="1" dirty="0" smtClean="0">
                <a:solidFill>
                  <a:srgbClr val="002060"/>
                </a:solidFill>
              </a:rPr>
              <a:t>Vytvoř dvojice pojmů, které k sobě náleží</a:t>
            </a:r>
          </a:p>
          <a:p>
            <a:endParaRPr lang="cs-CZ" sz="2800" b="1" i="1" dirty="0">
              <a:solidFill>
                <a:srgbClr val="00206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1800" b="1" i="1" dirty="0" smtClean="0">
                <a:solidFill>
                  <a:srgbClr val="002060"/>
                </a:solidFill>
              </a:rPr>
              <a:t>1.9. 1939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b="1" i="1" dirty="0" smtClean="0">
                <a:solidFill>
                  <a:srgbClr val="002060"/>
                </a:solidFill>
              </a:rPr>
              <a:t>Porušení versailleské smlouvy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b="1" i="1" dirty="0" smtClean="0">
                <a:solidFill>
                  <a:srgbClr val="002060"/>
                </a:solidFill>
              </a:rPr>
              <a:t>Koncentrační tábory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b="1" i="1" dirty="0" smtClean="0">
                <a:solidFill>
                  <a:srgbClr val="002060"/>
                </a:solidFill>
              </a:rPr>
              <a:t>40 % voličů 1933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b="1" i="1" dirty="0" smtClean="0">
                <a:solidFill>
                  <a:srgbClr val="002060"/>
                </a:solidFill>
              </a:rPr>
              <a:t>Můj boj</a:t>
            </a:r>
          </a:p>
          <a:p>
            <a:pPr marL="514350" indent="-514350">
              <a:buFont typeface="+mj-lt"/>
              <a:buAutoNum type="arabicPeriod"/>
            </a:pPr>
            <a:endParaRPr lang="cs-CZ" sz="1800" b="1" i="1" dirty="0">
              <a:solidFill>
                <a:srgbClr val="002060"/>
              </a:solidFill>
            </a:endParaRPr>
          </a:p>
          <a:p>
            <a:pPr marL="514350" indent="-514350"/>
            <a:r>
              <a:rPr lang="cs-CZ" sz="1800" b="1" i="1" dirty="0" smtClean="0">
                <a:solidFill>
                  <a:srgbClr val="002060"/>
                </a:solidFill>
              </a:rPr>
              <a:t>Adolf Hitler</a:t>
            </a:r>
          </a:p>
          <a:p>
            <a:pPr marL="514350" indent="-514350"/>
            <a:r>
              <a:rPr lang="cs-CZ" sz="1800" b="1" i="1" dirty="0" smtClean="0">
                <a:solidFill>
                  <a:srgbClr val="002060"/>
                </a:solidFill>
              </a:rPr>
              <a:t>NSDAP</a:t>
            </a:r>
          </a:p>
          <a:p>
            <a:pPr marL="514350" indent="-514350"/>
            <a:r>
              <a:rPr lang="cs-CZ" sz="1800" b="1" i="1" dirty="0" smtClean="0">
                <a:solidFill>
                  <a:srgbClr val="002060"/>
                </a:solidFill>
              </a:rPr>
              <a:t>Židé, Rómové, homosexuálové</a:t>
            </a:r>
          </a:p>
          <a:p>
            <a:pPr marL="514350" indent="-514350"/>
            <a:r>
              <a:rPr lang="cs-CZ" sz="1800" b="1" i="1" dirty="0" smtClean="0">
                <a:solidFill>
                  <a:srgbClr val="002060"/>
                </a:solidFill>
              </a:rPr>
              <a:t>Obsazení Porýní</a:t>
            </a:r>
          </a:p>
          <a:p>
            <a:pPr marL="514350" indent="-514350"/>
            <a:r>
              <a:rPr lang="cs-CZ" sz="1800" b="1" i="1" dirty="0" smtClean="0">
                <a:solidFill>
                  <a:srgbClr val="002060"/>
                </a:solidFill>
              </a:rPr>
              <a:t>Útok na Polsko</a:t>
            </a:r>
            <a:endParaRPr lang="cs-CZ" sz="18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cover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u="sng" dirty="0" smtClean="0">
                <a:solidFill>
                  <a:srgbClr val="FF0000"/>
                </a:solidFill>
              </a:rPr>
              <a:t>ŘEŠENÍ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186766" cy="452596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7030A0"/>
                </a:solidFill>
              </a:rPr>
              <a:t>1.9.1939 – útok na Polsko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7030A0"/>
                </a:solidFill>
              </a:rPr>
              <a:t>Porušení versailleské smlouvy – obsazení Porýní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7030A0"/>
                </a:solidFill>
              </a:rPr>
              <a:t>Koncentrační tábory – Židé, Rómové, homosexuálové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7030A0"/>
                </a:solidFill>
              </a:rPr>
              <a:t>40% voličů 1933 – NSDAP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7030A0"/>
                </a:solidFill>
              </a:rPr>
              <a:t>Můj boj – Adolf Hitler </a:t>
            </a:r>
            <a:endParaRPr lang="cs-CZ" sz="2800" b="1" i="1" dirty="0">
              <a:solidFill>
                <a:srgbClr val="7030A0"/>
              </a:solidFill>
            </a:endParaRPr>
          </a:p>
        </p:txBody>
      </p:sp>
      <p:pic>
        <p:nvPicPr>
          <p:cNvPr id="1026" name="Picture 2" descr="Soubor:Loreley mit tal von linker rheinseit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t="12856"/>
          <a:stretch>
            <a:fillRect/>
          </a:stretch>
        </p:blipFill>
        <p:spPr bwMode="auto">
          <a:xfrm>
            <a:off x="642910" y="4514852"/>
            <a:ext cx="7620000" cy="203359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857488" y="6143644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PORÝNÍ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cover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57158" y="714356"/>
            <a:ext cx="8229600" cy="4525963"/>
          </a:xfrm>
        </p:spPr>
        <p:txBody>
          <a:bodyPr>
            <a:normAutofit/>
          </a:bodyPr>
          <a:lstStyle/>
          <a:p>
            <a:r>
              <a:rPr lang="cs-CZ" sz="2800" b="1" i="1" dirty="0" smtClean="0">
                <a:solidFill>
                  <a:srgbClr val="002060"/>
                </a:solidFill>
              </a:rPr>
              <a:t>Po dobytí Polska se dalším cílem Hitlerových výbojů stala Skandinávie. Měl k tomu hodně důvodů, např. bohatá naleziště nerostů.</a:t>
            </a:r>
          </a:p>
          <a:p>
            <a:r>
              <a:rPr lang="cs-CZ" sz="2800" b="1" i="1" dirty="0" smtClean="0">
                <a:solidFill>
                  <a:srgbClr val="002060"/>
                </a:solidFill>
              </a:rPr>
              <a:t>K obyvatelstvu severní Evropy se Němci chovali jinak než k ostatním </a:t>
            </a:r>
            <a:r>
              <a:rPr lang="cs-CZ" sz="2800" b="1" i="1" dirty="0" smtClean="0">
                <a:solidFill>
                  <a:srgbClr val="002060"/>
                </a:solidFill>
              </a:rPr>
              <a:t>národům.</a:t>
            </a:r>
            <a:endParaRPr lang="cs-CZ" sz="2800" b="1" i="1" dirty="0" smtClean="0">
              <a:solidFill>
                <a:srgbClr val="002060"/>
              </a:solidFill>
            </a:endParaRPr>
          </a:p>
          <a:p>
            <a:r>
              <a:rPr lang="cs-CZ" sz="2800" b="1" i="1" dirty="0" smtClean="0">
                <a:solidFill>
                  <a:srgbClr val="002060"/>
                </a:solidFill>
              </a:rPr>
              <a:t>Vaším úkolem bude vyhledat podrobnější údaje o tomto stadiu </a:t>
            </a:r>
            <a:r>
              <a:rPr lang="cs-CZ" sz="2800" b="1" i="1" dirty="0" smtClean="0">
                <a:solidFill>
                  <a:srgbClr val="002060"/>
                </a:solidFill>
              </a:rPr>
              <a:t>války.</a:t>
            </a:r>
            <a:endParaRPr lang="cs-CZ" sz="2800" b="1" i="1" dirty="0" smtClean="0">
              <a:solidFill>
                <a:srgbClr val="002060"/>
              </a:solidFill>
            </a:endParaRPr>
          </a:p>
          <a:p>
            <a:endParaRPr lang="cs-CZ" sz="2800" b="1" i="1" dirty="0">
              <a:solidFill>
                <a:srgbClr val="002060"/>
              </a:solidFill>
            </a:endParaRPr>
          </a:p>
        </p:txBody>
      </p:sp>
      <p:pic>
        <p:nvPicPr>
          <p:cNvPr id="19458" name="Picture 2" descr="http://upload.wikimedia.org/wikipedia/commons/thumb/7/7d/PanoHardangerfjorden1.jpg/800px-PanoHardangerfjorden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4286256"/>
            <a:ext cx="7620000" cy="178117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214546" y="5715016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KRAJINA VE SKANDINÁVII</a:t>
            </a:r>
            <a:endParaRPr lang="cs-CZ" dirty="0"/>
          </a:p>
        </p:txBody>
      </p:sp>
    </p:spTree>
  </p:cSld>
  <p:clrMapOvr>
    <a:masterClrMapping/>
  </p:clrMapOvr>
  <p:transition>
    <p:cover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i="1" dirty="0" smtClean="0">
                <a:solidFill>
                  <a:srgbClr val="002060"/>
                </a:solidFill>
              </a:rPr>
              <a:t>Pracujte ve dvojicích</a:t>
            </a:r>
          </a:p>
          <a:p>
            <a:r>
              <a:rPr lang="cs-CZ" sz="2800" b="1" i="1" dirty="0" smtClean="0">
                <a:solidFill>
                  <a:srgbClr val="002060"/>
                </a:solidFill>
              </a:rPr>
              <a:t>Použijte PC, učební text, slovník cizích slov</a:t>
            </a:r>
          </a:p>
          <a:p>
            <a:r>
              <a:rPr lang="cs-CZ" sz="2800" b="1" i="1" dirty="0" smtClean="0">
                <a:solidFill>
                  <a:srgbClr val="002060"/>
                </a:solidFill>
              </a:rPr>
              <a:t>Na centrálním PC s projektorem zapište zjištěné údaje =&gt; připravte zápis pro ostatní</a:t>
            </a:r>
          </a:p>
          <a:p>
            <a:endParaRPr lang="cs-CZ" sz="2800" b="1" i="1" dirty="0">
              <a:solidFill>
                <a:srgbClr val="002060"/>
              </a:solidFill>
            </a:endParaRPr>
          </a:p>
        </p:txBody>
      </p:sp>
      <p:pic>
        <p:nvPicPr>
          <p:cNvPr id="20482" name="Picture 2" descr="C:\Users\Soňa\AppData\Local\Microsoft\Windows\Temporary Internet Files\Content.IE5\DBQ3GNAL\MP900315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3643314"/>
            <a:ext cx="3657600" cy="2609088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ZADÁNÍ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002060"/>
                </a:solidFill>
              </a:rPr>
              <a:t>Vysvětli pojem neutralita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002060"/>
                </a:solidFill>
              </a:rPr>
              <a:t>Jmenuj státy severní Evropy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002060"/>
                </a:solidFill>
              </a:rPr>
              <a:t>Jakou surovinu potřebovali Němci ze Švédska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002060"/>
                </a:solidFill>
              </a:rPr>
              <a:t>Jaký postoj zaujaly Velká Británie a Francie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002060"/>
                </a:solidFill>
              </a:rPr>
              <a:t>Co se stalo 9.4. 1940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002060"/>
                </a:solidFill>
              </a:rPr>
              <a:t>Pro se nezdařila pomoc Velké Británie a Francie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002060"/>
                </a:solidFill>
              </a:rPr>
              <a:t>Proč se nacisté chovali jinak k Norům než k Polákům</a:t>
            </a:r>
          </a:p>
          <a:p>
            <a:pPr marL="514350" indent="-514350">
              <a:buFont typeface="+mj-lt"/>
              <a:buAutoNum type="arabicPeriod"/>
            </a:pPr>
            <a:endParaRPr lang="cs-CZ" sz="28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cover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ŘEŠENÍ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7030A0"/>
                </a:solidFill>
              </a:rPr>
              <a:t>Stát není členem žádného bloku=&gt; spolupracuje s oběma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7030A0"/>
                </a:solidFill>
              </a:rPr>
              <a:t>Švédsko, Norsko, Dánsko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7030A0"/>
                </a:solidFill>
              </a:rPr>
              <a:t>Železnou rudu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7030A0"/>
                </a:solidFill>
              </a:rPr>
              <a:t>Poskytly vojenskou pomoc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7030A0"/>
                </a:solidFill>
              </a:rPr>
              <a:t>Obsazení Dánska a Norska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7030A0"/>
                </a:solidFill>
              </a:rPr>
              <a:t>Jednotky </a:t>
            </a:r>
            <a:r>
              <a:rPr lang="cs-CZ" sz="2800" b="1" i="1" dirty="0" smtClean="0">
                <a:solidFill>
                  <a:srgbClr val="7030A0"/>
                </a:solidFill>
              </a:rPr>
              <a:t>nezvládly </a:t>
            </a:r>
            <a:r>
              <a:rPr lang="cs-CZ" sz="2800" b="1" i="1" dirty="0" smtClean="0">
                <a:solidFill>
                  <a:srgbClr val="7030A0"/>
                </a:solidFill>
              </a:rPr>
              <a:t>útok německého letectva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7030A0"/>
                </a:solidFill>
              </a:rPr>
              <a:t>Němci v Norech viděli příslušníky árijské rasy</a:t>
            </a:r>
            <a:endParaRPr lang="cs-CZ" sz="2800" b="1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ZAOSTŘENO NA OSOBNOSTI</a:t>
            </a:r>
            <a:endParaRPr lang="cs-CZ" b="1" u="sng" dirty="0">
              <a:solidFill>
                <a:srgbClr val="FF0000"/>
              </a:solidFill>
            </a:endParaRPr>
          </a:p>
        </p:txBody>
      </p:sp>
      <p:pic>
        <p:nvPicPr>
          <p:cNvPr id="21506" name="Picture 2" descr="Soubor:Churchill portrait NYP 4506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1357298"/>
            <a:ext cx="3834816" cy="47160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286116" y="6143644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WINSTON CHURCHILL</a:t>
            </a:r>
            <a:endParaRPr lang="cs-CZ" b="1" dirty="0"/>
          </a:p>
        </p:txBody>
      </p:sp>
    </p:spTree>
  </p:cSld>
  <p:clrMapOvr>
    <a:masterClrMapping/>
  </p:clrMapOvr>
  <p:transition>
    <p:cover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642918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cs-CZ" sz="2800" b="1" i="1" dirty="0" smtClean="0">
                <a:solidFill>
                  <a:srgbClr val="002060"/>
                </a:solidFill>
              </a:rPr>
              <a:t>Muž na snímku, Winston </a:t>
            </a:r>
            <a:r>
              <a:rPr lang="cs-CZ" sz="2800" b="1" i="1" dirty="0" err="1" smtClean="0">
                <a:solidFill>
                  <a:srgbClr val="002060"/>
                </a:solidFill>
              </a:rPr>
              <a:t>Churchill</a:t>
            </a:r>
            <a:r>
              <a:rPr lang="cs-CZ" sz="2800" b="1" i="1" dirty="0" smtClean="0">
                <a:solidFill>
                  <a:srgbClr val="002060"/>
                </a:solidFill>
              </a:rPr>
              <a:t>, se stal roku 1940 britským premiérem a dovedl svůj stát k vítězství nad </a:t>
            </a:r>
            <a:r>
              <a:rPr lang="cs-CZ" sz="2800" b="1" i="1" dirty="0" smtClean="0">
                <a:solidFill>
                  <a:srgbClr val="002060"/>
                </a:solidFill>
              </a:rPr>
              <a:t>fašisty.</a:t>
            </a:r>
            <a:endParaRPr lang="cs-CZ" sz="2800" b="1" i="1" dirty="0" smtClean="0">
              <a:solidFill>
                <a:srgbClr val="002060"/>
              </a:solidFill>
            </a:endParaRPr>
          </a:p>
          <a:p>
            <a:pPr algn="just"/>
            <a:r>
              <a:rPr lang="cs-CZ" sz="2800" b="1" i="1" dirty="0" smtClean="0">
                <a:solidFill>
                  <a:srgbClr val="002060"/>
                </a:solidFill>
              </a:rPr>
              <a:t>Jeho slavná věta:</a:t>
            </a:r>
          </a:p>
          <a:p>
            <a:pPr algn="just">
              <a:buNone/>
            </a:pPr>
            <a:r>
              <a:rPr lang="cs-CZ" sz="2800" b="1" i="1" dirty="0">
                <a:solidFill>
                  <a:srgbClr val="002060"/>
                </a:solidFill>
              </a:rPr>
              <a:t> </a:t>
            </a:r>
            <a:r>
              <a:rPr lang="cs-CZ" sz="2800" b="1" i="1" dirty="0" smtClean="0">
                <a:solidFill>
                  <a:srgbClr val="002060"/>
                </a:solidFill>
              </a:rPr>
              <a:t>    </a:t>
            </a:r>
            <a:r>
              <a:rPr lang="cs-CZ" sz="2800" b="1" i="1" dirty="0" smtClean="0">
                <a:solidFill>
                  <a:srgbClr val="FF0000"/>
                </a:solidFill>
              </a:rPr>
              <a:t>„Nemohu nabídnout nic než krev, dřinu , slzy a pot.“</a:t>
            </a:r>
          </a:p>
          <a:p>
            <a:pPr algn="just">
              <a:buNone/>
            </a:pPr>
            <a:endParaRPr lang="cs-CZ" sz="2800" b="1" i="1" dirty="0">
              <a:solidFill>
                <a:srgbClr val="FF0000"/>
              </a:solidFill>
            </a:endParaRPr>
          </a:p>
          <a:p>
            <a:pPr algn="just">
              <a:buNone/>
            </a:pPr>
            <a:r>
              <a:rPr lang="cs-CZ" sz="2800" b="1" i="1" dirty="0" smtClean="0">
                <a:solidFill>
                  <a:srgbClr val="002060"/>
                </a:solidFill>
              </a:rPr>
              <a:t>Připravte o tomto slavném muži prezentaci, či referát na příští hodinu.</a:t>
            </a:r>
            <a:endParaRPr lang="cs-CZ" sz="28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cover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Materiál je určen k </a:t>
            </a:r>
            <a:r>
              <a:rPr lang="cs-CZ" sz="2400" dirty="0" err="1" smtClean="0"/>
              <a:t>celohodinové</a:t>
            </a:r>
            <a:r>
              <a:rPr lang="cs-CZ" sz="2400" dirty="0" smtClean="0"/>
              <a:t> práci</a:t>
            </a:r>
          </a:p>
          <a:p>
            <a:r>
              <a:rPr lang="cs-CZ" sz="2400" dirty="0" smtClean="0"/>
              <a:t>Po úvodním opakování žáci spolupracují na podkladech pro novou látku</a:t>
            </a:r>
          </a:p>
          <a:p>
            <a:r>
              <a:rPr lang="cs-CZ" sz="2400" dirty="0" smtClean="0"/>
              <a:t>Jejich výsledky doplníme upřesňujícím výkladem</a:t>
            </a:r>
          </a:p>
          <a:p>
            <a:r>
              <a:rPr lang="cs-CZ" sz="2400" dirty="0" smtClean="0"/>
              <a:t>Pokud </a:t>
            </a:r>
            <a:r>
              <a:rPr lang="cs-CZ" sz="2400" dirty="0" err="1" smtClean="0"/>
              <a:t>zbyde</a:t>
            </a:r>
            <a:r>
              <a:rPr lang="cs-CZ" sz="2400" dirty="0" smtClean="0"/>
              <a:t> čas, mohou ještě v této hodině vyhledat na PC informace o britském premiérovi</a:t>
            </a:r>
          </a:p>
          <a:p>
            <a:r>
              <a:rPr lang="cs-CZ" sz="2400" b="1" i="1" u="sng" dirty="0" smtClean="0"/>
              <a:t>Klíčová slova</a:t>
            </a:r>
            <a:r>
              <a:rPr lang="cs-CZ" sz="2400" i="1" dirty="0" smtClean="0"/>
              <a:t>: viz snímek 4,7,8, neutralita</a:t>
            </a:r>
          </a:p>
          <a:p>
            <a:r>
              <a:rPr lang="cs-CZ" sz="2400" b="1" i="1" u="sng" dirty="0" smtClean="0"/>
              <a:t>Inovace</a:t>
            </a:r>
            <a:r>
              <a:rPr lang="cs-CZ" sz="2400" i="1" dirty="0" smtClean="0"/>
              <a:t>: samostatné vyhledávání informací a jejich uvedení do souvislostí</a:t>
            </a:r>
          </a:p>
          <a:p>
            <a:endParaRPr lang="cs-CZ" sz="2400" dirty="0"/>
          </a:p>
        </p:txBody>
      </p:sp>
    </p:spTree>
  </p:cSld>
  <p:clrMapOvr>
    <a:masterClrMapping/>
  </p:clrMapOvr>
  <p:transition>
    <p:cover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POUŽITÉ 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S.4:Felix </a:t>
            </a:r>
            <a:r>
              <a:rPr lang="cs-CZ" sz="2000" dirty="0" err="1" smtClean="0"/>
              <a:t>Koenig</a:t>
            </a:r>
            <a:r>
              <a:rPr lang="cs-CZ" sz="2000" dirty="0" smtClean="0"/>
              <a:t> (</a:t>
            </a:r>
            <a:r>
              <a:rPr lang="cs-CZ" sz="2000" dirty="0" smtClean="0">
                <a:hlinkClick r:id="rId2" action="ppaction://hlinkfile" tooltip="User:King/imgs"/>
              </a:rPr>
              <a:t>King</a:t>
            </a:r>
            <a:r>
              <a:rPr lang="cs-CZ" sz="2000" dirty="0" smtClean="0"/>
              <a:t>),</a:t>
            </a:r>
            <a:r>
              <a:rPr lang="cs-CZ" sz="2000" dirty="0" smtClean="0">
                <a:solidFill>
                  <a:schemeClr val="bg1"/>
                </a:solidFill>
              </a:rPr>
              <a:t> ,</a:t>
            </a:r>
            <a:r>
              <a:rPr lang="cs-CZ" sz="2000" i="1" dirty="0" err="1">
                <a:solidFill>
                  <a:prstClr val="black"/>
                </a:solidFill>
              </a:rPr>
              <a:t>commons.wikimedia</a:t>
            </a:r>
            <a:r>
              <a:rPr lang="cs-CZ" sz="2000" i="1" dirty="0">
                <a:solidFill>
                  <a:prstClr val="black"/>
                </a:solidFill>
              </a:rPr>
              <a:t> </a:t>
            </a:r>
            <a:r>
              <a:rPr lang="cs-CZ" sz="2000" dirty="0">
                <a:solidFill>
                  <a:prstClr val="black"/>
                </a:solidFill>
              </a:rPr>
              <a:t>[</a:t>
            </a:r>
            <a:r>
              <a:rPr lang="cs-CZ" sz="2000" dirty="0" smtClean="0">
                <a:solidFill>
                  <a:prstClr val="black"/>
                </a:solidFill>
              </a:rPr>
              <a:t>2013–02–05]. </a:t>
            </a:r>
            <a:r>
              <a:rPr lang="cs-CZ" sz="2000" dirty="0">
                <a:solidFill>
                  <a:prstClr val="black"/>
                </a:solidFill>
              </a:rPr>
              <a:t>Dostupné na </a:t>
            </a:r>
            <a:r>
              <a:rPr lang="cs-CZ" sz="2000" dirty="0" smtClean="0">
                <a:solidFill>
                  <a:prstClr val="black"/>
                </a:solidFill>
              </a:rPr>
              <a:t>www: &lt;</a:t>
            </a:r>
            <a:r>
              <a:rPr lang="cs-CZ" sz="2000" dirty="0" smtClean="0">
                <a:solidFill>
                  <a:prstClr val="black"/>
                </a:solidFill>
                <a:hlinkClick r:id="rId3"/>
              </a:rPr>
              <a:t>http</a:t>
            </a:r>
            <a:r>
              <a:rPr lang="cs-CZ" sz="2000" dirty="0">
                <a:solidFill>
                  <a:prstClr val="black"/>
                </a:solidFill>
                <a:hlinkClick r:id="rId3"/>
              </a:rPr>
              <a:t>://</a:t>
            </a:r>
            <a:r>
              <a:rPr lang="cs-CZ" sz="2000" dirty="0" smtClean="0">
                <a:solidFill>
                  <a:prstClr val="black"/>
                </a:solidFill>
                <a:hlinkClick r:id="rId3"/>
              </a:rPr>
              <a:t>cs.wikipedia.org/wiki/Soubor:Loreley_mit_tal_von_linker_rheinseite.jpg</a:t>
            </a:r>
            <a:r>
              <a:rPr lang="cs-CZ" sz="2000" dirty="0" smtClean="0">
                <a:solidFill>
                  <a:prstClr val="black"/>
                </a:solidFill>
              </a:rPr>
              <a:t>&gt;</a:t>
            </a:r>
          </a:p>
          <a:p>
            <a:r>
              <a:rPr lang="cs-CZ" sz="2000" dirty="0" smtClean="0"/>
              <a:t>S.5: </a:t>
            </a:r>
            <a:r>
              <a:rPr lang="cs-CZ" sz="2000" dirty="0" err="1" smtClean="0">
                <a:hlinkClick r:id="rId4" action="ppaction://hlinkfile" tooltip="User:Aqwis"/>
              </a:rPr>
              <a:t>Aqwis</a:t>
            </a:r>
            <a:r>
              <a:rPr lang="cs-CZ" sz="2000" dirty="0" smtClean="0"/>
              <a:t>,</a:t>
            </a:r>
            <a:r>
              <a:rPr lang="cs-CZ" sz="2000" i="1" dirty="0">
                <a:solidFill>
                  <a:prstClr val="black"/>
                </a:solidFill>
              </a:rPr>
              <a:t> </a:t>
            </a:r>
            <a:r>
              <a:rPr lang="cs-CZ" sz="2000" i="1" dirty="0" err="1">
                <a:solidFill>
                  <a:prstClr val="black"/>
                </a:solidFill>
              </a:rPr>
              <a:t>commons.wikimedia</a:t>
            </a:r>
            <a:r>
              <a:rPr lang="cs-CZ" sz="2000" i="1" dirty="0">
                <a:solidFill>
                  <a:prstClr val="black"/>
                </a:solidFill>
              </a:rPr>
              <a:t> </a:t>
            </a:r>
            <a:r>
              <a:rPr lang="cs-CZ" sz="2000" dirty="0">
                <a:solidFill>
                  <a:prstClr val="black"/>
                </a:solidFill>
              </a:rPr>
              <a:t>[2013–02–05]. </a:t>
            </a:r>
            <a:r>
              <a:rPr lang="cs-CZ" sz="2000" dirty="0" smtClean="0">
                <a:solidFill>
                  <a:prstClr val="black"/>
                </a:solidFill>
              </a:rPr>
              <a:t>Dostupné </a:t>
            </a:r>
            <a:r>
              <a:rPr lang="cs-CZ" sz="2000" dirty="0">
                <a:solidFill>
                  <a:prstClr val="black"/>
                </a:solidFill>
              </a:rPr>
              <a:t>na </a:t>
            </a:r>
            <a:r>
              <a:rPr lang="cs-CZ" sz="2000" dirty="0" smtClean="0">
                <a:solidFill>
                  <a:prstClr val="black"/>
                </a:solidFill>
              </a:rPr>
              <a:t>www</a:t>
            </a:r>
            <a:r>
              <a:rPr lang="cs-CZ" sz="2000" dirty="0">
                <a:solidFill>
                  <a:prstClr val="black"/>
                </a:solidFill>
              </a:rPr>
              <a:t>: </a:t>
            </a:r>
            <a:r>
              <a:rPr lang="cs-CZ" sz="2000" dirty="0" smtClean="0">
                <a:solidFill>
                  <a:prstClr val="black"/>
                </a:solidFill>
              </a:rPr>
              <a:t>&lt;</a:t>
            </a:r>
            <a:r>
              <a:rPr lang="cs-CZ" sz="2000" dirty="0" smtClean="0">
                <a:solidFill>
                  <a:prstClr val="black"/>
                </a:solidFill>
                <a:hlinkClick r:id="rId5"/>
              </a:rPr>
              <a:t>http</a:t>
            </a:r>
            <a:r>
              <a:rPr lang="cs-CZ" sz="2000" dirty="0">
                <a:solidFill>
                  <a:prstClr val="black"/>
                </a:solidFill>
                <a:hlinkClick r:id="rId5"/>
              </a:rPr>
              <a:t>://</a:t>
            </a:r>
            <a:r>
              <a:rPr lang="cs-CZ" sz="2000" dirty="0" smtClean="0">
                <a:solidFill>
                  <a:prstClr val="black"/>
                </a:solidFill>
                <a:hlinkClick r:id="rId5"/>
              </a:rPr>
              <a:t>cs.wikipedia.org/wiki/Soubor:PanoHardangerfjorden1.jpg</a:t>
            </a:r>
            <a:r>
              <a:rPr lang="cs-CZ" sz="2000" dirty="0" smtClean="0">
                <a:solidFill>
                  <a:prstClr val="black"/>
                </a:solidFill>
              </a:rPr>
              <a:t>&gt;</a:t>
            </a:r>
          </a:p>
          <a:p>
            <a:r>
              <a:rPr lang="cs-CZ" sz="2000" dirty="0" smtClean="0"/>
              <a:t>S.6: </a:t>
            </a:r>
            <a:r>
              <a:rPr lang="cs-CZ" sz="2000" dirty="0"/>
              <a:t>Ilustrace: </a:t>
            </a:r>
            <a:r>
              <a:rPr lang="cs-CZ" sz="2000" u="sng" dirty="0" smtClean="0">
                <a:hlinkClick r:id="rId6"/>
              </a:rPr>
              <a:t>www.office.</a:t>
            </a:r>
            <a:r>
              <a:rPr lang="cs-CZ" sz="2000" u="sng" dirty="0" err="1" smtClean="0">
                <a:hlinkClick r:id="rId6"/>
              </a:rPr>
              <a:t>microsoft.com</a:t>
            </a:r>
            <a:endParaRPr lang="cs-CZ" sz="2000" u="sng" dirty="0" smtClean="0"/>
          </a:p>
          <a:p>
            <a:r>
              <a:rPr lang="cs-CZ" sz="2000" dirty="0" smtClean="0"/>
              <a:t>S.9: </a:t>
            </a:r>
            <a:r>
              <a:rPr lang="cs-CZ" sz="2000" dirty="0" err="1" smtClean="0"/>
              <a:t>British</a:t>
            </a:r>
            <a:r>
              <a:rPr lang="cs-CZ" sz="2000" dirty="0" smtClean="0"/>
              <a:t> </a:t>
            </a:r>
            <a:r>
              <a:rPr lang="cs-CZ" sz="2000" dirty="0" err="1" smtClean="0"/>
              <a:t>Government</a:t>
            </a:r>
            <a:r>
              <a:rPr lang="cs-CZ" sz="2000" dirty="0" smtClean="0"/>
              <a:t>,</a:t>
            </a:r>
            <a:r>
              <a:rPr lang="cs-CZ" sz="2000" i="1" dirty="0">
                <a:solidFill>
                  <a:prstClr val="black"/>
                </a:solidFill>
              </a:rPr>
              <a:t> </a:t>
            </a:r>
            <a:r>
              <a:rPr lang="cs-CZ" sz="2000" i="1" dirty="0" err="1">
                <a:solidFill>
                  <a:prstClr val="black"/>
                </a:solidFill>
              </a:rPr>
              <a:t>commons.wikimedia</a:t>
            </a:r>
            <a:r>
              <a:rPr lang="cs-CZ" sz="2000" i="1" dirty="0">
                <a:solidFill>
                  <a:prstClr val="black"/>
                </a:solidFill>
              </a:rPr>
              <a:t> </a:t>
            </a:r>
            <a:r>
              <a:rPr lang="cs-CZ" sz="2000" dirty="0">
                <a:solidFill>
                  <a:prstClr val="black"/>
                </a:solidFill>
              </a:rPr>
              <a:t>[2013–02–05]. Dostupné na www: </a:t>
            </a:r>
            <a:r>
              <a:rPr lang="cs-CZ" sz="2000" dirty="0" smtClean="0">
                <a:solidFill>
                  <a:prstClr val="black"/>
                </a:solidFill>
              </a:rPr>
              <a:t>&lt;http</a:t>
            </a:r>
            <a:r>
              <a:rPr lang="cs-CZ" sz="2000" dirty="0">
                <a:solidFill>
                  <a:prstClr val="black"/>
                </a:solidFill>
              </a:rPr>
              <a:t>://</a:t>
            </a:r>
            <a:r>
              <a:rPr lang="cs-CZ" sz="2000" dirty="0" smtClean="0">
                <a:solidFill>
                  <a:prstClr val="black"/>
                </a:solidFill>
              </a:rPr>
              <a:t>cs.wikipedia.org/wiki/Soubor:Churchill_portrait_NYP_45063.jpg&gt;</a:t>
            </a:r>
            <a:endParaRPr lang="cs-CZ" sz="2000" dirty="0"/>
          </a:p>
          <a:p>
            <a:pPr>
              <a:buNone/>
            </a:pPr>
            <a:endParaRPr lang="cs-CZ" sz="2000" dirty="0"/>
          </a:p>
        </p:txBody>
      </p:sp>
    </p:spTree>
  </p:cSld>
  <p:clrMapOvr>
    <a:masterClrMapping/>
  </p:clrMapOvr>
  <p:transition>
    <p:cover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435</Words>
  <Application>Microsoft Office PowerPoint</Application>
  <PresentationFormat>Předvádění na obrazovce (4:3)</PresentationFormat>
  <Paragraphs>75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ANOTACE</vt:lpstr>
      <vt:lpstr>OPAKOVÁNÍ</vt:lpstr>
      <vt:lpstr> ŘEŠENÍ</vt:lpstr>
      <vt:lpstr>Snímek 5</vt:lpstr>
      <vt:lpstr>ÚKOL</vt:lpstr>
      <vt:lpstr>ZADÁNÍ</vt:lpstr>
      <vt:lpstr>ŘEŠENÍ</vt:lpstr>
      <vt:lpstr>ZAOSTŘENO NA OSOBNOSTI</vt:lpstr>
      <vt:lpstr>Snímek 10</vt:lpstr>
      <vt:lpstr>METODICKÝ NÁVOD</vt:lpstr>
      <vt:lpstr>POUŽITÉ 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Soňa</dc:creator>
  <cp:lastModifiedBy>U1</cp:lastModifiedBy>
  <cp:revision>27</cp:revision>
  <dcterms:created xsi:type="dcterms:W3CDTF">2013-02-05T19:00:28Z</dcterms:created>
  <dcterms:modified xsi:type="dcterms:W3CDTF">2013-03-30T01:46:05Z</dcterms:modified>
</cp:coreProperties>
</file>