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1" r:id="rId5"/>
    <p:sldId id="262" r:id="rId6"/>
    <p:sldId id="263" r:id="rId7"/>
    <p:sldId id="264" r:id="rId8"/>
    <p:sldId id="265" r:id="rId9"/>
    <p:sldId id="266" r:id="rId10"/>
    <p:sldId id="259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26421-70BD-4251-AF14-260119A0FA22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D82DB-8246-40EC-969E-4D6C6D37F2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75356860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26421-70BD-4251-AF14-260119A0FA22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D82DB-8246-40EC-969E-4D6C6D37F2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54458073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26421-70BD-4251-AF14-260119A0FA22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D82DB-8246-40EC-969E-4D6C6D37F2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97143453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26421-70BD-4251-AF14-260119A0FA22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D82DB-8246-40EC-969E-4D6C6D37F2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69157410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26421-70BD-4251-AF14-260119A0FA22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D82DB-8246-40EC-969E-4D6C6D37F2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43578138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26421-70BD-4251-AF14-260119A0FA22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D82DB-8246-40EC-969E-4D6C6D37F2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78569562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26421-70BD-4251-AF14-260119A0FA22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D82DB-8246-40EC-969E-4D6C6D37F2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41903368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26421-70BD-4251-AF14-260119A0FA22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D82DB-8246-40EC-969E-4D6C6D37F2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94726992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26421-70BD-4251-AF14-260119A0FA22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D82DB-8246-40EC-969E-4D6C6D37F2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15201706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26421-70BD-4251-AF14-260119A0FA22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D82DB-8246-40EC-969E-4D6C6D37F2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53332043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26421-70BD-4251-AF14-260119A0FA22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D82DB-8246-40EC-969E-4D6C6D37F2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10296275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7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726421-70BD-4251-AF14-260119A0FA22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D82DB-8246-40EC-969E-4D6C6D37F2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610861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9/90/Lignemaginot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a/a5/Vichy-hoteldeville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Andre_maginot_loc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cs.wikipedia.org/wiki/Soubor:Lignemaginot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Vichy-hoteldeville.jpg" TargetMode="External"/><Relationship Id="rId4" Type="http://schemas.openxmlformats.org/officeDocument/2006/relationships/hyperlink" Target="file:///\\commons.wikimedia.org\wiki\User:Thbz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68519" y="692696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Štětí,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D.9.A.17_utok_na_francii_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08.02.2013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SPOLEČNOST</a:t>
            </a:r>
          </a:p>
          <a:p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Předmět:DĚJEPIS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err="1" smtClean="0">
                <a:latin typeface="Calibri" pitchFamily="34" charset="0"/>
                <a:cs typeface="Calibri" pitchFamily="34" charset="0"/>
              </a:rPr>
              <a:t>Název:ÚTOK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NA FRANCII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268519" y="4581128"/>
            <a:ext cx="436779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ÚTOK NA FRANCII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18807" y="5517232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8537326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002060"/>
                </a:solidFill>
              </a:rPr>
              <a:t>Dějepis 9.ročník</a:t>
            </a:r>
          </a:p>
          <a:p>
            <a:r>
              <a:rPr lang="cs-CZ" b="1" i="1" dirty="0" smtClean="0">
                <a:solidFill>
                  <a:srgbClr val="002060"/>
                </a:solidFill>
              </a:rPr>
              <a:t>Práce s textem – rozvoj čtenářské gramotnosti</a:t>
            </a:r>
          </a:p>
          <a:p>
            <a:r>
              <a:rPr lang="cs-CZ" b="1" i="1" dirty="0" smtClean="0">
                <a:solidFill>
                  <a:srgbClr val="002060"/>
                </a:solidFill>
              </a:rPr>
              <a:t>Vyhledávání informací  ve slovníku cizích slov</a:t>
            </a:r>
          </a:p>
          <a:p>
            <a:r>
              <a:rPr lang="cs-CZ" b="1" i="1" dirty="0" smtClean="0">
                <a:solidFill>
                  <a:srgbClr val="002060"/>
                </a:solidFill>
              </a:rPr>
              <a:t>Orientace na mapě</a:t>
            </a:r>
          </a:p>
          <a:p>
            <a:pPr>
              <a:buNone/>
            </a:pPr>
            <a:endParaRPr lang="cs-CZ" b="1" i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913022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OPAKOVÁNÍ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b="1" i="1" dirty="0" smtClean="0"/>
              <a:t>Najdi v textu chybné údaje a oprav je</a:t>
            </a:r>
          </a:p>
          <a:p>
            <a:endParaRPr lang="cs-CZ" sz="2400" b="1" i="1" dirty="0"/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Pakt fašistických států se nazýval Přímka Berlín – Madrid – </a:t>
            </a:r>
            <a:r>
              <a:rPr lang="cs-CZ" sz="2400" b="1" i="1" dirty="0" smtClean="0"/>
              <a:t>Tokio.</a:t>
            </a:r>
            <a:endParaRPr lang="cs-CZ" sz="2400" b="1" i="1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V roce 1938 německo zabralo  Rakousko, Švýcarsko a české </a:t>
            </a:r>
            <a:r>
              <a:rPr lang="cs-CZ" sz="2400" b="1" i="1" dirty="0" smtClean="0"/>
              <a:t>pohraničí.</a:t>
            </a:r>
            <a:endParaRPr lang="cs-CZ" sz="2400" b="1" i="1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Válka začala útokem na </a:t>
            </a:r>
            <a:r>
              <a:rPr lang="cs-CZ" sz="2400" b="1" i="1" dirty="0" smtClean="0"/>
              <a:t>Finsko.</a:t>
            </a:r>
            <a:endParaRPr lang="cs-CZ" sz="2400" b="1" i="1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Polsko bylo rozděleno mezi Německo a </a:t>
            </a:r>
            <a:r>
              <a:rPr lang="cs-CZ" sz="2400" b="1" i="1" dirty="0" smtClean="0"/>
              <a:t>Ukrajinu.</a:t>
            </a:r>
            <a:endParaRPr lang="cs-CZ" sz="2400" b="1" i="1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Hitler potřeboval ze Švédska kvalitní </a:t>
            </a:r>
            <a:r>
              <a:rPr lang="cs-CZ" sz="2400" b="1" i="1" dirty="0" smtClean="0"/>
              <a:t>dřevo.</a:t>
            </a:r>
            <a:endParaRPr lang="cs-CZ" sz="2400" b="1" i="1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Britské a francouzské jednotky pomohly Norům a Němce </a:t>
            </a:r>
            <a:r>
              <a:rPr lang="cs-CZ" sz="2400" b="1" i="1" dirty="0" smtClean="0"/>
              <a:t>porazily.</a:t>
            </a:r>
            <a:endParaRPr lang="cs-CZ" sz="2400" b="1" i="1" dirty="0" smtClean="0"/>
          </a:p>
          <a:p>
            <a:pPr marL="457200" indent="-457200">
              <a:buFont typeface="+mj-lt"/>
              <a:buAutoNum type="arabicPeriod"/>
            </a:pPr>
            <a:endParaRPr lang="cs-CZ" sz="2400" b="1" i="1" dirty="0"/>
          </a:p>
        </p:txBody>
      </p:sp>
    </p:spTree>
    <p:extLst>
      <p:ext uri="{BB962C8B-B14F-4D97-AF65-F5344CB8AC3E}">
        <p14:creationId xmlns="" xmlns:p14="http://schemas.microsoft.com/office/powerpoint/2010/main" val="11542438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i="1" dirty="0" smtClean="0">
                <a:solidFill>
                  <a:schemeClr val="accent5">
                    <a:lumMod val="50000"/>
                  </a:schemeClr>
                </a:solidFill>
              </a:rPr>
              <a:t>Osa Berlín – Řím – Tokio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i="1" dirty="0" smtClean="0">
                <a:solidFill>
                  <a:schemeClr val="accent5">
                    <a:lumMod val="50000"/>
                  </a:schemeClr>
                </a:solidFill>
              </a:rPr>
              <a:t>Pouze Rakousko a české pohraničí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i="1" dirty="0" smtClean="0">
                <a:solidFill>
                  <a:schemeClr val="accent5">
                    <a:lumMod val="50000"/>
                  </a:schemeClr>
                </a:solidFill>
              </a:rPr>
              <a:t>Válka  začala útokem na Polsko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i="1" dirty="0" smtClean="0">
                <a:solidFill>
                  <a:schemeClr val="accent5">
                    <a:lumMod val="50000"/>
                  </a:schemeClr>
                </a:solidFill>
              </a:rPr>
              <a:t>Polsko bylo rozděleno mezi Německo a SSSR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i="1" dirty="0" smtClean="0">
                <a:solidFill>
                  <a:schemeClr val="accent5">
                    <a:lumMod val="50000"/>
                  </a:schemeClr>
                </a:solidFill>
              </a:rPr>
              <a:t>Železnou rudu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i="1" dirty="0" smtClean="0">
                <a:solidFill>
                  <a:schemeClr val="accent5">
                    <a:lumMod val="50000"/>
                  </a:schemeClr>
                </a:solidFill>
              </a:rPr>
              <a:t>Jednotky byly zdecimovány německým letectvem</a:t>
            </a:r>
            <a:endParaRPr lang="cs-CZ" b="1" i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7352625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Ve slovníku cizích slov vyhledej vysvětlení těchto pojmů:</a:t>
            </a:r>
          </a:p>
          <a:p>
            <a:endParaRPr lang="cs-CZ" sz="2400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</a:rPr>
              <a:t>MAGINOTOVA LINIE</a:t>
            </a:r>
          </a:p>
          <a:p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</a:rPr>
              <a:t>NEUTRALITA</a:t>
            </a:r>
          </a:p>
          <a:p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</a:rPr>
              <a:t>KAPITULACE</a:t>
            </a:r>
          </a:p>
          <a:p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</a:rPr>
              <a:t>OKUPACE</a:t>
            </a:r>
          </a:p>
          <a:p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</a:rPr>
              <a:t>LOUTKOVÝ STÁT</a:t>
            </a:r>
            <a:endParaRPr lang="cs-CZ" sz="28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pic>
        <p:nvPicPr>
          <p:cNvPr id="1026" name="Picture 2" descr="Soubor:Lignemagino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1428736"/>
            <a:ext cx="7620000" cy="524827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000100" y="1571612"/>
            <a:ext cx="66437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r>
              <a:rPr lang="cs-CZ" b="1" dirty="0" smtClean="0"/>
              <a:t>. Maginotova linie byl obranný systém pevností na hranicích mezi Francií a Německem</a:t>
            </a:r>
            <a:endParaRPr lang="cs-CZ" b="1" dirty="0"/>
          </a:p>
        </p:txBody>
      </p:sp>
    </p:spTree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>
            <a:normAutofit/>
          </a:bodyPr>
          <a:lstStyle/>
          <a:p>
            <a:r>
              <a:rPr lang="cs-CZ" sz="2800" b="1" u="sng" dirty="0" smtClean="0"/>
              <a:t>2. neutralita </a:t>
            </a:r>
            <a:r>
              <a:rPr lang="cs-CZ" sz="2800" b="1" dirty="0" smtClean="0"/>
              <a:t>– stát není členem ani jednoho nepřátelského bloku</a:t>
            </a:r>
          </a:p>
          <a:p>
            <a:r>
              <a:rPr lang="cs-CZ" sz="2800" b="1" u="sng" dirty="0" smtClean="0"/>
              <a:t>3. kapitulace </a:t>
            </a:r>
            <a:r>
              <a:rPr lang="cs-CZ" sz="2800" b="1" dirty="0" smtClean="0"/>
              <a:t>– </a:t>
            </a:r>
            <a:r>
              <a:rPr lang="cs-CZ" sz="2800" b="1" dirty="0" smtClean="0"/>
              <a:t>přiznání </a:t>
            </a:r>
            <a:r>
              <a:rPr lang="cs-CZ" sz="2800" b="1" dirty="0" smtClean="0"/>
              <a:t>porážky jednou válčící stranou</a:t>
            </a:r>
          </a:p>
          <a:p>
            <a:r>
              <a:rPr lang="cs-CZ" sz="2800" b="1" u="sng" dirty="0" smtClean="0"/>
              <a:t>4.okupace </a:t>
            </a:r>
            <a:r>
              <a:rPr lang="cs-CZ" sz="2800" b="1" dirty="0" smtClean="0"/>
              <a:t>– obsazení (zabrání) cizího území</a:t>
            </a:r>
          </a:p>
          <a:p>
            <a:r>
              <a:rPr lang="cs-CZ" sz="2800" b="1" u="sng" dirty="0" smtClean="0"/>
              <a:t>5. loutkový stát </a:t>
            </a:r>
            <a:r>
              <a:rPr lang="cs-CZ" sz="2800" b="1" dirty="0" smtClean="0"/>
              <a:t>– vláda je řízena požadavky jiného státu</a:t>
            </a:r>
          </a:p>
          <a:p>
            <a:endParaRPr lang="cs-CZ" sz="2800" b="1" dirty="0"/>
          </a:p>
        </p:txBody>
      </p:sp>
      <p:pic>
        <p:nvPicPr>
          <p:cNvPr id="21506" name="Picture 2" descr="C:\Users\Soňa\AppData\Local\Microsoft\Windows\Temporary Internet Files\Content.IE5\DBQ3GNAL\MC9000245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28992" y="4071942"/>
            <a:ext cx="1512418" cy="175747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29600" cy="6429420"/>
          </a:xfrm>
        </p:spPr>
        <p:txBody>
          <a:bodyPr>
            <a:normAutofit/>
          </a:bodyPr>
          <a:lstStyle/>
          <a:p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Dalším cílem Německa se stala Francie. Na hranicích ji chránila Maginotova linie. Proto se jí Hitler vyhnul, porušil neutralitu Belgie, Nizozemí a Lucemburska a jeho armáda zaútočila ze severu. Státy BENELUXU kapitulovaly a byly Německem okupovány.</a:t>
            </a:r>
          </a:p>
          <a:p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5.6.1940 byl zahájen útok na Francii; Německo rychle obsadilo polovinu </a:t>
            </a: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země.</a:t>
            </a:r>
            <a:endParaRPr lang="cs-CZ" sz="2400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22.6. 1940 byla podepsána kapitulace. Francie byla rozdělena na dvě části: průmyslový sever okupovali Němci, jih se stal loutkovým státem a spolupracoval s </a:t>
            </a: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Německem.</a:t>
            </a:r>
            <a:endParaRPr lang="cs-CZ" sz="2400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Hlavní město: Vichy</a:t>
            </a:r>
          </a:p>
          <a:p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PROVEĎTE VÝPISKY</a:t>
            </a:r>
            <a:endParaRPr lang="cs-CZ" sz="24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2530" name="Picture 2" descr="Soubor:Vichy-hoteldevil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9058" y="4357694"/>
            <a:ext cx="2426111" cy="208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357950" y="4857760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Radnice ve Vichy</a:t>
            </a:r>
            <a:endParaRPr lang="cs-CZ" b="1" dirty="0"/>
          </a:p>
        </p:txBody>
      </p:sp>
    </p:spTree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ZAOSTŘENO NA OSOBNOSTI</a:t>
            </a:r>
            <a:endParaRPr lang="cs-CZ" dirty="0"/>
          </a:p>
        </p:txBody>
      </p:sp>
      <p:pic>
        <p:nvPicPr>
          <p:cNvPr id="23554" name="Picture 2" descr="André Maginot 1924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1736" y="1214422"/>
            <a:ext cx="3287350" cy="450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71472" y="5857892"/>
            <a:ext cx="85290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ANDRÉ MAGINOT, AUTOR SYSTÉMU OBRANNÝCH PEVNOSTÍ PO NĚM POJMENOVANÝM</a:t>
            </a:r>
            <a:endParaRPr lang="cs-CZ" b="1" dirty="0"/>
          </a:p>
        </p:txBody>
      </p:sp>
    </p:spTree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Celý materiál je určen pro hlavní část hodiny</a:t>
            </a:r>
          </a:p>
          <a:p>
            <a:r>
              <a:rPr lang="cs-CZ" sz="2400" b="1" u="sng" dirty="0" smtClean="0"/>
              <a:t>Pomůcky: </a:t>
            </a:r>
            <a:r>
              <a:rPr lang="cs-CZ" sz="2400" dirty="0" smtClean="0"/>
              <a:t>mapa  - druhá světová válka v Evropě, slovník cizích slov</a:t>
            </a:r>
          </a:p>
          <a:p>
            <a:r>
              <a:rPr lang="cs-CZ" sz="2400" dirty="0" smtClean="0"/>
              <a:t>V úvodu se žáci orientují v textu, nejrychlejší odměníme</a:t>
            </a:r>
          </a:p>
          <a:p>
            <a:r>
              <a:rPr lang="cs-CZ" sz="2400" dirty="0" smtClean="0"/>
              <a:t>Pro pochopení nové látky je třeba znát význam slov cizího původu =&gt; práce se slovníkem</a:t>
            </a:r>
          </a:p>
          <a:p>
            <a:r>
              <a:rPr lang="cs-CZ" sz="2400" dirty="0" smtClean="0"/>
              <a:t>Z závěru využijeme </a:t>
            </a:r>
            <a:r>
              <a:rPr lang="cs-CZ" sz="2400" dirty="0" err="1" smtClean="0"/>
              <a:t>mezipřed.vztahy</a:t>
            </a:r>
            <a:r>
              <a:rPr lang="cs-CZ" sz="2400" dirty="0" smtClean="0"/>
              <a:t>=&gt; výpisky, výtah</a:t>
            </a:r>
          </a:p>
          <a:p>
            <a:r>
              <a:rPr lang="cs-CZ" sz="2400" b="1" u="sng" dirty="0" smtClean="0"/>
              <a:t>Klíčová slova</a:t>
            </a:r>
            <a:r>
              <a:rPr lang="cs-CZ" sz="2400" dirty="0" smtClean="0"/>
              <a:t>: viz snímek 5</a:t>
            </a:r>
          </a:p>
          <a:p>
            <a:r>
              <a:rPr lang="cs-CZ" sz="2400" b="1" u="sng" dirty="0" smtClean="0"/>
              <a:t>Inovace</a:t>
            </a:r>
            <a:r>
              <a:rPr lang="cs-CZ" sz="2400" dirty="0" smtClean="0"/>
              <a:t>: samostatné vyhledávání informací a jejich uvedení do souvislostí; rychlá orientace ve slovníku cizích slov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b="1" u="sng" dirty="0"/>
          </a:p>
        </p:txBody>
      </p:sp>
    </p:spTree>
    <p:extLst>
      <p:ext uri="{BB962C8B-B14F-4D97-AF65-F5344CB8AC3E}">
        <p14:creationId xmlns="" xmlns:p14="http://schemas.microsoft.com/office/powerpoint/2010/main" val="3016016224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S.6:</a:t>
            </a:r>
            <a:r>
              <a:rPr lang="cs-CZ" sz="2400" dirty="0" err="1" smtClean="0"/>
              <a:t>Traroth</a:t>
            </a:r>
            <a:r>
              <a:rPr lang="cs-CZ" sz="2400" dirty="0" smtClean="0"/>
              <a:t>,</a:t>
            </a:r>
            <a:r>
              <a:rPr lang="cs-CZ" sz="2400" i="1" dirty="0" smtClean="0">
                <a:solidFill>
                  <a:prstClr val="black"/>
                </a:solidFill>
              </a:rPr>
              <a:t> </a:t>
            </a:r>
            <a:r>
              <a:rPr lang="cs-CZ" sz="24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2400" i="1" dirty="0" smtClean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[2013–02–07]. Dostupné na www: </a:t>
            </a:r>
            <a:r>
              <a:rPr lang="cs-CZ" sz="2400" dirty="0" smtClean="0">
                <a:solidFill>
                  <a:prstClr val="black"/>
                </a:solidFill>
                <a:hlinkClick r:id="rId2"/>
              </a:rPr>
              <a:t>http://cs.wikipedia.org/wiki/Soubor:Lignemaginot.jpg</a:t>
            </a:r>
            <a:endParaRPr lang="cs-CZ" sz="2400" dirty="0" smtClean="0">
              <a:solidFill>
                <a:prstClr val="black"/>
              </a:solidFill>
            </a:endParaRPr>
          </a:p>
          <a:p>
            <a:r>
              <a:rPr lang="cs-CZ" sz="2400" dirty="0" smtClean="0">
                <a:solidFill>
                  <a:prstClr val="black"/>
                </a:solidFill>
              </a:rPr>
              <a:t>S.7:</a:t>
            </a:r>
            <a:r>
              <a:rPr lang="cs-CZ" sz="2400" dirty="0" smtClean="0"/>
              <a:t> Ilustrace: </a:t>
            </a:r>
            <a:r>
              <a:rPr lang="cs-CZ" sz="2400" u="sng" dirty="0" smtClean="0">
                <a:hlinkClick r:id="rId3"/>
              </a:rPr>
              <a:t>www.office.</a:t>
            </a:r>
            <a:r>
              <a:rPr lang="cs-CZ" sz="2400" u="sng" dirty="0" err="1" smtClean="0">
                <a:hlinkClick r:id="rId3"/>
              </a:rPr>
              <a:t>microsoft.com</a:t>
            </a:r>
            <a:endParaRPr lang="cs-CZ" sz="2400" u="sng" dirty="0" smtClean="0"/>
          </a:p>
          <a:p>
            <a:r>
              <a:rPr lang="cs-CZ" sz="2400" dirty="0" smtClean="0"/>
              <a:t>S.8:</a:t>
            </a:r>
            <a:r>
              <a:rPr lang="cs-CZ" sz="2400" dirty="0" smtClean="0">
                <a:hlinkClick r:id="rId4" action="ppaction://hlinkfile" tooltip="User:Thbz"/>
              </a:rPr>
              <a:t> </a:t>
            </a:r>
            <a:r>
              <a:rPr lang="cs-CZ" sz="2400" u="sng" dirty="0" smtClean="0">
                <a:hlinkClick r:id="rId4" action="ppaction://hlinkfile" tooltip="User:Thbz"/>
              </a:rPr>
              <a:t>User:</a:t>
            </a:r>
            <a:r>
              <a:rPr lang="cs-CZ" sz="2400" u="sng" dirty="0" err="1" smtClean="0">
                <a:hlinkClick r:id="rId4" action="ppaction://hlinkfile" tooltip="User:Thbz"/>
              </a:rPr>
              <a:t>thbz</a:t>
            </a:r>
            <a:r>
              <a:rPr lang="cs-CZ" sz="2400" u="sng" dirty="0" smtClean="0"/>
              <a:t>, </a:t>
            </a:r>
            <a:r>
              <a:rPr lang="cs-CZ" sz="24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2400" i="1" dirty="0" smtClean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[2013–02–07]. Dostupné na  www: </a:t>
            </a:r>
            <a:r>
              <a:rPr lang="cs-CZ" sz="2400" dirty="0" smtClean="0">
                <a:solidFill>
                  <a:prstClr val="black"/>
                </a:solidFill>
                <a:hlinkClick r:id="rId5"/>
              </a:rPr>
              <a:t>http://cs.wikipedia.org/wiki/Soubor:Vichy-hoteldeville.jpg</a:t>
            </a:r>
            <a:endParaRPr lang="cs-CZ" sz="2400" dirty="0" smtClean="0">
              <a:solidFill>
                <a:prstClr val="black"/>
              </a:solidFill>
            </a:endParaRPr>
          </a:p>
          <a:p>
            <a:r>
              <a:rPr lang="cs-CZ" sz="2400" dirty="0" smtClean="0">
                <a:solidFill>
                  <a:prstClr val="black"/>
                </a:solidFill>
              </a:rPr>
              <a:t>S.9: autor neznámý,</a:t>
            </a:r>
            <a:r>
              <a:rPr lang="cs-CZ" sz="2400" i="1" dirty="0" smtClean="0">
                <a:solidFill>
                  <a:prstClr val="black"/>
                </a:solidFill>
              </a:rPr>
              <a:t> </a:t>
            </a:r>
            <a:r>
              <a:rPr lang="cs-CZ" sz="24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2400" i="1" dirty="0" smtClean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[2013–02–07]. Dostupné na www: http://cs.wikipedia.org/wiki/Soubor:Andre_maginot_loc.jpg</a:t>
            </a:r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844890842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432</Words>
  <Application>Microsoft Office PowerPoint</Application>
  <PresentationFormat>Předvádění na obrazovce (4:3)</PresentationFormat>
  <Paragraphs>65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</vt:lpstr>
      <vt:lpstr>OPAKOVÁNÍ</vt:lpstr>
      <vt:lpstr>ŘEŠENÍ</vt:lpstr>
      <vt:lpstr>ÚKOL</vt:lpstr>
      <vt:lpstr>ŘEŠENÍ</vt:lpstr>
      <vt:lpstr>Snímek 7</vt:lpstr>
      <vt:lpstr>Snímek 8</vt:lpstr>
      <vt:lpstr>ZAOSTŘENO NA OSOBNOSTI</vt:lpstr>
      <vt:lpstr>METODICKÝ NÁVOD</vt:lpstr>
      <vt:lpstr>POUŽITÉ ZDROJE 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PC-29SQ</dc:creator>
  <cp:lastModifiedBy>U1</cp:lastModifiedBy>
  <cp:revision>16</cp:revision>
  <dcterms:created xsi:type="dcterms:W3CDTF">2013-02-07T11:30:34Z</dcterms:created>
  <dcterms:modified xsi:type="dcterms:W3CDTF">2013-03-30T01:43:51Z</dcterms:modified>
</cp:coreProperties>
</file>