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3" r:id="rId10"/>
    <p:sldId id="266" r:id="rId11"/>
    <p:sldId id="267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  <a:alpha val="1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10B8B-EA66-450D-A9E8-4A66DADC9F01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6BC0B-4BB7-4143-8163-70B84DA96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//upload.wikimedia.org/wikipedia/commons/b/b8/King_George_VI_of_England%2C_formal_photo_portrait%2C_circa_1940-194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b/Hurricane.r4118.arp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c/c8/ElizabethBowes-Lyon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b/Hurricane.r4118.arp.jpg" TargetMode="Externa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6/63/Filming_Colin_and_Helen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2/2b/Hurricane.r4118.arp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2/2b/Hurricane.r4118.arp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cs.wikipedia.org/wiki/Soubor:ElizabethBowes-Lyon.jpg" TargetMode="External"/><Relationship Id="rId7" Type="http://schemas.openxmlformats.org/officeDocument/2006/relationships/hyperlink" Target="//upload.wikimedia.org/wikipedia/commons/2/2b/Hurricane.r4118.arp.jpg" TargetMode="External"/><Relationship Id="rId2" Type="http://schemas.openxmlformats.org/officeDocument/2006/relationships/hyperlink" Target="http://upload.wikimedia.org/wikipedia/commons/2/2b/Hurricane.r4118.ar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ilming_Colin_and_Helena.jpg" TargetMode="External"/><Relationship Id="rId5" Type="http://schemas.openxmlformats.org/officeDocument/2006/relationships/hyperlink" Target="file:///\\commons.wikimedia.org\wiki\Flickr" TargetMode="Externa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85728"/>
            <a:ext cx="2230628" cy="1620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857356" y="357166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D.9.A.18_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utok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_na_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britanii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27.02.2013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Název:ÚTOK NA BRITÁNII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57422" y="4143380"/>
            <a:ext cx="37283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ÚTOK NA BRITÁNII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08" y="5143512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Práce s textem – rozvoj čtenářské gramotnosti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Vyhledávání informací na internetu a v dostupných materiálech</a:t>
            </a:r>
          </a:p>
          <a:p>
            <a:endParaRPr lang="cs-CZ" dirty="0"/>
          </a:p>
        </p:txBody>
      </p:sp>
      <p:pic>
        <p:nvPicPr>
          <p:cNvPr id="4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85728"/>
            <a:ext cx="2230628" cy="16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1"/>
                </a:solidFill>
              </a:rPr>
              <a:t>Vylušti názvy měst – členů fašistického paktu</a:t>
            </a:r>
          </a:p>
          <a:p>
            <a:r>
              <a:rPr lang="cs-CZ" sz="2400" b="1" i="1" dirty="0" smtClean="0">
                <a:solidFill>
                  <a:schemeClr val="accent1"/>
                </a:solidFill>
              </a:rPr>
              <a:t>LINREB , MÍŘ, KIOTO</a:t>
            </a:r>
          </a:p>
          <a:p>
            <a:endParaRPr lang="cs-CZ" sz="2400" b="1" i="1" dirty="0">
              <a:solidFill>
                <a:schemeClr val="accent1"/>
              </a:solidFill>
            </a:endParaRPr>
          </a:p>
          <a:p>
            <a:r>
              <a:rPr lang="cs-CZ" sz="2400" b="1" i="1" dirty="0" smtClean="0">
                <a:solidFill>
                  <a:schemeClr val="accent1"/>
                </a:solidFill>
              </a:rPr>
              <a:t>Vylušti názvy příslušných států</a:t>
            </a:r>
          </a:p>
          <a:p>
            <a:r>
              <a:rPr lang="cs-CZ" sz="2400" b="1" i="1" dirty="0" smtClean="0">
                <a:solidFill>
                  <a:schemeClr val="accent1"/>
                </a:solidFill>
              </a:rPr>
              <a:t>PONJAPKOS, TIÁELI, MECNĚMOK</a:t>
            </a:r>
          </a:p>
          <a:p>
            <a:endParaRPr lang="cs-CZ" sz="2400" b="1" i="1" dirty="0">
              <a:solidFill>
                <a:schemeClr val="accent1"/>
              </a:solidFill>
            </a:endParaRPr>
          </a:p>
          <a:p>
            <a:r>
              <a:rPr lang="cs-CZ" sz="2400" b="1" i="1" dirty="0" smtClean="0">
                <a:solidFill>
                  <a:schemeClr val="accent1"/>
                </a:solidFill>
              </a:rPr>
              <a:t>Přiřaď města ke státům</a:t>
            </a:r>
            <a:endParaRPr lang="cs-CZ" sz="2400" b="1" i="1" dirty="0">
              <a:solidFill>
                <a:schemeClr val="accent1"/>
              </a:solidFill>
            </a:endParaRPr>
          </a:p>
        </p:txBody>
      </p:sp>
      <p:pic>
        <p:nvPicPr>
          <p:cNvPr id="4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285728"/>
            <a:ext cx="2230628" cy="16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BERLÍN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ŘÍM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TOKIO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JAPONSKO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ITÁLIE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NĚMECKO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BERLÍN – NĚMECKO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ŘÍM – ITÁLIE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TOKIO - JAPONSKO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pic>
        <p:nvPicPr>
          <p:cNvPr id="4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85728"/>
            <a:ext cx="2230628" cy="16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i="1" u="sng" dirty="0" smtClean="0">
                <a:solidFill>
                  <a:srgbClr val="0070C0"/>
                </a:solidFill>
              </a:rPr>
              <a:t>TÉMA: ÚTOK NA BRITÁNII</a:t>
            </a:r>
          </a:p>
          <a:p>
            <a:r>
              <a:rPr lang="cs-CZ" sz="2000" b="1" i="1" dirty="0" smtClean="0">
                <a:solidFill>
                  <a:srgbClr val="0070C0"/>
                </a:solidFill>
              </a:rPr>
              <a:t>vyhledej v učebním textu, nebo na internetu chybějící údaje</a:t>
            </a:r>
          </a:p>
          <a:p>
            <a:endParaRPr lang="cs-CZ" sz="2000" b="1" i="1" dirty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Premiérem Velké Británie se stal roku 1940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Velká Británie se snažila zničit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Ostrovní stát měl převahu na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Bitva o Británii byla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Zkratka britského letectva byla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Německé letectvo se nazývalo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Britům pomohla technická novinka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2"/>
                </a:solidFill>
              </a:rPr>
              <a:t>Hitler  zaznamenal velkou </a:t>
            </a:r>
            <a:endParaRPr lang="cs-CZ" sz="2000" b="1" i="1" dirty="0">
              <a:solidFill>
                <a:schemeClr val="accent2"/>
              </a:solidFill>
            </a:endParaRPr>
          </a:p>
        </p:txBody>
      </p:sp>
      <p:pic>
        <p:nvPicPr>
          <p:cNvPr id="4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85728"/>
            <a:ext cx="2230628" cy="1620000"/>
          </a:xfrm>
          <a:prstGeom prst="rect">
            <a:avLst/>
          </a:prstGeom>
          <a:noFill/>
        </p:spPr>
      </p:pic>
      <p:pic>
        <p:nvPicPr>
          <p:cNvPr id="16387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2643182"/>
            <a:ext cx="284400" cy="432000"/>
          </a:xfrm>
          <a:prstGeom prst="rect">
            <a:avLst/>
          </a:prstGeom>
          <a:noFill/>
        </p:spPr>
      </p:pic>
      <p:pic>
        <p:nvPicPr>
          <p:cNvPr id="7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3000372"/>
            <a:ext cx="284400" cy="432000"/>
          </a:xfrm>
          <a:prstGeom prst="rect">
            <a:avLst/>
          </a:prstGeom>
          <a:noFill/>
        </p:spPr>
      </p:pic>
      <p:pic>
        <p:nvPicPr>
          <p:cNvPr id="8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3357562"/>
            <a:ext cx="284400" cy="432000"/>
          </a:xfrm>
          <a:prstGeom prst="rect">
            <a:avLst/>
          </a:prstGeom>
          <a:noFill/>
        </p:spPr>
      </p:pic>
      <p:pic>
        <p:nvPicPr>
          <p:cNvPr id="10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78" y="3786190"/>
            <a:ext cx="284400" cy="432000"/>
          </a:xfrm>
          <a:prstGeom prst="rect">
            <a:avLst/>
          </a:prstGeom>
          <a:noFill/>
        </p:spPr>
      </p:pic>
      <p:pic>
        <p:nvPicPr>
          <p:cNvPr id="11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4071942"/>
            <a:ext cx="284400" cy="432000"/>
          </a:xfrm>
          <a:prstGeom prst="rect">
            <a:avLst/>
          </a:prstGeom>
          <a:noFill/>
        </p:spPr>
      </p:pic>
      <p:pic>
        <p:nvPicPr>
          <p:cNvPr id="12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4429132"/>
            <a:ext cx="284400" cy="432000"/>
          </a:xfrm>
          <a:prstGeom prst="rect">
            <a:avLst/>
          </a:prstGeom>
          <a:noFill/>
        </p:spPr>
      </p:pic>
      <p:pic>
        <p:nvPicPr>
          <p:cNvPr id="13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4786322"/>
            <a:ext cx="284400" cy="432000"/>
          </a:xfrm>
          <a:prstGeom prst="rect">
            <a:avLst/>
          </a:prstGeom>
          <a:noFill/>
        </p:spPr>
      </p:pic>
      <p:pic>
        <p:nvPicPr>
          <p:cNvPr id="14" name="Picture 3" descr="C:\Users\Soňa\AppData\Local\Microsoft\Windows\Temporary Internet Files\Content.IE5\IYREY2LG\MP9002894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5214950"/>
            <a:ext cx="284400" cy="43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WINSTON CHURCHILL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NĚMECKO , NACISMUS, HITLERA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NA MOŘI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LETECKÁ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RAF ( ROYLE AIRFORCE – KRÁLOVSKÉ LETECTVO)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LUFTWAFFE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RADAR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PORÁŽKU</a:t>
            </a:r>
          </a:p>
          <a:p>
            <a:pPr marL="457200" indent="-457200">
              <a:buFont typeface="+mj-lt"/>
              <a:buAutoNum type="arabicPeriod"/>
            </a:pPr>
            <a:endParaRPr lang="cs-CZ" sz="2400" b="1" i="1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i="1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i="1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i="1" dirty="0">
              <a:solidFill>
                <a:srgbClr val="0070C0"/>
              </a:solidFill>
            </a:endParaRPr>
          </a:p>
        </p:txBody>
      </p:sp>
      <p:pic>
        <p:nvPicPr>
          <p:cNvPr id="4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85728"/>
            <a:ext cx="2230628" cy="1620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21506" name="Picture 2" descr="Soubor:King George VI of England, formal photo portrait, circa 1940-1946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1357298"/>
            <a:ext cx="3712380" cy="5112000"/>
          </a:xfrm>
          <a:prstGeom prst="rect">
            <a:avLst/>
          </a:prstGeom>
          <a:noFill/>
        </p:spPr>
      </p:pic>
      <p:pic>
        <p:nvPicPr>
          <p:cNvPr id="21508" name="Picture 4" descr="Soubor:ElizabethBowes-Lyo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1428736"/>
            <a:ext cx="3601892" cy="5076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14348" y="6488668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JIŘÍ VI.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9190" y="6488668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ALŽBĚTA I.</a:t>
            </a:r>
            <a:endParaRPr lang="cs-CZ" b="1" dirty="0"/>
          </a:p>
        </p:txBody>
      </p:sp>
      <p:pic>
        <p:nvPicPr>
          <p:cNvPr id="8" name="Picture 2" descr="Soubor:Hurricane.r4118.ar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29586" y="285728"/>
            <a:ext cx="1040962" cy="75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</a:rPr>
              <a:t>V období od roku 1936 až do roku 1952 byl britským králem Jiří VI. Spolu se svou manželkou, královnou Alžbětou I., po vypuknutí války zůstali v Londýně, i když jim byla nabízena emigrace do Kanady. Při bombardování těsně unikli smrti, přesto poskytovali obyvatelstvu velkou morální podporu, navštěvovali bombardovaná místa a dobrovolně podléhali přídělovému systému. Královský pár  je otcem a matkou dnešní královny Alžběty II.</a:t>
            </a:r>
          </a:p>
          <a:p>
            <a:endParaRPr lang="cs-CZ" sz="2400" b="1" i="1" dirty="0" smtClean="0">
              <a:solidFill>
                <a:srgbClr val="0070C0"/>
              </a:solidFill>
            </a:endParaRPr>
          </a:p>
          <a:p>
            <a:endParaRPr lang="cs-CZ" sz="2400" b="1" i="1" dirty="0" smtClean="0">
              <a:solidFill>
                <a:srgbClr val="0070C0"/>
              </a:solidFill>
            </a:endParaRPr>
          </a:p>
          <a:p>
            <a:r>
              <a:rPr lang="cs-CZ" sz="2400" b="1" i="1" dirty="0" smtClean="0">
                <a:solidFill>
                  <a:srgbClr val="0070C0"/>
                </a:solidFill>
              </a:rPr>
              <a:t>Porovnejte skutečný vzhled těchto osobností s jejich filmovými představiteli a zjistěte, který slavný film o nich pojednává.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pic>
        <p:nvPicPr>
          <p:cNvPr id="22530" name="Picture 2" descr="C:\Users\Soňa\AppData\Local\Microsoft\Windows\Temporary Internet Files\Content.IE5\IYREY2LG\MC9004303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3357562"/>
            <a:ext cx="1353656" cy="1152000"/>
          </a:xfrm>
          <a:prstGeom prst="rect">
            <a:avLst/>
          </a:prstGeom>
          <a:noFill/>
        </p:spPr>
      </p:pic>
      <p:pic>
        <p:nvPicPr>
          <p:cNvPr id="5" name="Picture 2" descr="Soubor:Hurricane.r4118.ar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3038" y="0"/>
            <a:ext cx="1040962" cy="75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1026" name="Picture 2" descr="Soubor:Filming Colin and Helen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428736"/>
            <a:ext cx="7620000" cy="5076826"/>
          </a:xfrm>
          <a:prstGeom prst="rect">
            <a:avLst/>
          </a:prstGeom>
          <a:noFill/>
        </p:spPr>
      </p:pic>
      <p:pic>
        <p:nvPicPr>
          <p:cNvPr id="5" name="Picture 2" descr="Soubor:Hurricane.r4118.ar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29586" y="285728"/>
            <a:ext cx="1040962" cy="756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28662" y="1785926"/>
            <a:ext cx="200026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COLIN FIRTH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7752" y="1785926"/>
            <a:ext cx="2571768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HELEN BONHAM CARTER</a:t>
            </a:r>
            <a:endParaRPr lang="cs-CZ" b="1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928670"/>
            <a:ext cx="8229600" cy="5554683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</a:rPr>
              <a:t>Jiří VI. měl problémy s řečí. Slavný film Králova řeč pojednává o jeho přátelství s logopedem. V roce 2004 získalo toto dílo nejvyšší ocenění ve světě filmu – 4 Oscary.</a:t>
            </a:r>
          </a:p>
          <a:p>
            <a:r>
              <a:rPr lang="cs-CZ" sz="2400" b="1" i="1" dirty="0" smtClean="0">
                <a:solidFill>
                  <a:srgbClr val="0070C0"/>
                </a:solidFill>
              </a:rPr>
              <a:t>Na příští hodinu připravte o tomto panovníkovi prezentaci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pic>
        <p:nvPicPr>
          <p:cNvPr id="8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9586" y="285728"/>
            <a:ext cx="1040962" cy="756000"/>
          </a:xfrm>
          <a:prstGeom prst="rect">
            <a:avLst/>
          </a:prstGeom>
          <a:noFill/>
        </p:spPr>
      </p:pic>
      <p:pic>
        <p:nvPicPr>
          <p:cNvPr id="23554" name="Picture 2" descr="C:\Users\Soňa\AppData\Local\Microsoft\Windows\Temporary Internet Files\Content.IE5\IYREY2LG\MP9004237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303" y="2574000"/>
            <a:ext cx="3564850" cy="36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lze využít různě – jako </a:t>
            </a:r>
            <a:r>
              <a:rPr lang="cs-CZ" sz="2000" dirty="0" err="1" smtClean="0"/>
              <a:t>celohodinovou</a:t>
            </a:r>
            <a:r>
              <a:rPr lang="cs-CZ" sz="2000" dirty="0" smtClean="0"/>
              <a:t> práci, nebo můžeme snímky 3 a 5 použít zvlášť jako samostatné opakování</a:t>
            </a:r>
          </a:p>
          <a:p>
            <a:r>
              <a:rPr lang="cs-CZ" sz="2000" dirty="0" smtClean="0"/>
              <a:t>Žáci vyhledávají informace na internetu, nebo v učebních materiálech</a:t>
            </a:r>
          </a:p>
          <a:p>
            <a:r>
              <a:rPr lang="cs-CZ" sz="2000" dirty="0" smtClean="0"/>
              <a:t>Důležité je dobré pochopení textu a úkolu</a:t>
            </a:r>
          </a:p>
          <a:p>
            <a:r>
              <a:rPr lang="cs-CZ" sz="2000" dirty="0" smtClean="0"/>
              <a:t>V závěrečné části dojde k propojení údajů o britské minulosti  a jejím odrazem v moderní kultuře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viz </a:t>
            </a:r>
            <a:r>
              <a:rPr lang="cs-CZ" sz="2000" dirty="0" smtClean="0"/>
              <a:t>snímek 6 a  4, Jiří VI., Alžběta I.</a:t>
            </a:r>
            <a:endParaRPr lang="cs-CZ" sz="2000" dirty="0" smtClean="0"/>
          </a:p>
          <a:p>
            <a:r>
              <a:rPr lang="cs-CZ" sz="2000" b="1" u="sng" dirty="0" smtClean="0"/>
              <a:t>Inovace</a:t>
            </a:r>
            <a:r>
              <a:rPr lang="cs-CZ" sz="2000" dirty="0" smtClean="0"/>
              <a:t>: samostatné vyhledávání informací a jejich uvedení do </a:t>
            </a:r>
            <a:r>
              <a:rPr lang="cs-CZ" sz="2000" dirty="0" smtClean="0"/>
              <a:t>souvislostí, správné používání internetu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4" name="Picture 2" descr="Soubor:Hurricane.r4118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214290"/>
            <a:ext cx="1784502" cy="12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S.1 -  :Adrian </a:t>
            </a:r>
            <a:r>
              <a:rPr lang="cs-CZ" sz="1800" dirty="0" err="1" smtClean="0"/>
              <a:t>Pingstone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chemeClr val="bg1"/>
                </a:solidFill>
              </a:rPr>
              <a:t> ,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[</a:t>
            </a:r>
            <a:r>
              <a:rPr lang="cs-CZ" sz="1800" dirty="0" smtClean="0">
                <a:solidFill>
                  <a:prstClr val="black"/>
                </a:solidFill>
              </a:rPr>
              <a:t>2013–02–25</a:t>
            </a:r>
            <a:r>
              <a:rPr lang="cs-CZ" sz="1800" dirty="0">
                <a:solidFill>
                  <a:prstClr val="black"/>
                </a:solidFill>
              </a:rPr>
              <a:t>]. Dostupné na www: 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upload.wikimedia.org/wikipedia/commons/2/2b/Hurricane.r4118.arp.jpg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S.7: </a:t>
            </a:r>
            <a:r>
              <a:rPr lang="cs-CZ" sz="1800" dirty="0" err="1" smtClean="0"/>
              <a:t>Matson</a:t>
            </a:r>
            <a:r>
              <a:rPr lang="cs-CZ" sz="1800" dirty="0" smtClean="0"/>
              <a:t> </a:t>
            </a:r>
            <a:r>
              <a:rPr lang="cs-CZ" sz="1800" dirty="0" err="1" smtClean="0"/>
              <a:t>Photo</a:t>
            </a:r>
            <a:r>
              <a:rPr lang="cs-CZ" sz="1800" dirty="0" smtClean="0"/>
              <a:t> </a:t>
            </a:r>
            <a:r>
              <a:rPr lang="cs-CZ" sz="1800" dirty="0" err="1" smtClean="0"/>
              <a:t>Service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chemeClr val="bg1"/>
                </a:solidFill>
              </a:rPr>
              <a:t> ,</a:t>
            </a:r>
            <a:r>
              <a:rPr lang="cs-CZ" sz="18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[2013–02–25]. Dostupné na www: http://cs.wikipedia.org/wiki/Soubor:King_George_VI_of_England,_formal_photo_portrait,_circa_1940-1946.jpg</a:t>
            </a:r>
            <a:endParaRPr lang="cs-CZ" sz="1800" dirty="0" smtClean="0"/>
          </a:p>
          <a:p>
            <a:r>
              <a:rPr lang="cs-CZ" sz="1800" dirty="0" smtClean="0"/>
              <a:t>S.7DrKiernan,</a:t>
            </a:r>
            <a:r>
              <a:rPr lang="cs-CZ" sz="1800" dirty="0" smtClean="0">
                <a:solidFill>
                  <a:schemeClr val="bg1"/>
                </a:solidFill>
              </a:rPr>
              <a:t> ,</a:t>
            </a:r>
            <a:r>
              <a:rPr lang="cs-CZ" sz="18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[2013–02–25]. Dostupné na www: 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cs.wikipedia.org/wiki/Soubor:ElizabethBowes-Lyon.jpg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S.8:</a:t>
            </a:r>
            <a:r>
              <a:rPr lang="cs-CZ" sz="1800" dirty="0" smtClean="0"/>
              <a:t>Ilustrace: </a:t>
            </a:r>
            <a:r>
              <a:rPr lang="cs-CZ" sz="1800" u="sng" dirty="0" smtClean="0">
                <a:hlinkClick r:id="rId4"/>
              </a:rPr>
              <a:t>www.office.</a:t>
            </a:r>
            <a:r>
              <a:rPr lang="cs-CZ" sz="1800" u="sng" dirty="0" err="1" smtClean="0">
                <a:hlinkClick r:id="rId4"/>
              </a:rPr>
              <a:t>microsoft.com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 S.9: </a:t>
            </a:r>
            <a:r>
              <a:rPr lang="cs-CZ" sz="1800" dirty="0" err="1" smtClean="0">
                <a:hlinkClick r:id="rId5" action="ppaction://hlinkfile" tooltip="Flickr"/>
              </a:rPr>
              <a:t>Flickr</a:t>
            </a:r>
            <a:r>
              <a:rPr lang="cs-CZ" sz="1800" dirty="0" smtClean="0"/>
              <a:t>, ,</a:t>
            </a:r>
            <a:r>
              <a:rPr lang="cs-CZ" sz="1800" dirty="0" smtClean="0">
                <a:solidFill>
                  <a:schemeClr val="bg1"/>
                </a:solidFill>
              </a:rPr>
              <a:t> ,</a:t>
            </a:r>
            <a:r>
              <a:rPr lang="cs-CZ" sz="18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[2013–02–25]. Dostupné na www: </a:t>
            </a:r>
            <a:r>
              <a:rPr lang="cs-CZ" sz="1800" dirty="0" smtClean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6"/>
              </a:rPr>
              <a:t>cs.wikipedia.org/wiki/Soubor:Filming_Colin_and_Helena.jpg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S.10:</a:t>
            </a:r>
            <a:r>
              <a:rPr lang="cs-CZ" sz="1800" u="sng" dirty="0" smtClean="0">
                <a:hlinkClick r:id="rId4"/>
              </a:rPr>
              <a:t> www.office.</a:t>
            </a:r>
            <a:r>
              <a:rPr lang="cs-CZ" sz="1800" u="sng" dirty="0" err="1" smtClean="0">
                <a:hlinkClick r:id="rId4"/>
              </a:rPr>
              <a:t>microsoft.com</a:t>
            </a:r>
            <a:endParaRPr lang="cs-CZ" sz="1800" dirty="0" smtClean="0">
              <a:solidFill>
                <a:prstClr val="black"/>
              </a:solidFill>
            </a:endParaRPr>
          </a:p>
          <a:p>
            <a:endParaRPr lang="cs-CZ" sz="1800" dirty="0" smtClean="0">
              <a:solidFill>
                <a:prstClr val="black"/>
              </a:solidFill>
            </a:endParaRPr>
          </a:p>
          <a:p>
            <a:endParaRPr lang="cs-CZ" sz="1800" dirty="0"/>
          </a:p>
        </p:txBody>
      </p:sp>
      <p:pic>
        <p:nvPicPr>
          <p:cNvPr id="4" name="Picture 2" descr="Soubor:Hurricane.r4118.arp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768" y="214290"/>
            <a:ext cx="1784502" cy="129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462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OPAKOVÁNÍ</vt:lpstr>
      <vt:lpstr> ŘEŠENÍ</vt:lpstr>
      <vt:lpstr>ÚKOL</vt:lpstr>
      <vt:lpstr> ŘEŠENÍ</vt:lpstr>
      <vt:lpstr>ZAOSTŘENO NA OSOBNOSTI</vt:lpstr>
      <vt:lpstr>Snímek 8</vt:lpstr>
      <vt:lpstr>ZAOSTŘENO NA OSOBNOSTI</vt:lpstr>
      <vt:lpstr>Snímek 10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21</cp:revision>
  <dcterms:created xsi:type="dcterms:W3CDTF">2013-02-25T19:19:07Z</dcterms:created>
  <dcterms:modified xsi:type="dcterms:W3CDTF">2013-02-26T20:33:41Z</dcterms:modified>
</cp:coreProperties>
</file>