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28468-1709-496B-BCD5-F502212DC05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D2979-0FCE-4B7E-8E0E-2E3F51E36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28468-1709-496B-BCD5-F502212DC05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D2979-0FCE-4B7E-8E0E-2E3F51E36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28468-1709-496B-BCD5-F502212DC05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D2979-0FCE-4B7E-8E0E-2E3F51E36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28468-1709-496B-BCD5-F502212DC05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D2979-0FCE-4B7E-8E0E-2E3F51E36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28468-1709-496B-BCD5-F502212DC05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D2979-0FCE-4B7E-8E0E-2E3F51E36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28468-1709-496B-BCD5-F502212DC05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D2979-0FCE-4B7E-8E0E-2E3F51E36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28468-1709-496B-BCD5-F502212DC05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D2979-0FCE-4B7E-8E0E-2E3F51E36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28468-1709-496B-BCD5-F502212DC05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D2979-0FCE-4B7E-8E0E-2E3F51E36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28468-1709-496B-BCD5-F502212DC05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D2979-0FCE-4B7E-8E0E-2E3F51E36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28468-1709-496B-BCD5-F502212DC05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D2979-0FCE-4B7E-8E0E-2E3F51E36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28468-1709-496B-BCD5-F502212DC05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D2979-0FCE-4B7E-8E0E-2E3F51E36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83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928468-1709-496B-BCD5-F502212DC05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0D2979-0FCE-4B7E-8E0E-2E3F51E36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diamond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5/52/Bundesarchiv_Bild_183-P0613-308,_Russland,_Kesselschlacht_Stalingrad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4/Tehran_skyline_may_2007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c/c4/Cloud_of_ships_near_normandy_coast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c/cf/Teheran_conference-1943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file:///\\en.wikipedia.org\wiki\User:Amir1140" TargetMode="External"/><Relationship Id="rId7" Type="http://schemas.openxmlformats.org/officeDocument/2006/relationships/hyperlink" Target="http://cs.wikipedia.org/wiki/Soubor:Cloud_of_ships_near_normandy_coast.jpg" TargetMode="External"/><Relationship Id="rId2" Type="http://schemas.openxmlformats.org/officeDocument/2006/relationships/hyperlink" Target="http://cs.wikipedia.org/wiki/Soubor:Bundesarchiv_Bild_183-P0613-308,_Russland,_Kesselschlacht_Stalingra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commons.wikimedia.org\wiki\User:W.wolny" TargetMode="External"/><Relationship Id="rId5" Type="http://schemas.openxmlformats.org/officeDocument/2006/relationships/hyperlink" Target="http://cs.wikipedia.org/wiki/Soubor:Tehran_skyline_may_2007.jpg" TargetMode="External"/><Relationship Id="rId4" Type="http://schemas.openxmlformats.org/officeDocument/2006/relationships/hyperlink" Target="http://en.wikipedia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71670" y="428604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D.9.A.19_koordinace_postupu_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spojencu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01.03.2013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KOORDINACE POSTUPU SPOJENCŮ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00166" y="4357694"/>
            <a:ext cx="69294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KOORDINACE POSTUPU SPOJENCŮ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5143512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Dějepis 9.ročník</a:t>
            </a:r>
          </a:p>
          <a:p>
            <a:r>
              <a:rPr lang="cs-CZ" b="1" i="1" dirty="0" smtClean="0"/>
              <a:t>Práce s textem – rozvoj čtenářské gramotnosti</a:t>
            </a:r>
          </a:p>
          <a:p>
            <a:r>
              <a:rPr lang="cs-CZ" b="1" i="1" dirty="0" smtClean="0"/>
              <a:t>Samostatné vyhledávání informací, orientace v textu, návaznost historických událostí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400" b="1" i="1" dirty="0" smtClean="0"/>
              <a:t>Opravte v textu chybné údaje.</a:t>
            </a:r>
          </a:p>
          <a:p>
            <a:pPr marL="457200" indent="-457200">
              <a:buNone/>
            </a:pPr>
            <a:endParaRPr lang="cs-CZ" sz="2400" b="1" i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Německý plán útoku na SSSR se nazýval Karel Veliký.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Němci útočili třemi směry – sever, střed, východ.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Město Leningrad bylo dobyto v roce 1941.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Moskva byla </a:t>
            </a:r>
            <a:r>
              <a:rPr lang="cs-CZ" sz="2400" b="1" i="1" dirty="0" smtClean="0"/>
              <a:t>vypálena.</a:t>
            </a:r>
            <a:endParaRPr lang="cs-CZ" sz="2400" b="1" i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Obklíčení Němců Rudou armádou u Stalingradu se říkalo Stalinova kladiva.</a:t>
            </a:r>
            <a:endParaRPr lang="cs-CZ" sz="2400" b="1" i="1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b="1" i="1" dirty="0" smtClean="0"/>
              <a:t>BARBAROSSA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/>
              <a:t>SEVER, STŘED, JIH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/>
              <a:t>LENINGRAD NEBYL DOBYT – BLOKÁDA DO ROKU 1944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/>
              <a:t>MOSKVA NEBYLA DOBYTA.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/>
              <a:t>STALINOVY KLEŠTĚ</a:t>
            </a:r>
          </a:p>
          <a:p>
            <a:pPr marL="514350" indent="-514350">
              <a:buFont typeface="+mj-lt"/>
              <a:buAutoNum type="arabicPeriod"/>
            </a:pPr>
            <a:endParaRPr lang="cs-CZ" sz="2400" b="1" i="1" dirty="0" smtClean="0"/>
          </a:p>
          <a:p>
            <a:pPr marL="514350" indent="-514350">
              <a:buNone/>
            </a:pPr>
            <a:endParaRPr lang="cs-CZ" sz="2400" b="1" i="1" dirty="0"/>
          </a:p>
        </p:txBody>
      </p:sp>
      <p:pic>
        <p:nvPicPr>
          <p:cNvPr id="1026" name="Picture 2" descr="Soubor:Bundesarchiv Bild 183-P0613-308, Russland, Kesselschlacht Stalingra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b="4954"/>
          <a:stretch>
            <a:fillRect/>
          </a:stretch>
        </p:blipFill>
        <p:spPr bwMode="auto">
          <a:xfrm>
            <a:off x="3786182" y="3286124"/>
            <a:ext cx="4067285" cy="288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20" y="5357826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BOJE V RUINÁCH STALINGRADU</a:t>
            </a:r>
            <a:endParaRPr lang="cs-CZ" b="1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u="sng" dirty="0" smtClean="0"/>
              <a:t>Téma hodiny – Koordinace Spojenců</a:t>
            </a:r>
          </a:p>
          <a:p>
            <a:pPr>
              <a:buNone/>
            </a:pPr>
            <a:endParaRPr lang="cs-CZ" sz="2000" b="1" u="sng" dirty="0"/>
          </a:p>
          <a:p>
            <a:pPr>
              <a:buFont typeface="Wingdings" pitchFamily="2" charset="2"/>
              <a:buChar char="Ø"/>
            </a:pPr>
            <a:r>
              <a:rPr lang="cs-CZ" sz="2000" b="1" i="1" dirty="0" smtClean="0"/>
              <a:t>V roce 1940 získali Spojenci (= protihitlerovská koalice, Velká Británie, SSSR) </a:t>
            </a:r>
            <a:r>
              <a:rPr lang="cs-CZ" sz="2000" b="1" i="1" dirty="0" smtClean="0"/>
              <a:t>převahu.</a:t>
            </a:r>
            <a:endParaRPr lang="cs-CZ" sz="2000" b="1" i="1" dirty="0" smtClean="0"/>
          </a:p>
          <a:p>
            <a:pPr>
              <a:buFont typeface="Wingdings" pitchFamily="2" charset="2"/>
              <a:buChar char="Ø"/>
            </a:pPr>
            <a:r>
              <a:rPr lang="cs-CZ" sz="2000" b="1" i="1" dirty="0" smtClean="0"/>
              <a:t>Společné cíle:</a:t>
            </a:r>
          </a:p>
          <a:p>
            <a:pPr>
              <a:buNone/>
            </a:pPr>
            <a:r>
              <a:rPr lang="cs-CZ" sz="2000" b="1" i="1" dirty="0"/>
              <a:t> </a:t>
            </a:r>
            <a:r>
              <a:rPr lang="cs-CZ" sz="2000" b="1" i="1" dirty="0" smtClean="0"/>
              <a:t>      bojovat do úplné porážky fašistů</a:t>
            </a:r>
          </a:p>
          <a:p>
            <a:pPr>
              <a:buNone/>
            </a:pPr>
            <a:r>
              <a:rPr lang="cs-CZ" sz="2000" b="1" i="1" dirty="0"/>
              <a:t> </a:t>
            </a:r>
            <a:r>
              <a:rPr lang="cs-CZ" sz="2000" b="1" i="1" dirty="0" smtClean="0"/>
              <a:t>      obnovení Rakouska po válce</a:t>
            </a:r>
          </a:p>
          <a:p>
            <a:pPr>
              <a:buNone/>
            </a:pPr>
            <a:r>
              <a:rPr lang="cs-CZ" sz="2000" b="1" i="1" dirty="0"/>
              <a:t> </a:t>
            </a:r>
            <a:r>
              <a:rPr lang="cs-CZ" sz="2000" b="1" i="1" dirty="0" smtClean="0"/>
              <a:t>      potrestání nacistů</a:t>
            </a:r>
          </a:p>
          <a:p>
            <a:pPr>
              <a:buNone/>
            </a:pPr>
            <a:r>
              <a:rPr lang="cs-CZ" sz="2000" b="1" i="1" dirty="0"/>
              <a:t> </a:t>
            </a:r>
            <a:r>
              <a:rPr lang="cs-CZ" sz="2000" b="1" i="1" dirty="0" smtClean="0"/>
              <a:t>      vznik nové mezinárodní organizace </a:t>
            </a:r>
            <a:r>
              <a:rPr lang="cs-CZ" sz="2000" b="1" i="1" dirty="0" smtClean="0"/>
              <a:t>(Společnost </a:t>
            </a:r>
            <a:r>
              <a:rPr lang="cs-CZ" sz="2000" b="1" i="1" dirty="0" smtClean="0"/>
              <a:t>národů selhala</a:t>
            </a:r>
            <a:r>
              <a:rPr lang="cs-CZ" sz="2000" b="1" i="1" dirty="0" smtClean="0"/>
              <a:t>).</a:t>
            </a:r>
            <a:endParaRPr lang="cs-CZ" sz="2000" b="1" i="1" dirty="0" smtClean="0"/>
          </a:p>
          <a:p>
            <a:pPr>
              <a:buFont typeface="Wingdings" pitchFamily="2" charset="2"/>
              <a:buChar char="Ø"/>
            </a:pPr>
            <a:r>
              <a:rPr lang="cs-CZ" sz="2000" b="1" i="1" dirty="0" smtClean="0"/>
              <a:t>Zástupci Spojenců se sešli v listopadu 1943 na konferenci v </a:t>
            </a:r>
            <a:r>
              <a:rPr lang="cs-CZ" sz="2000" b="1" i="1" dirty="0" smtClean="0"/>
              <a:t>Teheránu.</a:t>
            </a:r>
            <a:endParaRPr lang="cs-CZ" sz="2000" b="1" i="1" dirty="0" smtClean="0"/>
          </a:p>
          <a:p>
            <a:pPr>
              <a:buFont typeface="Wingdings" pitchFamily="2" charset="2"/>
              <a:buChar char="Ø"/>
            </a:pPr>
            <a:r>
              <a:rPr lang="cs-CZ" sz="2000" b="1" i="1" dirty="0" smtClean="0"/>
              <a:t>K této události se vážou následující </a:t>
            </a:r>
            <a:r>
              <a:rPr lang="cs-CZ" sz="2000" b="1" i="1" dirty="0" smtClean="0"/>
              <a:t>úkoly.</a:t>
            </a:r>
            <a:endParaRPr lang="cs-CZ" sz="2000" b="1" i="1" dirty="0" smtClean="0"/>
          </a:p>
          <a:p>
            <a:pPr>
              <a:buFont typeface="Wingdings" pitchFamily="2" charset="2"/>
              <a:buChar char="Ø"/>
            </a:pPr>
            <a:endParaRPr lang="cs-CZ" sz="2000" b="1" u="sng" dirty="0" smtClean="0"/>
          </a:p>
          <a:p>
            <a:endParaRPr lang="cs-CZ" sz="2000" b="1" i="1" dirty="0"/>
          </a:p>
        </p:txBody>
      </p:sp>
      <p:sp>
        <p:nvSpPr>
          <p:cNvPr id="5" name="Šipka dolů 4"/>
          <p:cNvSpPr/>
          <p:nvPr/>
        </p:nvSpPr>
        <p:spPr>
          <a:xfrm>
            <a:off x="3500430" y="4714884"/>
            <a:ext cx="1357322" cy="1428760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/>
              <a:t>Vypiš účastnické státy konference</a:t>
            </a:r>
          </a:p>
          <a:p>
            <a:r>
              <a:rPr lang="cs-CZ" sz="2400" b="1" i="1" dirty="0" smtClean="0"/>
              <a:t>Jmenuj jejich vedoucí představitele</a:t>
            </a:r>
          </a:p>
          <a:p>
            <a:r>
              <a:rPr lang="cs-CZ" sz="2400" b="1" i="1" dirty="0" smtClean="0"/>
              <a:t>Jaké měli v čele svých států funkce</a:t>
            </a:r>
          </a:p>
          <a:p>
            <a:r>
              <a:rPr lang="cs-CZ" sz="2400" b="1" i="1" dirty="0" smtClean="0"/>
              <a:t>Hlavní výsledek konference</a:t>
            </a:r>
          </a:p>
        </p:txBody>
      </p:sp>
      <p:pic>
        <p:nvPicPr>
          <p:cNvPr id="18434" name="Picture 2" descr="Soubor:Tehran skyline may 200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3429000"/>
            <a:ext cx="4744327" cy="2556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14546" y="6000768"/>
            <a:ext cx="3643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TEHERÁN, HLAVNÍ MĚSTO ÍRÁNU</a:t>
            </a:r>
            <a:endParaRPr lang="cs-CZ" b="1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Velká Británie, USA, SSSR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Winston </a:t>
            </a:r>
            <a:r>
              <a:rPr lang="cs-CZ" sz="2400" b="1" i="1" dirty="0" err="1" smtClean="0"/>
              <a:t>Churchil</a:t>
            </a:r>
            <a:r>
              <a:rPr lang="cs-CZ" sz="2400" b="1" i="1" dirty="0" smtClean="0"/>
              <a:t>, </a:t>
            </a:r>
            <a:r>
              <a:rPr lang="cs-CZ" sz="2400" b="1" i="1" dirty="0" err="1" smtClean="0"/>
              <a:t>Francis</a:t>
            </a:r>
            <a:r>
              <a:rPr lang="cs-CZ" sz="2400" b="1" i="1" dirty="0" smtClean="0"/>
              <a:t> D. Roosevelt, Josef V. Stalin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Premiér VB, president USA, generální tajemník  SSSR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Nutnost otevřít na jaře 1944 druhou, západní frontu ve Francii</a:t>
            </a:r>
            <a:endParaRPr lang="cs-CZ" sz="2400" b="1" i="1" dirty="0"/>
          </a:p>
        </p:txBody>
      </p:sp>
      <p:pic>
        <p:nvPicPr>
          <p:cNvPr id="20482" name="Picture 2" descr="Soubor:Cloud of ships near normandy coas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27370"/>
          <a:stretch>
            <a:fillRect/>
          </a:stretch>
        </p:blipFill>
        <p:spPr bwMode="auto">
          <a:xfrm>
            <a:off x="2143108" y="4000504"/>
            <a:ext cx="3798922" cy="193484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000364" y="5929330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INVAZE 6.6. 1944</a:t>
            </a:r>
            <a:endParaRPr lang="cs-CZ" b="1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ZAOSTŘENO NA OSOBNOSTI</a:t>
            </a:r>
            <a:endParaRPr lang="cs-CZ" dirty="0"/>
          </a:p>
        </p:txBody>
      </p:sp>
      <p:pic>
        <p:nvPicPr>
          <p:cNvPr id="21506" name="Picture 2" descr="Soubor:Teheran conference-194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1357298"/>
            <a:ext cx="6312240" cy="4752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71538" y="6215082"/>
            <a:ext cx="7072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ZLEVA: STALIN, ROOSEVELT, CHURCHILL NA KONFERENCI V TEHERÁNU</a:t>
            </a:r>
            <a:endParaRPr lang="cs-CZ" b="1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 úvodní části žáci procvičují znalosti a orientaci v textu</a:t>
            </a:r>
          </a:p>
          <a:p>
            <a:r>
              <a:rPr lang="cs-CZ" sz="2800" dirty="0" smtClean="0"/>
              <a:t>Nová látka je probírána dvěma způsoby: </a:t>
            </a:r>
          </a:p>
          <a:p>
            <a:r>
              <a:rPr lang="cs-CZ" sz="2800" dirty="0" smtClean="0"/>
              <a:t>Začneme klasickým výkladem, na který pak naváže samostatná práce žáků</a:t>
            </a:r>
          </a:p>
          <a:p>
            <a:r>
              <a:rPr lang="cs-CZ" sz="2800" dirty="0" smtClean="0"/>
              <a:t>Z obou částí si pak pořídí výpisky</a:t>
            </a:r>
          </a:p>
          <a:p>
            <a:r>
              <a:rPr lang="cs-CZ" sz="2800" b="1" u="sng" dirty="0" smtClean="0"/>
              <a:t>Klíčová slova</a:t>
            </a:r>
            <a:r>
              <a:rPr lang="cs-CZ" sz="2800" dirty="0" smtClean="0"/>
              <a:t>: viz snímek 4 a  7</a:t>
            </a:r>
          </a:p>
          <a:p>
            <a:r>
              <a:rPr lang="cs-CZ" sz="2800" b="1" u="sng" dirty="0" smtClean="0"/>
              <a:t>Inovace</a:t>
            </a:r>
            <a:r>
              <a:rPr lang="cs-CZ" sz="2800" dirty="0" smtClean="0"/>
              <a:t>: samostatné vyhledávání informací, </a:t>
            </a:r>
            <a:r>
              <a:rPr lang="cs-CZ" sz="2800" dirty="0" err="1" smtClean="0"/>
              <a:t>vužití</a:t>
            </a:r>
            <a:r>
              <a:rPr lang="cs-CZ" sz="2800" dirty="0" smtClean="0"/>
              <a:t> mezipředmětových vztahů (ČJ – sloh – výpisky)</a:t>
            </a:r>
          </a:p>
          <a:p>
            <a:endParaRPr lang="cs-CZ" sz="2800" dirty="0"/>
          </a:p>
        </p:txBody>
      </p:sp>
    </p:spTree>
  </p:cSld>
  <p:clrMapOvr>
    <a:masterClrMapping/>
  </p:clrMapOvr>
  <p:transition spd="med">
    <p:diamond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S.4 : autor neznámý,</a:t>
            </a:r>
            <a:r>
              <a:rPr lang="cs-CZ" sz="2000" dirty="0" smtClean="0">
                <a:solidFill>
                  <a:schemeClr val="bg1"/>
                </a:solidFill>
              </a:rPr>
              <a:t> ,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</a:rPr>
              <a:t>[</a:t>
            </a:r>
            <a:r>
              <a:rPr lang="cs-CZ" sz="2000" dirty="0" smtClean="0">
                <a:solidFill>
                  <a:prstClr val="black"/>
                </a:solidFill>
              </a:rPr>
              <a:t>2013–02–28]. </a:t>
            </a:r>
            <a:r>
              <a:rPr lang="cs-CZ" sz="2000" dirty="0">
                <a:solidFill>
                  <a:prstClr val="black"/>
                </a:solidFill>
              </a:rPr>
              <a:t>Dostupné na www</a:t>
            </a:r>
            <a:r>
              <a:rPr lang="cs-CZ" sz="2000" dirty="0" smtClean="0">
                <a:solidFill>
                  <a:prstClr val="black"/>
                </a:solidFill>
              </a:rPr>
              <a:t>:&lt; </a:t>
            </a:r>
            <a:r>
              <a:rPr lang="cs-CZ" sz="2000" dirty="0">
                <a:solidFill>
                  <a:prstClr val="black"/>
                </a:solidFill>
                <a:hlinkClick r:id="rId2"/>
              </a:rPr>
              <a:t>http://cs.wikipedia.org/wiki/Soubor:Bundesarchiv_Bild_183-P0613-308,_Russland,_</a:t>
            </a:r>
            <a:r>
              <a:rPr lang="cs-CZ" sz="2000" dirty="0" smtClean="0">
                <a:solidFill>
                  <a:prstClr val="black"/>
                </a:solidFill>
                <a:hlinkClick r:id="rId2"/>
              </a:rPr>
              <a:t>Kesselschlacht_Stalingrad.jpg</a:t>
            </a:r>
            <a:r>
              <a:rPr lang="cs-CZ" sz="2000" dirty="0" smtClean="0">
                <a:solidFill>
                  <a:prstClr val="black"/>
                </a:solidFill>
              </a:rPr>
              <a:t>&gt;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S.6: </a:t>
            </a:r>
            <a:r>
              <a:rPr lang="cs-CZ" sz="2000" dirty="0" smtClean="0">
                <a:hlinkClick r:id="rId3" action="ppaction://hlinkfile" tooltip="en:User:Amir1140"/>
              </a:rPr>
              <a:t>Amir1140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>
                <a:hlinkClick r:id="rId4"/>
              </a:rPr>
              <a:t>en.wikipedia</a:t>
            </a:r>
            <a:r>
              <a:rPr lang="cs-CZ" sz="2000" dirty="0" smtClean="0"/>
              <a:t>,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</a:rPr>
              <a:t>[2013–02–28]. Dostupné na  www: </a:t>
            </a:r>
            <a:r>
              <a:rPr lang="cs-CZ" sz="2000" dirty="0" smtClean="0">
                <a:solidFill>
                  <a:prstClr val="black"/>
                </a:solidFill>
              </a:rPr>
              <a:t>&lt;</a:t>
            </a:r>
            <a:r>
              <a:rPr lang="cs-CZ" sz="2000" dirty="0" smtClean="0">
                <a:solidFill>
                  <a:prstClr val="black"/>
                </a:solidFill>
                <a:hlinkClick r:id="rId5"/>
              </a:rPr>
              <a:t>http</a:t>
            </a:r>
            <a:r>
              <a:rPr lang="cs-CZ" sz="2000" dirty="0">
                <a:solidFill>
                  <a:prstClr val="black"/>
                </a:solidFill>
                <a:hlinkClick r:id="rId5"/>
              </a:rPr>
              <a:t>://</a:t>
            </a:r>
            <a:r>
              <a:rPr lang="cs-CZ" sz="2000" dirty="0" smtClean="0">
                <a:solidFill>
                  <a:prstClr val="black"/>
                </a:solidFill>
                <a:hlinkClick r:id="rId5"/>
              </a:rPr>
              <a:t>cs.wikipedia.org/wiki/Soubor:Tehran_skyline_may_2007.jpg</a:t>
            </a:r>
            <a:r>
              <a:rPr lang="cs-CZ" sz="2000" dirty="0" smtClean="0">
                <a:solidFill>
                  <a:prstClr val="black"/>
                </a:solidFill>
              </a:rPr>
              <a:t>&gt;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S.7 : </a:t>
            </a:r>
            <a:r>
              <a:rPr lang="cs-CZ" sz="2000" dirty="0" smtClean="0">
                <a:hlinkClick r:id="rId6" action="ppaction://hlinkfile" tooltip="User:W.wolny"/>
              </a:rPr>
              <a:t>User:W.</a:t>
            </a:r>
            <a:r>
              <a:rPr lang="cs-CZ" sz="2000" dirty="0" err="1" smtClean="0">
                <a:hlinkClick r:id="rId6" action="ppaction://hlinkfile" tooltip="User:W.wolny"/>
              </a:rPr>
              <a:t>wolny</a:t>
            </a:r>
            <a:r>
              <a:rPr lang="cs-CZ" sz="2000" dirty="0" smtClean="0"/>
              <a:t>,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</a:rPr>
              <a:t>[2013–02–28]. Dostupné na  www: </a:t>
            </a:r>
            <a:r>
              <a:rPr lang="cs-CZ" sz="2000" dirty="0" smtClean="0">
                <a:solidFill>
                  <a:prstClr val="black"/>
                </a:solidFill>
              </a:rPr>
              <a:t>&lt;</a:t>
            </a:r>
            <a:r>
              <a:rPr lang="cs-CZ" sz="2000" dirty="0" smtClean="0">
                <a:solidFill>
                  <a:prstClr val="black"/>
                </a:solidFill>
                <a:hlinkClick r:id="rId7"/>
              </a:rPr>
              <a:t>http</a:t>
            </a:r>
            <a:r>
              <a:rPr lang="cs-CZ" sz="2000" dirty="0">
                <a:solidFill>
                  <a:prstClr val="black"/>
                </a:solidFill>
                <a:hlinkClick r:id="rId7"/>
              </a:rPr>
              <a:t>://</a:t>
            </a:r>
            <a:r>
              <a:rPr lang="cs-CZ" sz="2000" dirty="0" smtClean="0">
                <a:solidFill>
                  <a:prstClr val="black"/>
                </a:solidFill>
                <a:hlinkClick r:id="rId7"/>
              </a:rPr>
              <a:t>cs.wikipedia.org/wiki/Soubor:Cloud_of_ships_near_normandy_coast.jpg</a:t>
            </a:r>
            <a:r>
              <a:rPr lang="cs-CZ" sz="2000" dirty="0" smtClean="0">
                <a:solidFill>
                  <a:prstClr val="black"/>
                </a:solidFill>
              </a:rPr>
              <a:t>&gt;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S.8 : </a:t>
            </a:r>
            <a:r>
              <a:rPr lang="cs-CZ" sz="2000" dirty="0" smtClean="0"/>
              <a:t>U.S. </a:t>
            </a:r>
            <a:r>
              <a:rPr lang="cs-CZ" sz="2000" dirty="0" err="1" smtClean="0"/>
              <a:t>Signal</a:t>
            </a:r>
            <a:r>
              <a:rPr lang="cs-CZ" sz="2000" dirty="0" smtClean="0"/>
              <a:t> </a:t>
            </a:r>
            <a:r>
              <a:rPr lang="cs-CZ" sz="2000" dirty="0" err="1" smtClean="0"/>
              <a:t>Corps</a:t>
            </a:r>
            <a:r>
              <a:rPr lang="cs-CZ" sz="2000" dirty="0" smtClean="0"/>
              <a:t> </a:t>
            </a:r>
            <a:r>
              <a:rPr lang="cs-CZ" sz="2000" dirty="0" err="1" smtClean="0"/>
              <a:t>photo</a:t>
            </a:r>
            <a:r>
              <a:rPr lang="cs-CZ" sz="2000" dirty="0" smtClean="0"/>
              <a:t>, 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</a:rPr>
              <a:t>[2013–02–28]. Dostupné na  www</a:t>
            </a:r>
            <a:r>
              <a:rPr lang="cs-CZ" sz="2000">
                <a:solidFill>
                  <a:prstClr val="black"/>
                </a:solidFill>
              </a:rPr>
              <a:t>: </a:t>
            </a:r>
            <a:r>
              <a:rPr lang="cs-CZ" sz="2000" smtClean="0">
                <a:solidFill>
                  <a:prstClr val="black"/>
                </a:solidFill>
              </a:rPr>
              <a:t>&lt;http</a:t>
            </a:r>
            <a:r>
              <a:rPr lang="cs-CZ" sz="2000">
                <a:solidFill>
                  <a:prstClr val="black"/>
                </a:solidFill>
              </a:rPr>
              <a:t>://</a:t>
            </a:r>
            <a:r>
              <a:rPr lang="cs-CZ" sz="2000" smtClean="0">
                <a:solidFill>
                  <a:prstClr val="black"/>
                </a:solidFill>
              </a:rPr>
              <a:t>cs.wikipedia.org/wiki/Soubor:Teheran_conference-1943.jpg&gt;</a:t>
            </a:r>
            <a:endParaRPr lang="cs-CZ" sz="2000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401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OPAKOVÁNÍ</vt:lpstr>
      <vt:lpstr> ŘEŠENÍ</vt:lpstr>
      <vt:lpstr>Snímek 5</vt:lpstr>
      <vt:lpstr>ÚKOL</vt:lpstr>
      <vt:lpstr> ŘEŠENÍ</vt:lpstr>
      <vt:lpstr>ZAOSTŘENO NA OSOBNOSTI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U1</cp:lastModifiedBy>
  <cp:revision>17</cp:revision>
  <dcterms:created xsi:type="dcterms:W3CDTF">2013-02-28T19:02:07Z</dcterms:created>
  <dcterms:modified xsi:type="dcterms:W3CDTF">2013-03-30T01:40:04Z</dcterms:modified>
</cp:coreProperties>
</file>