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94D37-E277-424A-9DDB-22A99A2A46A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EA95D-BF9A-41F0-B97E-10AEE1AEB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3/Ussr0293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a/Torgau_Denkmal_der_Begegnung_en-de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Stars_&amp;_Stripes_&amp;_Hitler_Dead2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f/fc/Bundesarchiv_Bild_183-R77767,_Berlin,_Rotarmisten_Unter_den_Linden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RIAN_archive_2410_Marshal_Zhukov_speaking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sr0293.jpg" TargetMode="External"/><Relationship Id="rId2" Type="http://schemas.openxmlformats.org/officeDocument/2006/relationships/hyperlink" Target="http://druhasvetovavalka2.blog.cz/0902/mapka-operace-barbaross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83-R77767,_Berlin,_Rotarmisten_Unter_den_Linden.jpg" TargetMode="External"/><Relationship Id="rId5" Type="http://schemas.openxmlformats.org/officeDocument/2006/relationships/hyperlink" Target="http://cs.wikipedia.org/wiki/Soubor:Stars_&amp;_Stripes_&amp;_Hitler_Dead2.jpg" TargetMode="External"/><Relationship Id="rId4" Type="http://schemas.openxmlformats.org/officeDocument/2006/relationships/hyperlink" Target="http://cs.wikipedia.org/wiki/Soubor:Torgau_Denkmal_der_Begegnung_en-d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108" y="5714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D.9.A.21_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zaver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svetove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valky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013.03.2013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ZÁVĚR SVĚTOVÉ VÁLKY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14546" y="4429132"/>
            <a:ext cx="45710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ZÁVĚR SVĚTOVÉ VÁLKY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5500702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Orientace v textu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Orientace na dějepisné mapě</a:t>
            </a:r>
          </a:p>
          <a:p>
            <a:pPr>
              <a:buNone/>
            </a:pPr>
            <a:endParaRPr lang="cs-CZ" b="1" i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Práce s mapou – úkoly:</a:t>
            </a:r>
          </a:p>
          <a:p>
            <a:pPr>
              <a:buNone/>
            </a:pPr>
            <a:endParaRPr lang="cs-CZ" sz="2400" b="1" i="1" dirty="0" smtClean="0"/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Ukaž postup německých vojsk v SSSR v letech 1941 – 1945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Ukaž postup sovětské armády v období 1943 – 1945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Popiš průběh invaze Spojenců – červen 1944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Ukaž další postup Spojenců na východ </a:t>
            </a:r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Vyznač linii setkání obou spojeneckých armád</a:t>
            </a:r>
          </a:p>
          <a:p>
            <a:pPr>
              <a:buFont typeface="Wingdings" pitchFamily="2" charset="2"/>
              <a:buChar char="v"/>
            </a:pPr>
            <a:endParaRPr lang="cs-CZ" sz="2400" b="1" i="1" dirty="0"/>
          </a:p>
          <a:p>
            <a:pPr>
              <a:buFont typeface="Wingdings" pitchFamily="2" charset="2"/>
              <a:buChar char="v"/>
            </a:pPr>
            <a:r>
              <a:rPr lang="cs-CZ" sz="2400" b="1" i="1" dirty="0" smtClean="0"/>
              <a:t>Pracujeme individuálně i průběžně</a:t>
            </a:r>
          </a:p>
          <a:p>
            <a:pPr>
              <a:buFont typeface="Wingdings" pitchFamily="2" charset="2"/>
              <a:buChar char="v"/>
            </a:pPr>
            <a:endParaRPr lang="cs-CZ" sz="2400" b="1" i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KTERÁ OPERACE NĚMECKÉ ARMÁDY JE ZNÁZORNĚNA NA MAPĚ?</a:t>
            </a:r>
            <a:endParaRPr lang="cs-CZ" sz="2400" b="1" dirty="0"/>
          </a:p>
        </p:txBody>
      </p:sp>
      <p:pic>
        <p:nvPicPr>
          <p:cNvPr id="1026" name="Picture 2" descr="barbarosa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714488"/>
            <a:ext cx="5619750" cy="4572000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JEDNÁ SE O PLÁN ÚTOKU NA SSSR POD NÁZVEM BARBAROSSA</a:t>
            </a:r>
            <a:endParaRPr lang="cs-CZ" sz="2400" b="1" dirty="0"/>
          </a:p>
        </p:txBody>
      </p:sp>
      <p:pic>
        <p:nvPicPr>
          <p:cNvPr id="17410" name="Picture 2" descr="Soubor:Ussr029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285860"/>
            <a:ext cx="4762500" cy="3533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5072074"/>
            <a:ext cx="600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SOVĚTSKÝ PROPAGAČNÍ PLAKÁT – NIČ </a:t>
            </a:r>
            <a:r>
              <a:rPr lang="cs-CZ" b="1" dirty="0" smtClean="0"/>
              <a:t>FAŠISTICKÉ </a:t>
            </a:r>
            <a:r>
              <a:rPr lang="cs-CZ" b="1" dirty="0" smtClean="0"/>
              <a:t>TANKY!</a:t>
            </a:r>
            <a:endParaRPr lang="cs-CZ" b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sz="2400" b="1" i="1" u="sng" dirty="0" smtClean="0"/>
              <a:t>Téma: Závěr války v Evropě</a:t>
            </a:r>
          </a:p>
          <a:p>
            <a:endParaRPr lang="cs-CZ" sz="2400" b="1" i="1" dirty="0"/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/>
              <a:t>Březen 1945 – Spojenci překročili Rýn (mapa)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/>
              <a:t>Duben 1945 – setkání Spojenců s Rudou armádou v </a:t>
            </a:r>
            <a:r>
              <a:rPr lang="cs-CZ" sz="2400" b="1" i="1" dirty="0" err="1" smtClean="0"/>
              <a:t>Torgau</a:t>
            </a:r>
            <a:r>
              <a:rPr lang="cs-CZ" sz="2400" b="1" i="1" dirty="0" smtClean="0"/>
              <a:t> na Labi</a:t>
            </a:r>
            <a:endParaRPr lang="cs-CZ" sz="2400" b="1" i="1" dirty="0"/>
          </a:p>
        </p:txBody>
      </p:sp>
      <p:pic>
        <p:nvPicPr>
          <p:cNvPr id="19460" name="Picture 4" descr="Soubor:Torgau Denkmal der Begegnung en-d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430000"/>
            <a:ext cx="3321000" cy="442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86446" y="4214818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PAMĚTNÍ DESKA V TORGAU</a:t>
            </a:r>
            <a:endParaRPr lang="cs-CZ" b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v dubnu byl obklíčen Berlín, Adolf Hitler spáchal  30.4.1945 sebevraždu</a:t>
            </a:r>
            <a:endParaRPr lang="cs-CZ" sz="2400" b="1" i="1" dirty="0"/>
          </a:p>
        </p:txBody>
      </p:sp>
      <p:pic>
        <p:nvPicPr>
          <p:cNvPr id="20482" name="Picture 2" descr="http://upload.wikimedia.org/wikipedia/commons/thumb/5/56/Stars_%26_Stripes_%26_Hitler_Dead2.jpg/220px-Stars_%26_Stripes_%26_Hitler_Dead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1500174"/>
            <a:ext cx="3197504" cy="468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57752" y="3357562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OBÁLKA AMERICKÝCH NOVIN OSLAVUJÍCÍCH HITLEROVU SMRT</a:t>
            </a:r>
            <a:endParaRPr lang="cs-CZ" b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8. května 1945 - </a:t>
            </a:r>
            <a:r>
              <a:rPr lang="cs-CZ" sz="2400" b="1" i="1" dirty="0" smtClean="0">
                <a:solidFill>
                  <a:srgbClr val="FF0000"/>
                </a:solidFill>
              </a:rPr>
              <a:t>BEZPODMÍNEČNÁ KAPITULACE NĚMECKA DO RUKOU </a:t>
            </a:r>
            <a:r>
              <a:rPr lang="cs-CZ" sz="2400" b="1" i="1" smtClean="0">
                <a:solidFill>
                  <a:srgbClr val="FF0000"/>
                </a:solidFill>
              </a:rPr>
              <a:t>GENERÁLA </a:t>
            </a:r>
            <a:r>
              <a:rPr lang="cs-CZ" sz="2400" b="1" i="1" smtClean="0">
                <a:solidFill>
                  <a:srgbClr val="FF0000"/>
                </a:solidFill>
              </a:rPr>
              <a:t>EISENHOWERA </a:t>
            </a:r>
            <a:r>
              <a:rPr lang="cs-CZ" sz="2400" b="1" i="1" dirty="0" smtClean="0">
                <a:solidFill>
                  <a:srgbClr val="FF0000"/>
                </a:solidFill>
              </a:rPr>
              <a:t>A MARŠÁLA ŽUKOVA</a:t>
            </a:r>
          </a:p>
          <a:p>
            <a:pPr>
              <a:buNone/>
            </a:pPr>
            <a:r>
              <a:rPr lang="cs-CZ" sz="2400" b="1" i="1" dirty="0">
                <a:solidFill>
                  <a:srgbClr val="FF000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     =&gt; KONEC DRUHÉ SVĚTOVÉ VÁLKY V EVROPĚ</a:t>
            </a:r>
            <a:endParaRPr lang="cs-CZ" sz="2400" b="1" i="1" dirty="0"/>
          </a:p>
        </p:txBody>
      </p:sp>
      <p:pic>
        <p:nvPicPr>
          <p:cNvPr id="21506" name="Picture 2" descr="Soubor:Bundesarchiv Bild 183-R77767, Berlin, Rotarmisten Unter den Lind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2500306"/>
            <a:ext cx="4790387" cy="298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57422" y="5643578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SOVĚTŠTÍ VOJÁCI V BERLÍNĚ</a:t>
            </a:r>
            <a:endParaRPr lang="cs-CZ" b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G. K. Žukov, snímek z roku 1940">
            <a:hlinkClick r:id="rId2" tooltip="G. K. Žukov, snímek z roku 1940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28604"/>
            <a:ext cx="3871668" cy="55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572000" y="714356"/>
            <a:ext cx="4572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</a:rPr>
              <a:t>Maršál </a:t>
            </a:r>
            <a:r>
              <a:rPr lang="cs-CZ" sz="2000" b="1" u="sng" dirty="0" err="1" smtClean="0">
                <a:solidFill>
                  <a:srgbClr val="0070C0"/>
                </a:solidFill>
              </a:rPr>
              <a:t>Georgij</a:t>
            </a:r>
            <a:r>
              <a:rPr lang="cs-CZ" sz="2000" b="1" u="sng" dirty="0" smtClean="0">
                <a:solidFill>
                  <a:srgbClr val="0070C0"/>
                </a:solidFill>
              </a:rPr>
              <a:t> </a:t>
            </a:r>
            <a:r>
              <a:rPr lang="cs-CZ" sz="2000" b="1" u="sng" dirty="0" err="1" smtClean="0">
                <a:solidFill>
                  <a:srgbClr val="0070C0"/>
                </a:solidFill>
              </a:rPr>
              <a:t>Konstantinovič</a:t>
            </a:r>
            <a:r>
              <a:rPr lang="cs-CZ" sz="2000" b="1" u="sng" dirty="0" smtClean="0">
                <a:solidFill>
                  <a:srgbClr val="0070C0"/>
                </a:solidFill>
              </a:rPr>
              <a:t>  </a:t>
            </a:r>
            <a:r>
              <a:rPr lang="cs-CZ" sz="2000" b="1" u="sng" dirty="0" err="1" smtClean="0">
                <a:solidFill>
                  <a:srgbClr val="0070C0"/>
                </a:solidFill>
              </a:rPr>
              <a:t>Žukov</a:t>
            </a:r>
            <a:endParaRPr lang="cs-CZ" sz="2000" b="1" u="sng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7752" y="3286124"/>
            <a:ext cx="3571900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Vyhledejte o tomto muži na internetu co nejvíce informací, zejména o jeho působení za druhé světové války.</a:t>
            </a: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G.K. </a:t>
            </a:r>
            <a:r>
              <a:rPr lang="cs-CZ" sz="2400" b="1" i="1" dirty="0" err="1" smtClean="0"/>
              <a:t>Žukov</a:t>
            </a:r>
            <a:r>
              <a:rPr lang="cs-CZ" sz="2400" b="1" i="1" dirty="0" smtClean="0"/>
              <a:t> žil v letech 1896 – 1974</a:t>
            </a:r>
          </a:p>
          <a:p>
            <a:r>
              <a:rPr lang="cs-CZ" sz="2400" b="1" i="1" dirty="0" smtClean="0"/>
              <a:t>Od roku 1942 byl hlavním představitelem Vrchního velení sovětské armády</a:t>
            </a:r>
          </a:p>
          <a:p>
            <a:r>
              <a:rPr lang="cs-CZ" sz="2400" b="1" i="1" dirty="0" smtClean="0"/>
              <a:t>Zasloužil se o porážku Němců u Stalingradu</a:t>
            </a:r>
          </a:p>
          <a:p>
            <a:r>
              <a:rPr lang="cs-CZ" sz="2400" b="1" i="1" dirty="0" smtClean="0"/>
              <a:t>V roce 1943 velel proražení blokády u Leningradu</a:t>
            </a:r>
          </a:p>
          <a:p>
            <a:r>
              <a:rPr lang="cs-CZ" sz="2400" b="1" i="1" dirty="0" smtClean="0"/>
              <a:t>Vedl ofenzívu Rudé armády na západ</a:t>
            </a:r>
          </a:p>
          <a:p>
            <a:r>
              <a:rPr lang="cs-CZ" sz="2400" b="1" i="1" dirty="0" smtClean="0"/>
              <a:t>Pod jeho velením obsadili Rusové Berlín</a:t>
            </a:r>
          </a:p>
          <a:p>
            <a:r>
              <a:rPr lang="cs-CZ" sz="2400" b="1" i="1" dirty="0" smtClean="0"/>
              <a:t>Do jeho rukou Německo kapitulovalo</a:t>
            </a:r>
            <a:endParaRPr lang="cs-CZ" sz="2400" b="1" i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Pomůcky: dějepisná mapa, PC</a:t>
            </a:r>
          </a:p>
          <a:p>
            <a:r>
              <a:rPr lang="cs-CZ" sz="2400" dirty="0" smtClean="0"/>
              <a:t>Pokud procvičování orientace na mapě žáci doprovodí výkladem, ohodnotíme je</a:t>
            </a:r>
          </a:p>
          <a:p>
            <a:r>
              <a:rPr lang="cs-CZ" sz="2400" dirty="0" smtClean="0"/>
              <a:t>Závěr války : základní informace můžeme rozšířit besedou o tom, co žáci znají o válce z literatury a zejména z bohaté filmové tvorby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ofenzíva, protiofenzíva, invaze, Spojenci, kapitulace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samostatné vyhledávání informací, práce na interaktivní tabuli, orientace na mapě, vyhledávání na PC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S.4 : použitý zdroj – </a:t>
            </a:r>
            <a:r>
              <a:rPr lang="cs-CZ" sz="1800" dirty="0">
                <a:solidFill>
                  <a:prstClr val="black"/>
                </a:solidFill>
              </a:rPr>
              <a:t>[2013–03– </a:t>
            </a:r>
            <a:r>
              <a:rPr lang="cs-CZ" sz="1800" dirty="0" smtClean="0">
                <a:solidFill>
                  <a:prstClr val="black"/>
                </a:solidFill>
              </a:rPr>
              <a:t>12]. </a:t>
            </a:r>
            <a:r>
              <a:rPr lang="cs-CZ" sz="1800" dirty="0">
                <a:solidFill>
                  <a:prstClr val="black"/>
                </a:solidFill>
              </a:rPr>
              <a:t>Dostupné na 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druhasvetovavalka2.blog.cz/0902/mapka-operace-</a:t>
            </a:r>
            <a:r>
              <a:rPr lang="cs-CZ" sz="1800" dirty="0" err="1" smtClean="0">
                <a:hlinkClick r:id="rId2"/>
              </a:rPr>
              <a:t>barbarossa</a:t>
            </a:r>
            <a:endParaRPr lang="cs-CZ" sz="1800" dirty="0" smtClean="0"/>
          </a:p>
          <a:p>
            <a:r>
              <a:rPr lang="cs-CZ" sz="1800" dirty="0" smtClean="0">
                <a:solidFill>
                  <a:schemeClr val="tx2"/>
                </a:solidFill>
              </a:rPr>
              <a:t>S.5 : autor neznámý,</a:t>
            </a:r>
            <a:r>
              <a:rPr lang="cs-CZ" sz="1800" dirty="0" smtClean="0"/>
              <a:t> 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smtClean="0">
                <a:solidFill>
                  <a:prstClr val="black"/>
                </a:solidFill>
              </a:rPr>
              <a:t>,</a:t>
            </a:r>
            <a:r>
              <a:rPr lang="cs-CZ" sz="1800" dirty="0">
                <a:solidFill>
                  <a:prstClr val="black"/>
                </a:solidFill>
              </a:rPr>
              <a:t> 2013–03– 12]. Dostupné na  www: </a:t>
            </a:r>
            <a:r>
              <a:rPr lang="cs-CZ" sz="18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cs.wikipedia.org/wiki/Soubor:Ussr0293.jpg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S.6 : </a:t>
            </a:r>
            <a:r>
              <a:rPr lang="cs-CZ" sz="1800" dirty="0" smtClean="0">
                <a:solidFill>
                  <a:schemeClr val="tx2"/>
                </a:solidFill>
              </a:rPr>
              <a:t>: autor neznámý,</a:t>
            </a:r>
            <a:r>
              <a:rPr lang="cs-CZ" sz="1800" dirty="0" smtClean="0"/>
              <a:t> 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2013–03– 12]. ]. Dostupné na  www: </a:t>
            </a:r>
            <a:r>
              <a:rPr lang="cs-CZ" sz="18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4"/>
              </a:rPr>
              <a:t>cs.wikipedia.org/wiki/Soubor:Torgau_Denkmal_der_Begegnung_en-de1.jpg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S.7 : </a:t>
            </a:r>
            <a:r>
              <a:rPr lang="cs-CZ" sz="1800" dirty="0" smtClean="0"/>
              <a:t>US </a:t>
            </a:r>
            <a:r>
              <a:rPr lang="cs-CZ" sz="1800" dirty="0" err="1" smtClean="0"/>
              <a:t>Army</a:t>
            </a:r>
            <a:r>
              <a:rPr lang="cs-CZ" sz="1800" b="1" dirty="0" smtClean="0"/>
              <a:t>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2013–03– 12]. Dostupné na  www: </a:t>
            </a:r>
            <a:r>
              <a:rPr lang="cs-CZ" sz="1800" dirty="0">
                <a:solidFill>
                  <a:prstClr val="black"/>
                </a:solidFill>
                <a:hlinkClick r:id="rId5"/>
              </a:rPr>
              <a:t>http://cs.wikipedia.org/wiki/Soubor:Stars_%26_Stripes_%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26_Hitler_Dead2.jpg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S.8 : </a:t>
            </a:r>
            <a:r>
              <a:rPr lang="cs-CZ" sz="1800" dirty="0" smtClean="0">
                <a:solidFill>
                  <a:schemeClr val="tx2"/>
                </a:solidFill>
              </a:rPr>
              <a:t>autor neznámý,</a:t>
            </a:r>
            <a:r>
              <a:rPr lang="cs-CZ" sz="1800" dirty="0" smtClean="0"/>
              <a:t> 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2013–03– 12]. ]. Dostupné na  www: </a:t>
            </a:r>
            <a:endParaRPr lang="cs-CZ" sz="1800" dirty="0" smtClean="0"/>
          </a:p>
          <a:p>
            <a:r>
              <a:rPr lang="cs-CZ" sz="1800" dirty="0" smtClean="0">
                <a:solidFill>
                  <a:schemeClr val="tx2"/>
                </a:solidFill>
                <a:hlinkClick r:id="rId6"/>
              </a:rPr>
              <a:t>http://cs.wikipedia.org/wiki/Soubor:Bundesarchiv_Bild_183-R77767,_Berlin,_Rotarmisten_Unter_den_Linden.jpg</a:t>
            </a:r>
            <a:endParaRPr lang="cs-CZ" sz="1800" dirty="0" smtClean="0">
              <a:solidFill>
                <a:schemeClr val="tx2"/>
              </a:solidFill>
            </a:endParaRPr>
          </a:p>
          <a:p>
            <a:r>
              <a:rPr lang="cs-CZ" sz="1800" dirty="0" smtClean="0">
                <a:solidFill>
                  <a:schemeClr val="tx2"/>
                </a:solidFill>
              </a:rPr>
              <a:t>S.9 : </a:t>
            </a:r>
            <a:r>
              <a:rPr lang="cs-CZ" sz="1800" dirty="0" smtClean="0"/>
              <a:t>P. </a:t>
            </a:r>
            <a:r>
              <a:rPr lang="cs-CZ" sz="1800" dirty="0" err="1" smtClean="0"/>
              <a:t>Bernstein</a:t>
            </a:r>
            <a:r>
              <a:rPr lang="cs-CZ" sz="1800" dirty="0" smtClean="0"/>
              <a:t>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2013–03– 12]. ]. Dostupné na  www: http://cs.wikipedia.org/wiki/Soubor:RIAN_archive_2410_Marshal_Zhukov_speaking.jpg</a:t>
            </a:r>
            <a:endParaRPr lang="cs-CZ" sz="1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454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OPAKOVÁNÍ</vt:lpstr>
      <vt:lpstr>KTERÁ OPERACE NĚMECKÉ ARMÁDY JE ZNÁZORNĚNA NA MAPĚ?</vt:lpstr>
      <vt:lpstr>JEDNÁ SE O PLÁN ÚTOKU NA SSSR POD NÁZVEM BARBAROSSA</vt:lpstr>
      <vt:lpstr>Snímek 6</vt:lpstr>
      <vt:lpstr>Snímek 7</vt:lpstr>
      <vt:lpstr>Snímek 8</vt:lpstr>
      <vt:lpstr>Snímek 9</vt:lpstr>
      <vt:lpstr>MOŽNÉ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Základní škola Ostrovní</cp:lastModifiedBy>
  <cp:revision>22</cp:revision>
  <dcterms:created xsi:type="dcterms:W3CDTF">2013-03-12T18:48:31Z</dcterms:created>
  <dcterms:modified xsi:type="dcterms:W3CDTF">2013-03-14T06:58:01Z</dcterms:modified>
</cp:coreProperties>
</file>