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AB57-7682-443D-97BC-D5A52327F3F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53A70-9279-4961-908C-C084648B98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AB57-7682-443D-97BC-D5A52327F3F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53A70-9279-4961-908C-C084648B98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AB57-7682-443D-97BC-D5A52327F3F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53A70-9279-4961-908C-C084648B98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AB57-7682-443D-97BC-D5A52327F3F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53A70-9279-4961-908C-C084648B98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AB57-7682-443D-97BC-D5A52327F3F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53A70-9279-4961-908C-C084648B98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AB57-7682-443D-97BC-D5A52327F3F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53A70-9279-4961-908C-C084648B98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AB57-7682-443D-97BC-D5A52327F3F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53A70-9279-4961-908C-C084648B98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AB57-7682-443D-97BC-D5A52327F3F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53A70-9279-4961-908C-C084648B98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AB57-7682-443D-97BC-D5A52327F3F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53A70-9279-4961-908C-C084648B98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AB57-7682-443D-97BC-D5A52327F3F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53A70-9279-4961-908C-C084648B98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AB57-7682-443D-97BC-D5A52327F3F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53A70-9279-4961-908C-C084648B98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0AB57-7682-443D-97BC-D5A52327F3F7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153A70-9279-4961-908C-C084648B98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3/36/Mountfujijapan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Pearl_Harbor_aerial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USS_Yorktown_hit-740px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Atomic_cloud_over_Hiroshim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Nagasakibomb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tomic_cloud_over_Hiroshima.jpg" TargetMode="External"/><Relationship Id="rId3" Type="http://schemas.openxmlformats.org/officeDocument/2006/relationships/hyperlink" Target="file:///\\en.wikipedia.org\wiki\User:Swollib" TargetMode="External"/><Relationship Id="rId7" Type="http://schemas.openxmlformats.org/officeDocument/2006/relationships/hyperlink" Target="http://cs.wikipedia.org/wiki/Soubor:USS_Yorktown_hit-740px.jpg" TargetMode="External"/><Relationship Id="rId2" Type="http://schemas.openxmlformats.org/officeDocument/2006/relationships/hyperlink" Target="http://cs.wikipedia.org/wiki/Soubor:Satellite_View_of_Japan_199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earl_Harbor_aerial.jpg" TargetMode="External"/><Relationship Id="rId5" Type="http://schemas.openxmlformats.org/officeDocument/2006/relationships/hyperlink" Target="file:///\\en.wikipedia.org\wiki\User:N328KF" TargetMode="External"/><Relationship Id="rId4" Type="http://schemas.openxmlformats.org/officeDocument/2006/relationships/hyperlink" Target="http://cs.wikipedia.org/wiki/Soubor:Mountfujijapa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71670" y="642918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D.9.A.22_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valka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_v_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tichomori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15.03.2013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VÁLKA V TICHOMOŘÍ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43108" y="4500570"/>
            <a:ext cx="42237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VÁLKA V TICHOMOŘÍ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542926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Dějepis 9.ročník</a:t>
            </a: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Práce s textem – rozvoj čtenářské gramotnosti</a:t>
            </a: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Orientace v textu</a:t>
            </a: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Vyhledávání informací</a:t>
            </a:r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/>
              <a:t>Zjistěte a vypište cíle Japonska v druhé světové válce</a:t>
            </a:r>
            <a:endParaRPr lang="cs-CZ" sz="2400" b="1" i="1" dirty="0"/>
          </a:p>
        </p:txBody>
      </p:sp>
      <p:pic>
        <p:nvPicPr>
          <p:cNvPr id="1026" name="Picture 2" descr="http://upload.wikimedia.org/wikipedia/commons/thumb/3/3c/Satellite_View_of_Japan_1999.jpg/94px-Satellite_View_of_Japan_199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2500306"/>
            <a:ext cx="2114999" cy="270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14546" y="5357826"/>
            <a:ext cx="4286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SATELITNÍ POHLED NA JAPONSKO</a:t>
            </a:r>
            <a:endParaRPr lang="cs-CZ" b="1" dirty="0"/>
          </a:p>
        </p:txBody>
      </p:sp>
    </p:spTree>
  </p:cSld>
  <p:clrMapOvr>
    <a:masterClrMapping/>
  </p:clrMapOvr>
  <p:transition spd="med">
    <p:push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b="1" i="1" dirty="0" smtClean="0"/>
              <a:t>Získat kolonie po evropských státech </a:t>
            </a:r>
            <a:r>
              <a:rPr lang="cs-CZ" sz="2400" b="1" i="1" dirty="0" smtClean="0"/>
              <a:t>(ty </a:t>
            </a:r>
            <a:r>
              <a:rPr lang="cs-CZ" sz="2400" b="1" i="1" dirty="0" smtClean="0"/>
              <a:t>je nemohly udržet, protože byly zaměstnány boji v Evropě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/>
              <a:t>Dalším cílem bylo získat zde důležité suroviny – ropa, </a:t>
            </a:r>
            <a:r>
              <a:rPr lang="cs-CZ" sz="2400" b="1" i="1" dirty="0" smtClean="0"/>
              <a:t>kovy (Japonsko </a:t>
            </a:r>
            <a:r>
              <a:rPr lang="cs-CZ" sz="2400" b="1" i="1" dirty="0" smtClean="0"/>
              <a:t>téměř žádné nemá)</a:t>
            </a:r>
            <a:endParaRPr lang="cs-CZ" sz="2400" b="1" i="1" dirty="0"/>
          </a:p>
        </p:txBody>
      </p:sp>
      <p:pic>
        <p:nvPicPr>
          <p:cNvPr id="17410" name="Picture 2" descr="Soubor:Mountfujijapa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3500438"/>
            <a:ext cx="4025798" cy="280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flipH="1">
            <a:off x="3071802" y="6286520"/>
            <a:ext cx="1714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HORA FUDŽI</a:t>
            </a:r>
            <a:endParaRPr lang="cs-CZ" b="1" dirty="0"/>
          </a:p>
        </p:txBody>
      </p:sp>
    </p:spTree>
  </p:cSld>
  <p:clrMapOvr>
    <a:masterClrMapping/>
  </p:clrMapOvr>
  <p:transition spd="med">
    <p:push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/>
          </a:bodyPr>
          <a:lstStyle/>
          <a:p>
            <a:r>
              <a:rPr lang="cs-CZ" sz="2400" b="1" i="1" u="sng" dirty="0" smtClean="0"/>
              <a:t>Téma: VÁLKA V TICHOMOŘÍ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i="1" dirty="0" smtClean="0"/>
              <a:t>Prosinec 1941 – útok Japonska na USA bez vyhlášení války=&gt; napadení americké vojenské základny </a:t>
            </a:r>
            <a:r>
              <a:rPr lang="cs-CZ" sz="2400" b="1" i="1" dirty="0" err="1" smtClean="0"/>
              <a:t>Pearl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Harbor</a:t>
            </a:r>
            <a:r>
              <a:rPr lang="cs-CZ" sz="2400" b="1" i="1" dirty="0" smtClean="0"/>
              <a:t> na havajských ostrovech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i="1" dirty="0" smtClean="0"/>
              <a:t>Současně Spojencům vyhlásily válku Itálie a Německo</a:t>
            </a:r>
            <a:endParaRPr lang="cs-CZ" sz="2400" b="1" i="1" dirty="0"/>
          </a:p>
        </p:txBody>
      </p:sp>
      <p:pic>
        <p:nvPicPr>
          <p:cNvPr id="18434" name="Picture 2" descr="http://upload.wikimedia.org/wikipedia/commons/thumb/0/0b/Pearl_Harbor_aerial.jpg/220px-Pearl_Harbor_aeria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2643182"/>
            <a:ext cx="3985891" cy="2772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357422" y="5500702"/>
            <a:ext cx="400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LETECKÝ POHLED NA PEARL HABOR</a:t>
            </a:r>
            <a:endParaRPr lang="cs-CZ" b="1" dirty="0"/>
          </a:p>
        </p:txBody>
      </p:sp>
    </p:spTree>
  </p:cSld>
  <p:clrMapOvr>
    <a:masterClrMapping/>
  </p:clrMapOvr>
  <p:transition spd="med">
    <p:push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/>
          </a:bodyPr>
          <a:lstStyle/>
          <a:p>
            <a:r>
              <a:rPr lang="cs-CZ" sz="2400" b="1" i="1" dirty="0" smtClean="0"/>
              <a:t>Červen 1942 – námořní bitva u ostrova </a:t>
            </a:r>
            <a:r>
              <a:rPr lang="cs-CZ" sz="2400" b="1" i="1" dirty="0" err="1" smtClean="0"/>
              <a:t>Midway</a:t>
            </a:r>
            <a:r>
              <a:rPr lang="cs-CZ" sz="2400" b="1" i="1" dirty="0" smtClean="0"/>
              <a:t> </a:t>
            </a:r>
          </a:p>
          <a:p>
            <a:r>
              <a:rPr lang="cs-CZ" sz="2400" b="1" i="1" dirty="0" smtClean="0"/>
              <a:t>Porážka Japonska , zásadní obrat ve válce ve prospěch USA</a:t>
            </a:r>
            <a:endParaRPr lang="cs-CZ" sz="2400" b="1" i="1" dirty="0"/>
          </a:p>
        </p:txBody>
      </p:sp>
      <p:pic>
        <p:nvPicPr>
          <p:cNvPr id="19458" name="Picture 2" descr="USS Yorktown zasažen leteckým torpédem">
            <a:hlinkClick r:id="rId2" tooltip="USS Yorktown zasažen leteckým torpédem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0232" y="1714488"/>
            <a:ext cx="5328000" cy="3996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286116" y="5786454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BITVA U MIDWAY</a:t>
            </a:r>
            <a:endParaRPr lang="cs-CZ" b="1" dirty="0"/>
          </a:p>
        </p:txBody>
      </p:sp>
    </p:spTree>
  </p:cSld>
  <p:clrMapOvr>
    <a:masterClrMapping/>
  </p:clrMapOvr>
  <p:transition spd="med">
    <p:push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r>
              <a:rPr lang="cs-CZ" sz="2400" b="1" i="1" dirty="0" smtClean="0"/>
              <a:t>6.srpna 1945 – USA svrhly atomovou bombu na Hirošimu, 9.srpna na Nagasaki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2.ZÁŘÍ 1945 JAPONSKO BEZPODMÍNEČNĚ KAPITULOVALO= &gt; KONEC DRUHÉ SVĚTOVÉ VÁLKY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482" name="Picture 2" descr="http://upload.wikimedia.org/wikipedia/commons/thumb/b/b7/Atomic_cloud_over_Hiroshima.jpg/250px-Atomic_cloud_over_Hiroshim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14" y="2643182"/>
            <a:ext cx="2381250" cy="2809876"/>
          </a:xfrm>
          <a:prstGeom prst="rect">
            <a:avLst/>
          </a:prstGeom>
          <a:noFill/>
        </p:spPr>
      </p:pic>
      <p:pic>
        <p:nvPicPr>
          <p:cNvPr id="20484" name="Picture 4" descr="http://upload.wikimedia.org/wikipedia/commons/thumb/e/e0/Nagasakibomb.jpg/250px-Nagasakibomb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2" y="2643182"/>
            <a:ext cx="2381250" cy="28479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643042" y="5715016"/>
            <a:ext cx="47685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ATOMOVÉ HŘIBY NAD HIROŠIMOU A NAGASAKI</a:t>
            </a:r>
            <a:endParaRPr lang="cs-CZ" b="1" dirty="0"/>
          </a:p>
        </p:txBody>
      </p:sp>
    </p:spTree>
  </p:cSld>
  <p:clrMapOvr>
    <a:masterClrMapping/>
  </p:clrMapOvr>
  <p:transition spd="med">
    <p:push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r>
              <a:rPr lang="cs-CZ" sz="2800" b="1" i="1" dirty="0" smtClean="0"/>
              <a:t>Bomba vybuchla 600m nad Hirošimou</a:t>
            </a:r>
          </a:p>
          <a:p>
            <a:r>
              <a:rPr lang="cs-CZ" sz="2800" b="1" i="1" dirty="0" smtClean="0"/>
              <a:t>Zahynulo 80 000 lidí okamžitě, 200 000 lidí bylo ozářeno, čekala je smrt na nemoc z ozáření</a:t>
            </a:r>
          </a:p>
          <a:p>
            <a:r>
              <a:rPr lang="cs-CZ" sz="2800" b="1" i="1" dirty="0" smtClean="0"/>
              <a:t>Nagasaki – zahynulo 40 000 lidí, další desítky tisíc lidí na nemoc z ozáření</a:t>
            </a:r>
          </a:p>
          <a:p>
            <a:r>
              <a:rPr lang="cs-CZ" sz="2800" b="1" i="1" dirty="0" smtClean="0"/>
              <a:t>Důvod použití atomové zbraně </a:t>
            </a:r>
            <a:r>
              <a:rPr lang="cs-CZ" sz="2800" b="1" i="1" dirty="0" smtClean="0"/>
              <a:t>(poprvé </a:t>
            </a:r>
            <a:r>
              <a:rPr lang="cs-CZ" sz="2800" b="1" i="1" dirty="0" smtClean="0"/>
              <a:t>v dějinách) – USA měly možnost vyzkoušet novou zbraň; nebylo to nutné, Japonsko bylo válkou zdecimováno, bylo těsně před kapitulací</a:t>
            </a:r>
            <a:endParaRPr lang="cs-CZ" sz="2800" b="1" i="1" dirty="0"/>
          </a:p>
        </p:txBody>
      </p:sp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METODICKÝ NÁVOD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Provádíme výklad kombinovaný se samostatnou prací</a:t>
            </a:r>
          </a:p>
          <a:p>
            <a:r>
              <a:rPr lang="cs-CZ" sz="2400" dirty="0" smtClean="0"/>
              <a:t>Všechny zeměpisné údaje žáci vyhledávají na mapě</a:t>
            </a:r>
          </a:p>
          <a:p>
            <a:r>
              <a:rPr lang="cs-CZ" sz="2400" dirty="0" smtClean="0"/>
              <a:t>Informace o jaderném výbuchu mohou doplnit  vyhledáním podrobnějších údajů na internetu</a:t>
            </a:r>
          </a:p>
          <a:p>
            <a:r>
              <a:rPr lang="cs-CZ" sz="2400" b="1" u="sng" dirty="0" smtClean="0"/>
              <a:t>Klíčová slova: </a:t>
            </a:r>
            <a:r>
              <a:rPr lang="cs-CZ" sz="2400" dirty="0" err="1" smtClean="0"/>
              <a:t>Pearl</a:t>
            </a:r>
            <a:r>
              <a:rPr lang="cs-CZ" sz="2400" dirty="0" smtClean="0"/>
              <a:t> </a:t>
            </a:r>
            <a:r>
              <a:rPr lang="cs-CZ" sz="2400" dirty="0" err="1" smtClean="0"/>
              <a:t>Harbor</a:t>
            </a:r>
            <a:r>
              <a:rPr lang="cs-CZ" sz="2400" dirty="0" smtClean="0"/>
              <a:t>, námořní základna, </a:t>
            </a:r>
            <a:r>
              <a:rPr lang="cs-CZ" sz="2400" dirty="0" err="1" smtClean="0"/>
              <a:t>Midway</a:t>
            </a:r>
            <a:r>
              <a:rPr lang="cs-CZ" sz="2400" dirty="0" smtClean="0"/>
              <a:t>, atomová bomba</a:t>
            </a:r>
          </a:p>
          <a:p>
            <a:r>
              <a:rPr lang="cs-CZ" sz="2400" b="1" u="sng" dirty="0" smtClean="0"/>
              <a:t>Inovace: </a:t>
            </a:r>
            <a:r>
              <a:rPr lang="cs-CZ" sz="2400" dirty="0" smtClean="0"/>
              <a:t>práce s dějepisnou mapou, vyhledávání na internetu, samostatné vyvození </a:t>
            </a:r>
            <a:r>
              <a:rPr lang="cs-CZ" sz="2400" smtClean="0"/>
              <a:t>důsledků atomového útoku</a:t>
            </a:r>
            <a:endParaRPr lang="cs-CZ" sz="2400" b="1" u="sng" dirty="0"/>
          </a:p>
        </p:txBody>
      </p:sp>
    </p:spTree>
    <p:extLst>
      <p:ext uri="{BB962C8B-B14F-4D97-AF65-F5344CB8AC3E}">
        <p14:creationId xmlns="" xmlns:p14="http://schemas.microsoft.com/office/powerpoint/2010/main" val="1523642117"/>
      </p:ext>
    </p:extLst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S. 3 : </a:t>
            </a:r>
            <a:r>
              <a:rPr lang="cs-CZ" sz="2000" dirty="0" err="1" smtClean="0"/>
              <a:t>SeaWiFS</a:t>
            </a:r>
            <a:r>
              <a:rPr lang="cs-CZ" sz="2000" dirty="0" smtClean="0"/>
              <a:t> Project,</a:t>
            </a:r>
            <a:r>
              <a:rPr lang="cs-CZ" sz="2000" i="1" dirty="0" smtClean="0">
                <a:solidFill>
                  <a:prstClr val="black"/>
                </a:solidFill>
              </a:rPr>
              <a:t> </a:t>
            </a:r>
            <a:r>
              <a:rPr lang="cs-CZ" sz="20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000" i="1" dirty="0" smtClean="0">
                <a:solidFill>
                  <a:prstClr val="black"/>
                </a:solidFill>
              </a:rPr>
              <a:t> ,</a:t>
            </a:r>
            <a:r>
              <a:rPr lang="cs-CZ" sz="2000" dirty="0" smtClean="0">
                <a:solidFill>
                  <a:prstClr val="black"/>
                </a:solidFill>
              </a:rPr>
              <a:t> [2013–03– 14]. Dostupné na  www: </a:t>
            </a:r>
            <a:r>
              <a:rPr lang="cs-CZ" sz="2000" dirty="0" smtClean="0">
                <a:solidFill>
                  <a:prstClr val="black"/>
                </a:solidFill>
                <a:hlinkClick r:id="rId2"/>
              </a:rPr>
              <a:t>http://cs.wikipedia.org/wiki/Soubor:Satellite_View_of_Japan_1999.jpg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S.4 : </a:t>
            </a:r>
            <a:r>
              <a:rPr lang="cs-CZ" sz="2000" dirty="0" err="1" smtClean="0">
                <a:hlinkClick r:id="rId3" action="ppaction://hlinkfile" tooltip="en:User:Swollib"/>
              </a:rPr>
              <a:t>Swollib</a:t>
            </a:r>
            <a:r>
              <a:rPr lang="cs-CZ" sz="2000" dirty="0" smtClean="0"/>
              <a:t>,</a:t>
            </a:r>
            <a:r>
              <a:rPr lang="cs-CZ" sz="2000" i="1" dirty="0" smtClean="0">
                <a:solidFill>
                  <a:prstClr val="black"/>
                </a:solidFill>
              </a:rPr>
              <a:t> </a:t>
            </a:r>
            <a:r>
              <a:rPr lang="cs-CZ" sz="20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000" i="1" dirty="0" smtClean="0">
                <a:solidFill>
                  <a:prstClr val="black"/>
                </a:solidFill>
              </a:rPr>
              <a:t> ,[</a:t>
            </a:r>
            <a:r>
              <a:rPr lang="cs-CZ" sz="2000" dirty="0" smtClean="0">
                <a:solidFill>
                  <a:prstClr val="black"/>
                </a:solidFill>
              </a:rPr>
              <a:t> 2013–03– 14]. Dostupné na  www: </a:t>
            </a:r>
            <a:r>
              <a:rPr lang="cs-CZ" sz="2000" dirty="0" smtClean="0">
                <a:solidFill>
                  <a:prstClr val="black"/>
                </a:solidFill>
                <a:hlinkClick r:id="rId4"/>
              </a:rPr>
              <a:t>http://cs.wikipedia.org/wiki/Soubor:Mountfujijapan.jpg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S.5 : </a:t>
            </a:r>
            <a:r>
              <a:rPr lang="cs-CZ" sz="2000" dirty="0" smtClean="0">
                <a:hlinkClick r:id="rId5" action="ppaction://hlinkfile" tooltip="en:User:N328KF"/>
              </a:rPr>
              <a:t>:N328KF</a:t>
            </a:r>
            <a:r>
              <a:rPr lang="cs-CZ" sz="2000" dirty="0" smtClean="0"/>
              <a:t>, </a:t>
            </a:r>
            <a:r>
              <a:rPr lang="cs-CZ" sz="20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000" i="1" dirty="0" smtClean="0">
                <a:solidFill>
                  <a:prstClr val="black"/>
                </a:solidFill>
              </a:rPr>
              <a:t> ,</a:t>
            </a:r>
            <a:r>
              <a:rPr lang="cs-CZ" sz="2000" dirty="0" smtClean="0">
                <a:solidFill>
                  <a:prstClr val="black"/>
                </a:solidFill>
              </a:rPr>
              <a:t> [2013–03– 14]. Dostupné na  www: </a:t>
            </a:r>
            <a:r>
              <a:rPr lang="cs-CZ" sz="2000" dirty="0" smtClean="0">
                <a:solidFill>
                  <a:prstClr val="black"/>
                </a:solidFill>
                <a:hlinkClick r:id="rId6"/>
              </a:rPr>
              <a:t>http://cs.wikipedia.org/wiki/Soubor:Pearl_Harbor_aerial.jpg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 6 : </a:t>
            </a:r>
            <a:r>
              <a:rPr lang="cs-CZ" sz="2000" dirty="0" smtClean="0"/>
              <a:t>USN,</a:t>
            </a:r>
            <a:r>
              <a:rPr lang="cs-CZ" sz="2000" i="1" dirty="0" smtClean="0">
                <a:solidFill>
                  <a:prstClr val="black"/>
                </a:solidFill>
              </a:rPr>
              <a:t> </a:t>
            </a:r>
            <a:r>
              <a:rPr lang="cs-CZ" sz="20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000" i="1" dirty="0" smtClean="0">
                <a:solidFill>
                  <a:prstClr val="black"/>
                </a:solidFill>
              </a:rPr>
              <a:t> ,</a:t>
            </a:r>
            <a:r>
              <a:rPr lang="cs-CZ" sz="2000" dirty="0" smtClean="0">
                <a:solidFill>
                  <a:prstClr val="black"/>
                </a:solidFill>
              </a:rPr>
              <a:t> [2013–03– 14]. Dostupné na  www: </a:t>
            </a:r>
            <a:r>
              <a:rPr lang="cs-CZ" sz="2000" dirty="0" smtClean="0">
                <a:solidFill>
                  <a:prstClr val="black"/>
                </a:solidFill>
                <a:hlinkClick r:id="rId7"/>
              </a:rPr>
              <a:t>http://cs.wikipedia.org/wiki/Soubor:USS_Yorktown_hit-740px.jpg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S.7 : </a:t>
            </a:r>
            <a:r>
              <a:rPr lang="en-US" sz="2000" dirty="0" smtClean="0"/>
              <a:t>Sgt. George R. (Bob) Caron</a:t>
            </a:r>
            <a:r>
              <a:rPr lang="cs-CZ" sz="2000" dirty="0" smtClean="0"/>
              <a:t>,</a:t>
            </a:r>
            <a:r>
              <a:rPr lang="cs-CZ" sz="2000" i="1" dirty="0" smtClean="0">
                <a:solidFill>
                  <a:prstClr val="black"/>
                </a:solidFill>
              </a:rPr>
              <a:t> </a:t>
            </a:r>
            <a:r>
              <a:rPr lang="cs-CZ" sz="20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000" i="1" dirty="0" smtClean="0">
                <a:solidFill>
                  <a:prstClr val="black"/>
                </a:solidFill>
              </a:rPr>
              <a:t> ,</a:t>
            </a:r>
            <a:r>
              <a:rPr lang="cs-CZ" sz="2000" dirty="0" smtClean="0">
                <a:solidFill>
                  <a:prstClr val="black"/>
                </a:solidFill>
              </a:rPr>
              <a:t> [2013–03– 14]. Dostupné na  www: </a:t>
            </a:r>
            <a:r>
              <a:rPr lang="cs-CZ" sz="2000" dirty="0" smtClean="0">
                <a:solidFill>
                  <a:prstClr val="black"/>
                </a:solidFill>
                <a:hlinkClick r:id="rId8"/>
              </a:rPr>
              <a:t>http://cs.wikipedia.org/wiki/Soubor:Atomic_cloud_over_Hiroshima.jpg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/>
              <a:t>Charles </a:t>
            </a:r>
            <a:r>
              <a:rPr lang="cs-CZ" sz="2000" dirty="0" err="1" smtClean="0"/>
              <a:t>Levy</a:t>
            </a:r>
            <a:r>
              <a:rPr lang="cs-CZ" sz="2000" dirty="0" smtClean="0"/>
              <a:t>, </a:t>
            </a:r>
            <a:r>
              <a:rPr lang="cs-CZ" sz="2000" i="1" dirty="0" smtClean="0">
                <a:solidFill>
                  <a:prstClr val="black"/>
                </a:solidFill>
              </a:rPr>
              <a:t> </a:t>
            </a:r>
            <a:r>
              <a:rPr lang="cs-CZ" sz="20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000" i="1" dirty="0" smtClean="0">
                <a:solidFill>
                  <a:prstClr val="black"/>
                </a:solidFill>
              </a:rPr>
              <a:t> ,</a:t>
            </a:r>
            <a:r>
              <a:rPr lang="cs-CZ" sz="2000" dirty="0" smtClean="0">
                <a:solidFill>
                  <a:prstClr val="black"/>
                </a:solidFill>
              </a:rPr>
              <a:t> [2013–03– 14]. Dostupné na  www: http://cs.wikipedia.org/wiki/Soubor:Nagasakibomb.jpg</a:t>
            </a:r>
            <a:endParaRPr lang="cs-CZ" sz="2000" dirty="0"/>
          </a:p>
        </p:txBody>
      </p:sp>
    </p:spTree>
  </p:cSld>
  <p:clrMapOvr>
    <a:masterClrMapping/>
  </p:clrMapOvr>
  <p:transition spd="med">
    <p:push dir="d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411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ÚKOL</vt:lpstr>
      <vt:lpstr>ŘEŠENÍ</vt:lpstr>
      <vt:lpstr>Snímek 5</vt:lpstr>
      <vt:lpstr>Snímek 6</vt:lpstr>
      <vt:lpstr>Snímek 7</vt:lpstr>
      <vt:lpstr>Snímek 8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U1</cp:lastModifiedBy>
  <cp:revision>12</cp:revision>
  <dcterms:created xsi:type="dcterms:W3CDTF">2013-03-13T19:08:26Z</dcterms:created>
  <dcterms:modified xsi:type="dcterms:W3CDTF">2013-03-30T01:32:35Z</dcterms:modified>
</cp:coreProperties>
</file>