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91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563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003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870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344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03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458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638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056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111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889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3475B-E3E2-47A6-A466-1CDAEFC3D03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54EBE2-9C9A-4482-9E0E-001511233F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789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březen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PŘÍVLASTEK, druhy přívlastků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695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Anotace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Materiál je určen pro žáky 7.tříd</a:t>
            </a:r>
          </a:p>
          <a:p>
            <a:pPr marL="0" indent="0">
              <a:buNone/>
            </a:pPr>
            <a:r>
              <a:rPr lang="cs-CZ" sz="2400" dirty="0" smtClean="0"/>
              <a:t>Slouží jako výkladový a procvičovací materiál k učivu o rozvíjejícím větném členu – přívlastku</a:t>
            </a:r>
          </a:p>
          <a:p>
            <a:pPr marL="0" indent="0">
              <a:buNone/>
            </a:pPr>
            <a:r>
              <a:rPr lang="cs-CZ" sz="2400" dirty="0" smtClean="0"/>
              <a:t>Snímek č.3 – přívlastek, přívlastek shodný, neshodný</a:t>
            </a:r>
          </a:p>
          <a:p>
            <a:pPr marL="0" indent="0">
              <a:buNone/>
            </a:pPr>
            <a:r>
              <a:rPr lang="cs-CZ" sz="2400" dirty="0" smtClean="0"/>
              <a:t>Snímek č.4 – žáci vyhledávají přívlastky, rozlišují PKS a PKN</a:t>
            </a:r>
          </a:p>
          <a:p>
            <a:pPr marL="0" indent="0">
              <a:buNone/>
            </a:pPr>
            <a:r>
              <a:rPr lang="cs-CZ" sz="2400" dirty="0" smtClean="0"/>
              <a:t>Snímek č.5 – žáci doplňují k daným slovům PKS a PKN</a:t>
            </a:r>
          </a:p>
          <a:p>
            <a:pPr marL="0" indent="0">
              <a:buNone/>
            </a:pPr>
            <a:r>
              <a:rPr lang="cs-CZ" sz="2400" dirty="0" smtClean="0"/>
              <a:t>Snímek č.6 – žáci mění PKS v PKN </a:t>
            </a:r>
          </a:p>
          <a:p>
            <a:pPr marL="0" indent="0">
              <a:buNone/>
            </a:pPr>
            <a:r>
              <a:rPr lang="cs-CZ" sz="2400" dirty="0" smtClean="0"/>
              <a:t>Snímek č.7 – žáci mění PKN v PKS</a:t>
            </a:r>
          </a:p>
          <a:p>
            <a:pPr marL="0" indent="0">
              <a:buNone/>
            </a:pPr>
            <a:r>
              <a:rPr lang="cs-CZ" sz="2400" dirty="0" smtClean="0"/>
              <a:t>Snímek č.8 – přívlastek postupně rozvíjející a několikanásobný</a:t>
            </a:r>
          </a:p>
          <a:p>
            <a:pPr marL="0" indent="0">
              <a:buNone/>
            </a:pPr>
            <a:r>
              <a:rPr lang="cs-CZ" sz="2400" dirty="0" smtClean="0"/>
              <a:t>Snímek č.9 – žáci rozlišují přívlastek postupně rozvíjející a několikanásobný a doplňují čárky</a:t>
            </a:r>
          </a:p>
          <a:p>
            <a:pPr marL="0" indent="0">
              <a:buNone/>
            </a:pPr>
            <a:r>
              <a:rPr lang="cs-CZ" sz="2400" dirty="0" smtClean="0"/>
              <a:t>Snímek č.10 – žáci doplňují k daným slovům přívlastek postupně rozvíjející a několikanásobný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18032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PŘÍVLASTEK (PK)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89654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Závisí na </a:t>
            </a:r>
            <a:r>
              <a:rPr lang="cs-CZ" sz="2800" b="1" dirty="0" smtClean="0"/>
              <a:t>podstatném jméně</a:t>
            </a:r>
            <a:r>
              <a:rPr lang="cs-CZ" sz="2800" dirty="0" smtClean="0"/>
              <a:t>, blíže určuje jeho význam, tvoří s ním skladební </a:t>
            </a:r>
            <a:r>
              <a:rPr lang="cs-CZ" sz="2800" dirty="0" smtClean="0"/>
              <a:t>dvojici</a:t>
            </a:r>
          </a:p>
          <a:p>
            <a:r>
              <a:rPr lang="cs-CZ" sz="2800" dirty="0" smtClean="0"/>
              <a:t>Ptáme se na něj : </a:t>
            </a:r>
            <a:r>
              <a:rPr lang="cs-CZ" sz="2800" b="1" dirty="0" smtClean="0">
                <a:solidFill>
                  <a:srgbClr val="FF0000"/>
                </a:solidFill>
              </a:rPr>
              <a:t>JAKÝ? KTERÝ? </a:t>
            </a:r>
            <a:r>
              <a:rPr lang="cs-CZ" sz="2800" b="1" dirty="0">
                <a:solidFill>
                  <a:srgbClr val="FF0000"/>
                </a:solidFill>
              </a:rPr>
              <a:t>Č</a:t>
            </a:r>
            <a:r>
              <a:rPr lang="cs-CZ" sz="2800" b="1" dirty="0" smtClean="0">
                <a:solidFill>
                  <a:srgbClr val="FF0000"/>
                </a:solidFill>
              </a:rPr>
              <a:t>Í?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Bývá vyjádřen </a:t>
            </a:r>
            <a:r>
              <a:rPr lang="cs-CZ" sz="2800" b="1" dirty="0" smtClean="0"/>
              <a:t>1,2,3,4,infinitivem</a:t>
            </a:r>
          </a:p>
          <a:p>
            <a:r>
              <a:rPr lang="cs-CZ" sz="2800" b="1" dirty="0" smtClean="0"/>
              <a:t>Druhy</a:t>
            </a:r>
            <a:r>
              <a:rPr lang="cs-CZ" sz="2800" dirty="0" smtClean="0"/>
              <a:t> : </a:t>
            </a:r>
            <a:r>
              <a:rPr lang="cs-CZ" sz="2800" b="1" dirty="0" smtClean="0">
                <a:solidFill>
                  <a:srgbClr val="FF0000"/>
                </a:solidFill>
              </a:rPr>
              <a:t>shodný </a:t>
            </a:r>
            <a:r>
              <a:rPr lang="cs-CZ" sz="2800" b="1" dirty="0" smtClean="0">
                <a:solidFill>
                  <a:srgbClr val="FF0000"/>
                </a:solidFill>
              </a:rPr>
              <a:t>(PKS) </a:t>
            </a:r>
            <a:r>
              <a:rPr lang="cs-CZ" sz="2800" dirty="0" smtClean="0"/>
              <a:t>– shoduje se s řídícím členem v </a:t>
            </a:r>
            <a:r>
              <a:rPr lang="cs-CZ" sz="2800" b="1" dirty="0" smtClean="0"/>
              <a:t>pádě, čísle a rodě</a:t>
            </a:r>
            <a:r>
              <a:rPr lang="cs-CZ" sz="2800" dirty="0" smtClean="0"/>
              <a:t>, stojí obvykle </a:t>
            </a:r>
            <a:r>
              <a:rPr lang="cs-CZ" sz="2800" b="1" dirty="0" smtClean="0"/>
              <a:t>před </a:t>
            </a:r>
            <a:r>
              <a:rPr lang="cs-CZ" sz="2800" dirty="0" smtClean="0"/>
              <a:t>řídícím členem</a:t>
            </a:r>
          </a:p>
          <a:p>
            <a:r>
              <a:rPr lang="cs-CZ" sz="2800" dirty="0" err="1" smtClean="0"/>
              <a:t>př</a:t>
            </a:r>
            <a:r>
              <a:rPr lang="cs-CZ" sz="2800" dirty="0" smtClean="0"/>
              <a:t>: </a:t>
            </a:r>
            <a:r>
              <a:rPr lang="cs-CZ" sz="2800" b="1" dirty="0" smtClean="0"/>
              <a:t>mohutné</a:t>
            </a:r>
            <a:r>
              <a:rPr lang="cs-CZ" sz="2800" dirty="0" smtClean="0"/>
              <a:t> stromy, </a:t>
            </a:r>
            <a:r>
              <a:rPr lang="cs-CZ" sz="2800" b="1" dirty="0" smtClean="0"/>
              <a:t>naše </a:t>
            </a:r>
            <a:r>
              <a:rPr lang="cs-CZ" sz="2800" dirty="0" smtClean="0"/>
              <a:t>škola, </a:t>
            </a:r>
            <a:r>
              <a:rPr lang="cs-CZ" sz="2800" b="1" dirty="0" smtClean="0"/>
              <a:t>druhý </a:t>
            </a:r>
            <a:r>
              <a:rPr lang="cs-CZ" sz="2800" dirty="0" smtClean="0"/>
              <a:t>závod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neshodný (PKN) </a:t>
            </a:r>
            <a:r>
              <a:rPr lang="cs-CZ" sz="2800" dirty="0" smtClean="0"/>
              <a:t>– neshoduje se s řídícím                    .   členem v </a:t>
            </a:r>
            <a:r>
              <a:rPr lang="cs-CZ" sz="2800" b="1" dirty="0" smtClean="0"/>
              <a:t>pádě</a:t>
            </a:r>
            <a:r>
              <a:rPr lang="cs-CZ" sz="2800" dirty="0" smtClean="0"/>
              <a:t>, stojí </a:t>
            </a:r>
            <a:r>
              <a:rPr lang="cs-CZ" sz="2800" b="1" dirty="0" smtClean="0"/>
              <a:t>za</a:t>
            </a:r>
            <a:r>
              <a:rPr lang="cs-CZ" sz="2800" dirty="0" smtClean="0"/>
              <a:t> řídícím členem</a:t>
            </a:r>
          </a:p>
          <a:p>
            <a:pPr marL="0" indent="0">
              <a:buNone/>
            </a:pPr>
            <a:r>
              <a:rPr lang="cs-CZ" sz="2800" b="1" dirty="0" smtClean="0"/>
              <a:t>.   </a:t>
            </a:r>
            <a:r>
              <a:rPr lang="cs-CZ" sz="2800" dirty="0" err="1" smtClean="0"/>
              <a:t>př</a:t>
            </a:r>
            <a:r>
              <a:rPr lang="cs-CZ" sz="2800" dirty="0" smtClean="0"/>
              <a:t>: bazén </a:t>
            </a:r>
            <a:r>
              <a:rPr lang="cs-CZ" sz="2800" b="1" dirty="0" smtClean="0"/>
              <a:t>s vodou</a:t>
            </a:r>
            <a:r>
              <a:rPr lang="cs-CZ" sz="2800" dirty="0" smtClean="0"/>
              <a:t>, cesta </a:t>
            </a:r>
            <a:r>
              <a:rPr lang="cs-CZ" sz="2800" b="1" dirty="0" smtClean="0"/>
              <a:t>lesem</a:t>
            </a:r>
            <a:r>
              <a:rPr lang="cs-CZ" sz="2800" dirty="0" smtClean="0"/>
              <a:t>, nápis </a:t>
            </a:r>
            <a:r>
              <a:rPr lang="cs-CZ" sz="2800" b="1" dirty="0" smtClean="0"/>
              <a:t>nekouřit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277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Vyhledej přívlastky, urči, jakým slovním druhem jsou vyjádřeny, rozliš přívlastek shodný a neshodný</a:t>
            </a:r>
          </a:p>
          <a:p>
            <a:endParaRPr lang="cs-CZ" sz="2800" b="1" dirty="0"/>
          </a:p>
          <a:p>
            <a:r>
              <a:rPr lang="cs-CZ" sz="2800" dirty="0" smtClean="0"/>
              <a:t>Putovali jsme hlubokým lesem do malebné vesničky.</a:t>
            </a:r>
          </a:p>
          <a:p>
            <a:r>
              <a:rPr lang="cs-CZ" sz="2800" dirty="0" smtClean="0"/>
              <a:t>Na kraji města jsme odbočili do ulice Pod Věží.</a:t>
            </a:r>
          </a:p>
          <a:p>
            <a:r>
              <a:rPr lang="cs-CZ" sz="2800" dirty="0" smtClean="0"/>
              <a:t>Prošli jsme kolem nízkých domů ze dřeva.</a:t>
            </a:r>
          </a:p>
          <a:p>
            <a:r>
              <a:rPr lang="cs-CZ" sz="2800" dirty="0" smtClean="0"/>
              <a:t>Vyhrál boj s nemocí.</a:t>
            </a:r>
          </a:p>
          <a:p>
            <a:r>
              <a:rPr lang="cs-CZ" sz="2800" dirty="0" smtClean="0"/>
              <a:t>Touha pracovat ho hnala dopředu.</a:t>
            </a:r>
          </a:p>
          <a:p>
            <a:r>
              <a:rPr lang="cs-CZ" sz="2800" dirty="0" smtClean="0"/>
              <a:t>Chladné počasí nám znemožnilo výlet do Prahy.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0480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/>
              <a:t>Doplň k daným slovům přívlastek shodný </a:t>
            </a:r>
            <a:r>
              <a:rPr lang="cs-CZ" sz="2800" b="1" dirty="0" smtClean="0"/>
              <a:t>a neshodný : </a:t>
            </a:r>
          </a:p>
          <a:p>
            <a:endParaRPr lang="cs-CZ" sz="2800" b="1" dirty="0"/>
          </a:p>
          <a:p>
            <a:r>
              <a:rPr lang="cs-CZ" sz="2800" b="1" dirty="0" smtClean="0"/>
              <a:t>shodný                                                        neshodný </a:t>
            </a:r>
          </a:p>
          <a:p>
            <a:pPr marL="0" indent="0">
              <a:buNone/>
            </a:pPr>
            <a:r>
              <a:rPr lang="cs-CZ" sz="2800" b="1" dirty="0" smtClean="0"/>
              <a:t>                                        </a:t>
            </a:r>
            <a:r>
              <a:rPr lang="cs-CZ" sz="2800" dirty="0" smtClean="0"/>
              <a:t>pohádka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most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rohlík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chuť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</a:t>
            </a:r>
            <a:r>
              <a:rPr lang="cs-CZ" sz="2800" dirty="0" smtClean="0"/>
              <a:t>domorodec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32308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Změň přívlastek shodný v neshodný : </a:t>
            </a:r>
          </a:p>
          <a:p>
            <a:endParaRPr lang="cs-CZ" sz="2800" b="1" dirty="0"/>
          </a:p>
          <a:p>
            <a:r>
              <a:rPr lang="cs-CZ" sz="2800" dirty="0" smtClean="0"/>
              <a:t>Adélčini rodiče byli vystrašeni.</a:t>
            </a:r>
          </a:p>
          <a:p>
            <a:r>
              <a:rPr lang="cs-CZ" sz="2800" dirty="0" smtClean="0"/>
              <a:t>Sportovní zprávy právě skončily.</a:t>
            </a:r>
          </a:p>
          <a:p>
            <a:r>
              <a:rPr lang="cs-CZ" sz="2800" dirty="0" smtClean="0"/>
              <a:t>Jablkový koláč nám velmi chutnal.</a:t>
            </a:r>
          </a:p>
          <a:p>
            <a:r>
              <a:rPr lang="cs-CZ" sz="2800" dirty="0" smtClean="0"/>
              <a:t>Děda </a:t>
            </a:r>
            <a:r>
              <a:rPr lang="cs-CZ" sz="2800" dirty="0" smtClean="0"/>
              <a:t>vyrábí dřevěné lodičky.</a:t>
            </a:r>
          </a:p>
          <a:p>
            <a:r>
              <a:rPr lang="cs-CZ" sz="2800" dirty="0" smtClean="0"/>
              <a:t>Pod stromeček jsem dostal pohádkovou knížku.</a:t>
            </a:r>
          </a:p>
          <a:p>
            <a:r>
              <a:rPr lang="cs-CZ" sz="2800" dirty="0" smtClean="0"/>
              <a:t>Rakovnické náměstí patří mezi nejdelší v ČR.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2695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Změň přívlastek neshodný ve shodný :</a:t>
            </a:r>
          </a:p>
          <a:p>
            <a:endParaRPr lang="cs-CZ" sz="2800" b="1" dirty="0"/>
          </a:p>
          <a:p>
            <a:r>
              <a:rPr lang="cs-CZ" sz="2800" dirty="0" smtClean="0"/>
              <a:t>Babička upekla buchty s povidly.</a:t>
            </a:r>
          </a:p>
          <a:p>
            <a:r>
              <a:rPr lang="cs-CZ" sz="2800" dirty="0" smtClean="0"/>
              <a:t>Chodníky ve městě byly čisté.</a:t>
            </a:r>
          </a:p>
          <a:p>
            <a:r>
              <a:rPr lang="cs-CZ" sz="2800" dirty="0" smtClean="0"/>
              <a:t>Hráči Sparty překvapili svým výkonem.</a:t>
            </a:r>
          </a:p>
          <a:p>
            <a:r>
              <a:rPr lang="cs-CZ" sz="2800" dirty="0" smtClean="0"/>
              <a:t>Děti pouštěly po obloze draky z papíru.</a:t>
            </a:r>
          </a:p>
          <a:p>
            <a:r>
              <a:rPr lang="cs-CZ" sz="2800" dirty="0" smtClean="0"/>
              <a:t>Maminka mi koupila šaty s puntíky.</a:t>
            </a:r>
          </a:p>
          <a:p>
            <a:r>
              <a:rPr lang="cs-CZ" sz="2800" dirty="0" smtClean="0"/>
              <a:t>Navštívili nás příbuzní z Pardubic.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500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b="1" dirty="0" smtClean="0"/>
              <a:t>Druhy 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NĚKOLIKANÁSOBNÝ </a:t>
            </a:r>
            <a:r>
              <a:rPr lang="cs-CZ" sz="2800" dirty="0" smtClean="0"/>
              <a:t>– skládá se z několika souřadně spojených přívlastků, </a:t>
            </a:r>
            <a:r>
              <a:rPr lang="cs-CZ" sz="2800" b="1" dirty="0" smtClean="0"/>
              <a:t>oddělují se čárkou</a:t>
            </a:r>
            <a:r>
              <a:rPr lang="cs-CZ" sz="2800" dirty="0" smtClean="0"/>
              <a:t>, pokud nejsou spojeny spojkou, před kterou se čárka nepíše</a:t>
            </a:r>
          </a:p>
          <a:p>
            <a:r>
              <a:rPr lang="cs-CZ" sz="2800" dirty="0" err="1" smtClean="0"/>
              <a:t>př</a:t>
            </a:r>
            <a:r>
              <a:rPr lang="cs-CZ" sz="2800" dirty="0" smtClean="0"/>
              <a:t>: Koupil si </a:t>
            </a:r>
            <a:r>
              <a:rPr lang="cs-CZ" sz="2800" b="1" dirty="0" smtClean="0"/>
              <a:t>citronovou a čokoládovou</a:t>
            </a:r>
            <a:r>
              <a:rPr lang="cs-CZ" sz="2800" dirty="0" smtClean="0"/>
              <a:t> zmrzlinu.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POSTUPNĚ ROZVÍJEJÍCÍ </a:t>
            </a:r>
            <a:r>
              <a:rPr lang="cs-CZ" sz="2800" dirty="0" smtClean="0"/>
              <a:t>– spojení jména a přívlastku je dále blíže určeno dalším přívlastkem, </a:t>
            </a:r>
            <a:r>
              <a:rPr lang="cs-CZ" sz="2800" b="1" dirty="0" smtClean="0"/>
              <a:t>neodděluje se čárkou</a:t>
            </a:r>
          </a:p>
          <a:p>
            <a:r>
              <a:rPr lang="cs-CZ" sz="2800" dirty="0" err="1"/>
              <a:t>p</a:t>
            </a:r>
            <a:r>
              <a:rPr lang="cs-CZ" sz="2800" dirty="0" err="1" smtClean="0"/>
              <a:t>ř</a:t>
            </a:r>
            <a:r>
              <a:rPr lang="cs-CZ" sz="2800" dirty="0" smtClean="0"/>
              <a:t> : Koupil si </a:t>
            </a:r>
            <a:r>
              <a:rPr lang="cs-CZ" sz="2800" b="1" dirty="0" smtClean="0"/>
              <a:t>výbornou citronovou </a:t>
            </a:r>
            <a:r>
              <a:rPr lang="cs-CZ" sz="2800" dirty="0" smtClean="0"/>
              <a:t>zmrzlinu.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934933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Rozliš přívlastek několikanásobný a postupně rozvíjející, doplň čárky :</a:t>
            </a:r>
          </a:p>
          <a:p>
            <a:r>
              <a:rPr lang="cs-CZ" sz="2800" dirty="0" smtClean="0"/>
              <a:t>Kůň napadal na levou přední nohu.</a:t>
            </a:r>
          </a:p>
          <a:p>
            <a:r>
              <a:rPr lang="cs-CZ" sz="2800" dirty="0" smtClean="0"/>
              <a:t>Hanka je milá zdvořilá dívka.</a:t>
            </a:r>
          </a:p>
          <a:p>
            <a:r>
              <a:rPr lang="cs-CZ" sz="2800" dirty="0" smtClean="0"/>
              <a:t>Kytici uvázala z červených modrých žlutých květů.</a:t>
            </a:r>
          </a:p>
          <a:p>
            <a:r>
              <a:rPr lang="cs-CZ" sz="2800" dirty="0" smtClean="0"/>
              <a:t>Lucie obývala krásný slunný pokoj.</a:t>
            </a:r>
          </a:p>
          <a:p>
            <a:r>
              <a:rPr lang="cs-CZ" sz="2800" dirty="0" smtClean="0"/>
              <a:t>Máme na výběr ruský anglický francouzský jazyk.</a:t>
            </a:r>
          </a:p>
          <a:p>
            <a:r>
              <a:rPr lang="cs-CZ" sz="2800" dirty="0" smtClean="0"/>
              <a:t>Těším se letní prázdninové dny.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37893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pPr algn="l"/>
            <a:r>
              <a:rPr lang="cs-CZ" b="1" dirty="0" smtClean="0"/>
              <a:t>PŘÍVLASTEK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Doplň k daným podstatným jménům přívlastek několikanásobný a postupně rozvíjející :</a:t>
            </a:r>
          </a:p>
          <a:p>
            <a:endParaRPr lang="cs-CZ" sz="2800" b="1" dirty="0"/>
          </a:p>
          <a:p>
            <a:r>
              <a:rPr lang="cs-CZ" sz="2800" b="1" dirty="0" smtClean="0"/>
              <a:t>postupně rozvíjející               několikanásobný</a:t>
            </a:r>
          </a:p>
          <a:p>
            <a:pPr marL="0" indent="0">
              <a:buNone/>
            </a:pPr>
            <a:r>
              <a:rPr lang="cs-CZ" sz="2800" b="1" dirty="0" smtClean="0"/>
              <a:t>                                          </a:t>
            </a:r>
            <a:r>
              <a:rPr lang="cs-CZ" sz="2800" dirty="0" smtClean="0"/>
              <a:t> ruka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</a:t>
            </a:r>
            <a:r>
              <a:rPr lang="cs-CZ" sz="2800" dirty="0" smtClean="0"/>
              <a:t>svetr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</a:t>
            </a:r>
            <a:r>
              <a:rPr lang="cs-CZ" sz="2800" dirty="0" smtClean="0"/>
              <a:t>žák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</a:t>
            </a:r>
            <a:r>
              <a:rPr lang="cs-CZ" sz="2800" dirty="0" smtClean="0"/>
              <a:t>ulice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</a:t>
            </a:r>
            <a:r>
              <a:rPr lang="cs-CZ" sz="2800" dirty="0" smtClean="0"/>
              <a:t>rodiče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75016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 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POWERPOINT 2010</a:t>
            </a:r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92245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579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 :</vt:lpstr>
      <vt:lpstr>PŘÍVLASTEK (PK)</vt:lpstr>
      <vt:lpstr>PŘÍVLASTEK</vt:lpstr>
      <vt:lpstr>PŘÍVLASTEK</vt:lpstr>
      <vt:lpstr>PŘÍVLASTEK</vt:lpstr>
      <vt:lpstr>PŘÍVLASTEK</vt:lpstr>
      <vt:lpstr>PŘÍVLASTEK</vt:lpstr>
      <vt:lpstr>PŘÍVLASTEK</vt:lpstr>
      <vt:lpstr>PŘÍVLASTEK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16</cp:revision>
  <dcterms:created xsi:type="dcterms:W3CDTF">2013-03-24T08:06:03Z</dcterms:created>
  <dcterms:modified xsi:type="dcterms:W3CDTF">2013-03-24T14:14:48Z</dcterms:modified>
</cp:coreProperties>
</file>