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notesMasterIdLst>
    <p:notesMasterId r:id="rId25"/>
  </p:notesMasterIdLst>
  <p:handoutMasterIdLst>
    <p:handoutMasterId r:id="rId26"/>
  </p:handoutMasterIdLst>
  <p:sldIdLst>
    <p:sldId id="286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72" r:id="rId17"/>
    <p:sldId id="273" r:id="rId18"/>
    <p:sldId id="279" r:id="rId19"/>
    <p:sldId id="274" r:id="rId20"/>
    <p:sldId id="280" r:id="rId21"/>
    <p:sldId id="281" r:id="rId22"/>
    <p:sldId id="282" r:id="rId23"/>
    <p:sldId id="283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3" autoAdjust="0"/>
    <p:restoredTop sz="96834" autoAdjust="0"/>
  </p:normalViewPr>
  <p:slideViewPr>
    <p:cSldViewPr>
      <p:cViewPr>
        <p:scale>
          <a:sx n="95" d="100"/>
          <a:sy n="95" d="100"/>
        </p:scale>
        <p:origin x="-648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9EA67B4-6383-413D-AF86-BED2501BE4CB}" type="datetimeFigureOut">
              <a:rPr lang="cs-CZ"/>
              <a:pPr>
                <a:defRPr/>
              </a:pPr>
              <a:t>3.5.2013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93CEDB1-8589-4B36-A285-59F1DDD19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028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CF28808-1B2F-4303-9F8E-1D7F8FA0526A}" type="datetimeFigureOut">
              <a:rPr lang="cs-CZ"/>
              <a:pPr>
                <a:defRPr/>
              </a:pPr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6B3888C-0A32-4429-8B15-E7B33CCC2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6443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387B8CE-650A-41E8-ADD9-2E854526BCD2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9E831E-656B-4C78-858B-760F2017790C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AA7AC6F-3A9A-4230-B42E-C9A3914BC0FD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E404D47-3885-46A9-B8E2-3B91D1C3DCB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41207A7-F02F-4B79-9449-4566273B685E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9774B1-8BF5-451D-8FDC-6F87A979EE9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1D5D6A-5436-4F37-A331-FEAEDC24C33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E67480-F8AA-473A-8CD0-30ACD9224902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8AF4BA-2EFD-4D4A-AAE1-47290E2DBFE2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96E1B9-57A0-439D-806D-7EACD60F9248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6D4A0F1-8277-4AEE-9710-A1EE7D101BA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F8D37DD-2B18-42C3-888B-298DBC25C458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5F3F1F7-B71F-47E7-80AA-57F3F08E74B9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ADAA146-5F96-42CF-85EE-22F1EFDDD2EC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105A401-A142-4197-9C8A-D60F8BC2FD8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7C7A402-F255-479A-B9A9-DDA121FE8910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EE5307-3D91-4894-85A5-5006F2454CF4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EC29F4-9534-4CBB-BE15-4A54E371AFC3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B636657-8F20-4CDA-8981-4F271161E0D4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8F253DE-418C-4CC1-86ED-FB500F648F36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93C815-EA46-4AB1-95B2-8AA62A5AA587}" type="datetime1">
              <a:rPr lang="en-US" smtClean="0"/>
              <a:t>5/3/2013</a:t>
            </a:fld>
            <a:endParaRPr lang="en-US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93A432D-9938-408D-A99C-BC99D03E75C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505B5E0-5090-4C95-B380-F2BD3D95EE56}" type="datetime1">
              <a:rPr lang="en-US" smtClean="0"/>
              <a:t>5/3/2013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995521-E10C-411D-8D63-0B2FB0BEB43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C46B897-4CC4-4847-9B0B-6DF54F470618}" type="datetime1">
              <a:rPr lang="en-US" smtClean="0"/>
              <a:t>5/3/2013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055F382-6A78-46DE-B665-BBF8CE31079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548909-EDC0-4746-BE6C-89025970E17C}" type="datetime1">
              <a:rPr lang="en-US" smtClean="0"/>
              <a:t>5/3/2013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4A2EE1-C6C5-4BD9-9E6D-9C3D2ED4298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1ACFC6-20F1-44F3-B7DA-964CEEB28FC2}" type="datetime1">
              <a:rPr lang="en-US" smtClean="0"/>
              <a:t>5/3/2013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086B4A0-E5D8-4CEB-85C2-B71800552BE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206A843-382D-400F-9479-70D0C0A7C5A6}" type="datetime1">
              <a:rPr lang="en-US" smtClean="0"/>
              <a:t>5/3/2013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EB6254-0BE4-4F22-8521-A54DB7E86EB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EDD830F-CFFD-4C08-B51A-861A3B47192A}" type="datetime1">
              <a:rPr lang="en-US" smtClean="0"/>
              <a:t>5/3/2013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B82D059-6D70-4F86-AA8F-B780DA75F9B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9282FE4-1912-4A9F-8407-D7173C43188A}" type="datetime1">
              <a:rPr lang="en-US" smtClean="0"/>
              <a:t>5/3/2013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BCD089B-7B8F-4D46-8B2F-CAF74521700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ABD3DA-0930-4FFE-B9A5-224A4A23DAE8}" type="datetime1">
              <a:rPr lang="en-US" smtClean="0"/>
              <a:t>5/3/2013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E0C7B1B-98FC-4A71-B392-310FD033118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FD1EEA-08F5-4271-BEE4-A6621BC57DC4}" type="datetime1">
              <a:rPr lang="en-US" smtClean="0"/>
              <a:t>5/3/2013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33CFA68-ADE1-42DF-AA5E-AC226E73543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A92CC-F07F-4EA8-B4C0-26ACAE7BBD3A}" type="datetime1">
              <a:rPr lang="en-US" smtClean="0"/>
              <a:t>5/3/2013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EEBF1A-DDDA-44FC-87D8-388DF1CB8AD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FB62BDF5-4A6E-4598-B6E4-A585593A7318}" type="datetime1">
              <a:rPr lang="en-US" smtClean="0"/>
              <a:t>5/3/2013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pPr algn="ctr" eaLnBrk="1" latinLnBrk="0" hangingPunct="1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ia.ru/images/target/img/product/11/60/08/11600871.jpg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brain.pan.e-merchant.com/0/4/03384440/l_0338444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ej-ceny.cz/image-shop/177375/original/chladic-cpu-arctic-cooling-freezer-7-lp-soc-775.jpg" TargetMode="External"/><Relationship Id="rId5" Type="http://schemas.openxmlformats.org/officeDocument/2006/relationships/hyperlink" Target="http://1.bp.blogspot.com/_IawOjqDZ5s4/TL7WNKN68qI/AAAAAAAAAB8/2cHykhEKQxw/s1600/optick&#225;+mechanika.jpg" TargetMode="External"/><Relationship Id="rId4" Type="http://schemas.openxmlformats.org/officeDocument/2006/relationships/hyperlink" Target="http://www.cl.cam.ac.uk/~mgk25/ucs/accent-keys-DE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www.google.cz/url?sa=i&amp;rct=j&amp;q=mikrofon+k+pc&amp;source=images&amp;cd=&amp;cad=rja&amp;docid=FBFhCBWqfjYfhM&amp;tbnid=EZAsPXQRvLD0DM:&amp;ved=0CAUQjRw&amp;url=http://www.pixmania.cz/cz/cz/3381621/art/mobility-lab/mikrofon-retro-style.html&amp;ei=qE8wUbLBH4jctAbKrIC4AQ&amp;bvm=bv.43148975,d.bGE&amp;psig=AFQjCNHEefadu7MSsXIB9J0U6LQdm-0RCQ&amp;ust=136220699295908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monitor+pc&amp;source=images&amp;cd=&amp;cad=rja&amp;docid=r4k4HhckBW2E3M&amp;tbnid=EL2OIoVt7GT2lM:&amp;ved=0CAUQjRw&amp;url=http://www.asia.ru/fr/ProductInfo/1021334.html&amp;ei=pVEwUYqVA8iSswbUzYHYAg&amp;bvm=bv.43148975,d.bGE&amp;psig=AFQjCNFAqpG1-L6Oh9Sal0nClJtnMWzqOg&amp;ust=1362207520664897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keys+pc&amp;source=images&amp;cd=&amp;cad=rja&amp;docid=M6Bmo_zkAa6pSM&amp;tbnid=2jvr-P8SljtZ6M:&amp;ved=0CAUQjRw&amp;url=http://www.cl.cam.ac.uk/~mgk25/ucs/apostrophe.html&amp;ei=QFMwUeSmCYrYtAbL14GICg&amp;bvm=bv.43148975,d.bGE&amp;psig=AFQjCNHIIpgmCAGSHkxt9RCdNtUZw2ByeA&amp;ust=1362207933220183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optick%C3%A1+mechanika&amp;source=images&amp;cd=&amp;cad=rja&amp;docid=yUEEuk_22MdbyM&amp;tbnid=fM_pU9r8vo7w7M:&amp;ved=0CAUQjRw&amp;url=http://hardwareganova.blogspot.com/2010/10/mechanika.html&amp;ei=KlQwUfKoC4mTswaLsoBo&amp;bvm=bv.43148975,d.bGE&amp;psig=AFQjCNFa9PW4F3G6mbyC0WKq91BgtyBjqw&amp;ust=1362208161094491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rct=j&amp;q=chladi%C4%8D+cpu&amp;source=images&amp;cd=&amp;cad=rja&amp;docid=mwotRTEwcg30cM&amp;tbnid=or5_ZGEXA4--QM:&amp;ved=0CAUQjRw&amp;url=http://www.nej-ceny.cz/177375/chladic-cpu-arctic-cooling-freezer-7-lp-soc-775.html&amp;ei=9lUwUZmZPM3EswaZnYGgBA&amp;bvm=bv.43148975,d.bGE&amp;psig=AFQjCNH3frwXqtZJCVHq05ceXrZWCCXBmQ&amp;ust=13622085955159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294574"/>
              </p:ext>
            </p:extLst>
          </p:nvPr>
        </p:nvGraphicFramePr>
        <p:xfrm>
          <a:off x="1259632" y="1664804"/>
          <a:ext cx="6984776" cy="32763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941851"/>
                <a:gridCol w="5042925"/>
              </a:tblGrid>
              <a:tr h="18795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Název </a:t>
                      </a:r>
                      <a:r>
                        <a:rPr lang="cs-CZ" sz="1100" dirty="0">
                          <a:effectLst/>
                        </a:rPr>
                        <a:t>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1800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</a:t>
                      </a:r>
                      <a:r>
                        <a:rPr lang="cs-CZ" sz="1100" dirty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Lubomír Stepek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270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procvičení probrané ho učiva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  <a:tr h="2099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Vzdělávací </a:t>
                      </a:r>
                      <a:r>
                        <a:rPr lang="cs-CZ" sz="1100" dirty="0">
                          <a:effectLst/>
                        </a:rPr>
                        <a:t>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Informační </a:t>
                      </a:r>
                      <a:r>
                        <a:rPr lang="cs-CZ" sz="1100" dirty="0">
                          <a:effectLst/>
                        </a:rPr>
                        <a:t>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49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Předmět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Tematická </a:t>
                      </a:r>
                      <a:r>
                        <a:rPr lang="cs-CZ" sz="1100" dirty="0">
                          <a:effectLst/>
                        </a:rPr>
                        <a:t>oblast/téma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Opakování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Výsledky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Opakování, prohlubování získaných poznatků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3412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Klíčová </a:t>
                      </a:r>
                      <a:r>
                        <a:rPr lang="cs-CZ" sz="1100" dirty="0">
                          <a:effectLst/>
                        </a:rPr>
                        <a:t>slova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Vstupní a výstupní zařízení, hardware</a:t>
                      </a:r>
                      <a:endParaRPr lang="cs-CZ" sz="11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Druh </a:t>
                      </a:r>
                      <a:r>
                        <a:rPr lang="cs-CZ" sz="1100" dirty="0">
                          <a:effectLst/>
                        </a:rPr>
                        <a:t>učebního materiálu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041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Typ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vzdělávání, </a:t>
                      </a:r>
                      <a:r>
                        <a:rPr lang="cs-CZ" sz="1100" dirty="0" smtClean="0">
                          <a:effectLst/>
                        </a:rPr>
                        <a:t>1. </a:t>
                      </a:r>
                      <a:r>
                        <a:rPr lang="cs-CZ" sz="1100" dirty="0">
                          <a:effectLst/>
                        </a:rPr>
                        <a:t>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151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Ověřeno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Datum</a:t>
                      </a:r>
                      <a:r>
                        <a:rPr lang="cs-CZ" sz="1100" baseline="0" dirty="0">
                          <a:effectLst/>
                        </a:rPr>
                        <a:t>: </a:t>
                      </a:r>
                      <a:r>
                        <a:rPr lang="cs-CZ" sz="1100" baseline="0" dirty="0" smtClean="0">
                          <a:effectLst/>
                        </a:rPr>
                        <a:t>11.3. 2013                           </a:t>
                      </a:r>
                      <a:r>
                        <a:rPr lang="cs-CZ" sz="1100" baseline="0" dirty="0">
                          <a:effectLst/>
                        </a:rPr>
                        <a:t>Třída: </a:t>
                      </a:r>
                      <a:r>
                        <a:rPr lang="cs-CZ" sz="1100" baseline="0" dirty="0" smtClean="0">
                          <a:effectLst/>
                        </a:rPr>
                        <a:t>I</a:t>
                      </a:r>
                      <a:r>
                        <a:rPr lang="cs-CZ" sz="1100" baseline="0" dirty="0">
                          <a:effectLst/>
                        </a:rPr>
                        <a:t>. PRŠ 2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12347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800" dirty="0" smtClean="0">
                          <a:hlinkClick r:id="rId2"/>
                        </a:rPr>
                        <a:t>http://brain.pan.e-merchant.com/0/4/03384440/l_03384440.jpg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3"/>
                        </a:rPr>
                        <a:t>http://www.asia.ru/images/target/img/product/11/60/08/11600871.jpg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4"/>
                        </a:rPr>
                        <a:t>http://www.cl.cam.ac.uk/~mgk25/ucs/accent-keys-DE.jpg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5"/>
                        </a:rPr>
                        <a:t>http://1.bp.blogspot.com/_IawOjqDZ5s4/TL7WNKN68qI/AAAAAAAAAB8/2cHykhEKQxw/s1600/optická+mechanika.jpg</a:t>
                      </a:r>
                      <a:endParaRPr lang="cs-CZ" sz="800" dirty="0" smtClean="0"/>
                    </a:p>
                    <a:p>
                      <a:r>
                        <a:rPr lang="cs-CZ" sz="800" dirty="0" smtClean="0">
                          <a:hlinkClick r:id="rId6"/>
                        </a:rPr>
                        <a:t>http://www.nej-ceny.cz/image-shop/177375/original/chladic-cpu-arctic-cooling-freezer-7-lp-soc-775.jpg</a:t>
                      </a:r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pPr>
                        <a:lnSpc>
                          <a:spcPct val="100000"/>
                        </a:lnSpc>
                      </a:pPr>
                      <a:endParaRPr lang="cs-CZ" sz="600" kern="1200" dirty="0" smtClean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"/>
          <a:stretch/>
        </p:blipFill>
        <p:spPr bwMode="auto">
          <a:xfrm>
            <a:off x="1024932" y="260649"/>
            <a:ext cx="78170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b="0" dirty="0">
                <a:solidFill>
                  <a:prstClr val="black"/>
                </a:solidFill>
                <a:latin typeface="Calibri"/>
              </a:rPr>
              <a:t>EU­­_12_sada 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1_09_INF</a:t>
            </a:r>
            <a:r>
              <a:rPr lang="cs-CZ" sz="1800" b="0" dirty="0">
                <a:solidFill>
                  <a:prstClr val="black"/>
                </a:solidFill>
                <a:latin typeface="Calibri"/>
              </a:rPr>
              <a:t>_ 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Chytřejší </a:t>
            </a:r>
            <a:r>
              <a:rPr lang="cs-CZ" sz="1800" b="0" dirty="0" err="1" smtClean="0">
                <a:solidFill>
                  <a:prstClr val="black"/>
                </a:solidFill>
                <a:latin typeface="Calibri"/>
              </a:rPr>
              <a:t>vyhrává_Stepek</a:t>
            </a:r>
            <a:endParaRPr lang="cs-CZ" sz="1800" b="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338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Nadpis 1"/>
          <p:cNvSpPr>
            <a:spLocks noGrp="1"/>
          </p:cNvSpPr>
          <p:nvPr>
            <p:ph type="ctrTitle"/>
          </p:nvPr>
        </p:nvSpPr>
        <p:spPr>
          <a:xfrm>
            <a:off x="2411760" y="1412776"/>
            <a:ext cx="5688633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Chytřejší vyhrává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740137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1143000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cs-CZ" sz="2000" b="1" dirty="0" smtClean="0"/>
                        <a:t>Hardware</a:t>
                      </a:r>
                      <a:endParaRPr lang="cs-CZ" sz="2000" b="1" dirty="0"/>
                    </a:p>
                  </a:txBody>
                  <a:tcPr anchor="ctr">
                    <a:gradFill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Vstupní zařízení</a:t>
                      </a:r>
                    </a:p>
                    <a:p>
                      <a:pPr algn="ctr"/>
                      <a:r>
                        <a:rPr lang="cs-CZ" sz="2000" b="1" dirty="0" smtClean="0"/>
                        <a:t>počítače</a:t>
                      </a:r>
                      <a:endParaRPr lang="cs-CZ" sz="2000" b="1" dirty="0"/>
                    </a:p>
                  </a:txBody>
                  <a:tcPr anchor="ctr">
                    <a:gradFill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Výstupní zařízení počítače</a:t>
                      </a:r>
                      <a:endParaRPr lang="cs-CZ" sz="2000" b="1" dirty="0"/>
                    </a:p>
                  </a:txBody>
                  <a:tcPr anchor="ctr">
                    <a:gradFill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baseline="0" dirty="0" smtClean="0"/>
                        <a:t>Co je na obrázku</a:t>
                      </a:r>
                    </a:p>
                  </a:txBody>
                  <a:tcPr anchor="ctr">
                    <a:gradFill>
                      <a:gsLst>
                        <a:gs pos="0">
                          <a:srgbClr val="5E9EFF"/>
                        </a:gs>
                        <a:gs pos="39999">
                          <a:srgbClr val="85C2FF"/>
                        </a:gs>
                        <a:gs pos="70000">
                          <a:srgbClr val="C4D6EB"/>
                        </a:gs>
                        <a:gs pos="100000">
                          <a:srgbClr val="FFEBFA"/>
                        </a:gs>
                      </a:gsLst>
                      <a:lin ang="5400000" scaled="0"/>
                    </a:gradFill>
                  </a:tcPr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1125538"/>
            <a:ext cx="2268538" cy="101441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10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68538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20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588" y="3421063"/>
            <a:ext cx="2270126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30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588" y="4573588"/>
            <a:ext cx="2270126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40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588" y="5726113"/>
            <a:ext cx="2270126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50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3463" y="1125538"/>
            <a:ext cx="2268537" cy="101441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10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03463" y="2266950"/>
            <a:ext cx="2268537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20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03463" y="3421063"/>
            <a:ext cx="2268537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03463" y="4570413"/>
            <a:ext cx="2268537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40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03463" y="5726113"/>
            <a:ext cx="2268537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50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6925" y="1125538"/>
            <a:ext cx="2268538" cy="101441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10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06925" y="2268538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20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06925" y="3421063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30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06925" y="4573588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40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06925" y="5726113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50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11975" y="1123950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10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11975" y="2268538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20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11975" y="3421063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30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11975" y="4573588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40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11975" y="5726113"/>
            <a:ext cx="2268538" cy="10160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tx1"/>
                </a:solidFill>
              </a:rPr>
              <a:t>50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2" name="Tlačítko akce: Dopředu nebo Další 1">
            <a:hlinkClick r:id="rId2" action="ppaction://hlinksldjump" highlightClick="1"/>
          </p:cNvPr>
          <p:cNvSpPr/>
          <p:nvPr/>
        </p:nvSpPr>
        <p:spPr>
          <a:xfrm>
            <a:off x="1835696" y="1632744"/>
            <a:ext cx="432842" cy="50720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Tlačítko akce: Dopředu nebo Další 24">
            <a:hlinkClick r:id="rId3" action="ppaction://hlinksldjump" highlightClick="1"/>
          </p:cNvPr>
          <p:cNvSpPr/>
          <p:nvPr/>
        </p:nvSpPr>
        <p:spPr>
          <a:xfrm>
            <a:off x="1835696" y="2776538"/>
            <a:ext cx="432842" cy="5191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lačítko akce: Dopředu nebo Další 25">
            <a:hlinkClick r:id="rId4" action="ppaction://hlinksldjump" highlightClick="1"/>
          </p:cNvPr>
          <p:cNvSpPr/>
          <p:nvPr/>
        </p:nvSpPr>
        <p:spPr>
          <a:xfrm>
            <a:off x="1835696" y="3929063"/>
            <a:ext cx="467767" cy="55114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Tlačítko akce: Dopředu nebo Další 26">
            <a:hlinkClick r:id="rId5" action="ppaction://hlinksldjump" highlightClick="1"/>
          </p:cNvPr>
          <p:cNvSpPr/>
          <p:nvPr/>
        </p:nvSpPr>
        <p:spPr>
          <a:xfrm>
            <a:off x="1835696" y="5083176"/>
            <a:ext cx="432842" cy="5064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Tlačítko akce: Dopředu nebo Další 27">
            <a:hlinkClick r:id="rId6" action="ppaction://hlinksldjump" highlightClick="1"/>
          </p:cNvPr>
          <p:cNvSpPr/>
          <p:nvPr/>
        </p:nvSpPr>
        <p:spPr>
          <a:xfrm>
            <a:off x="1835696" y="6238875"/>
            <a:ext cx="432842" cy="50323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lačítko akce: Dopředu nebo Další 3">
            <a:hlinkClick r:id="rId7" action="ppaction://hlinksldjump" highlightClick="1"/>
          </p:cNvPr>
          <p:cNvSpPr/>
          <p:nvPr/>
        </p:nvSpPr>
        <p:spPr>
          <a:xfrm>
            <a:off x="4067175" y="1631950"/>
            <a:ext cx="504825" cy="50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lačítko akce: Dopředu nebo Další 28">
            <a:hlinkClick r:id="rId8" action="ppaction://hlinksldjump" highlightClick="1"/>
          </p:cNvPr>
          <p:cNvSpPr/>
          <p:nvPr/>
        </p:nvSpPr>
        <p:spPr>
          <a:xfrm>
            <a:off x="4067175" y="2774950"/>
            <a:ext cx="504825" cy="51276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Tlačítko akce: Dopředu nebo Další 29">
            <a:hlinkClick r:id="rId9" action="ppaction://hlinksldjump" highlightClick="1"/>
          </p:cNvPr>
          <p:cNvSpPr/>
          <p:nvPr/>
        </p:nvSpPr>
        <p:spPr>
          <a:xfrm>
            <a:off x="4067175" y="3933825"/>
            <a:ext cx="504825" cy="50323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lačítko akce: Dopředu nebo Další 30">
            <a:hlinkClick r:id="rId10" action="ppaction://hlinksldjump" highlightClick="1"/>
          </p:cNvPr>
          <p:cNvSpPr/>
          <p:nvPr/>
        </p:nvSpPr>
        <p:spPr>
          <a:xfrm>
            <a:off x="4064000" y="5078413"/>
            <a:ext cx="503238" cy="50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Tlačítko akce: Dopředu nebo Další 31">
            <a:hlinkClick r:id="rId11" action="ppaction://hlinksldjump" highlightClick="1"/>
          </p:cNvPr>
          <p:cNvSpPr/>
          <p:nvPr/>
        </p:nvSpPr>
        <p:spPr>
          <a:xfrm>
            <a:off x="4067175" y="6234113"/>
            <a:ext cx="504825" cy="50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Tlačítko akce: Dopředu nebo Další 32">
            <a:hlinkClick r:id="rId12" action="ppaction://hlinksldjump" highlightClick="1"/>
          </p:cNvPr>
          <p:cNvSpPr/>
          <p:nvPr/>
        </p:nvSpPr>
        <p:spPr>
          <a:xfrm>
            <a:off x="6372225" y="1632744"/>
            <a:ext cx="503237" cy="50403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lačítko akce: Dopředu nebo Další 33">
            <a:hlinkClick r:id="rId13" action="ppaction://hlinksldjump" highlightClick="1"/>
          </p:cNvPr>
          <p:cNvSpPr/>
          <p:nvPr/>
        </p:nvSpPr>
        <p:spPr>
          <a:xfrm>
            <a:off x="6372225" y="2776538"/>
            <a:ext cx="503237" cy="50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Tlačítko akce: Dopředu nebo Další 34">
            <a:hlinkClick r:id="rId14" action="ppaction://hlinksldjump" highlightClick="1"/>
          </p:cNvPr>
          <p:cNvSpPr/>
          <p:nvPr/>
        </p:nvSpPr>
        <p:spPr>
          <a:xfrm>
            <a:off x="6372225" y="3929063"/>
            <a:ext cx="503238" cy="508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Tlačítko akce: Dopředu nebo Další 35">
            <a:hlinkClick r:id="rId15" action="ppaction://hlinksldjump" highlightClick="1"/>
          </p:cNvPr>
          <p:cNvSpPr/>
          <p:nvPr/>
        </p:nvSpPr>
        <p:spPr>
          <a:xfrm>
            <a:off x="6372225" y="5083175"/>
            <a:ext cx="503238" cy="506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Tlačítko akce: Dopředu nebo Další 36">
            <a:hlinkClick r:id="rId16" action="ppaction://hlinksldjump" highlightClick="1"/>
          </p:cNvPr>
          <p:cNvSpPr/>
          <p:nvPr/>
        </p:nvSpPr>
        <p:spPr>
          <a:xfrm>
            <a:off x="6372225" y="6235700"/>
            <a:ext cx="503238" cy="506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8" name="Tlačítko akce: Dopředu nebo Další 37">
            <a:hlinkClick r:id="rId17" action="ppaction://hlinksldjump" highlightClick="1"/>
          </p:cNvPr>
          <p:cNvSpPr/>
          <p:nvPr/>
        </p:nvSpPr>
        <p:spPr>
          <a:xfrm>
            <a:off x="8658225" y="1632744"/>
            <a:ext cx="485775" cy="50403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Tlačítko akce: Dopředu nebo Další 38">
            <a:hlinkClick r:id="rId18" action="ppaction://hlinksldjump" highlightClick="1"/>
          </p:cNvPr>
          <p:cNvSpPr/>
          <p:nvPr/>
        </p:nvSpPr>
        <p:spPr>
          <a:xfrm>
            <a:off x="8658225" y="2776538"/>
            <a:ext cx="485775" cy="5191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Tlačítko akce: Dopředu nebo Další 39">
            <a:hlinkClick r:id="rId19" action="ppaction://hlinksldjump" highlightClick="1"/>
          </p:cNvPr>
          <p:cNvSpPr/>
          <p:nvPr/>
        </p:nvSpPr>
        <p:spPr>
          <a:xfrm>
            <a:off x="8639175" y="3933825"/>
            <a:ext cx="504825" cy="50323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Tlačítko akce: Dopředu nebo Další 40">
            <a:hlinkClick r:id="rId20" action="ppaction://hlinksldjump" highlightClick="1"/>
          </p:cNvPr>
          <p:cNvSpPr/>
          <p:nvPr/>
        </p:nvSpPr>
        <p:spPr>
          <a:xfrm>
            <a:off x="8639175" y="5078413"/>
            <a:ext cx="504825" cy="50323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2" name="Tlačítko akce: Dopředu nebo Další 41">
            <a:hlinkClick r:id="rId21" action="ppaction://hlinksldjump" highlightClick="1"/>
          </p:cNvPr>
          <p:cNvSpPr/>
          <p:nvPr/>
        </p:nvSpPr>
        <p:spPr>
          <a:xfrm>
            <a:off x="8658225" y="6238875"/>
            <a:ext cx="504825" cy="50323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" grpId="0" animBg="1"/>
      <p:bldP spid="25" grpId="0" animBg="1"/>
      <p:bldP spid="26" grpId="0" animBg="1"/>
      <p:bldP spid="27" grpId="0" animBg="1"/>
      <p:bldP spid="28" grpId="0" animBg="1"/>
      <p:bldP spid="4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HARDWARE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79912" y="908720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15616" y="1772816"/>
            <a:ext cx="576064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/>
              <a:t>Pojem hardware znamená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115616" y="2564904"/>
            <a:ext cx="51133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Technické </a:t>
            </a:r>
            <a:r>
              <a:rPr lang="cs-CZ" sz="2400" dirty="0"/>
              <a:t>vybavení PC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Programové vybavení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Notebook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19872" y="5733256"/>
            <a:ext cx="4608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Technické </a:t>
            </a:r>
            <a:r>
              <a:rPr lang="cs-CZ" sz="2800" dirty="0"/>
              <a:t>vybavení PC</a:t>
            </a: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6228184" y="836712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HARDWARE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91880" y="836712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624" y="1844824"/>
            <a:ext cx="756108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……provádí základní operace systému</a:t>
            </a:r>
            <a:r>
              <a:rPr lang="cs-CZ" sz="2400" b="1" dirty="0" smtClean="0"/>
              <a:t>(mozek </a:t>
            </a:r>
            <a:r>
              <a:rPr lang="cs-CZ" sz="2400" b="1" dirty="0"/>
              <a:t>PC) se nazývá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640" y="2780928"/>
            <a:ext cx="417698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rocesor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perační paměť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Paměť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75856" y="5229200"/>
            <a:ext cx="309589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Procesor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940152" y="76470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HARDWARE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91880" y="764704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19672" y="1557338"/>
            <a:ext cx="7129041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Zvuková karta je…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19672" y="2551113"/>
            <a:ext cx="712879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Z</a:t>
            </a:r>
            <a:r>
              <a:rPr lang="cs-CZ" sz="2400" dirty="0" smtClean="0"/>
              <a:t>ákladní deska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Procesor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Zařízení pro vstup a výstup zvukového signálu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19672" y="5238750"/>
            <a:ext cx="705601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/>
            <a:r>
              <a:rPr lang="cs-CZ" sz="2400" dirty="0" smtClean="0"/>
              <a:t>c) Zařízení pro vstup a výstup zvukového signálu</a:t>
            </a:r>
            <a:endParaRPr lang="cs-CZ" sz="24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940152" y="76470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HARDWARE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91880" y="764704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47664" y="1557338"/>
            <a:ext cx="7201049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Myš je….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03648" y="2551113"/>
            <a:ext cx="410497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Polohovací zařízení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Základní deska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Zvuková karta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99792" y="5238750"/>
            <a:ext cx="41764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Polohovací zařízení</a:t>
            </a:r>
            <a:endParaRPr lang="cs-CZ" sz="24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940152" y="692696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HARDWARE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836712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649" y="1772816"/>
            <a:ext cx="4896544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/>
              <a:t>CPU je zkratka pro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5656" y="2551113"/>
            <a:ext cx="4032969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Procesor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perační </a:t>
            </a:r>
            <a:r>
              <a:rPr lang="cs-CZ" sz="2400" dirty="0"/>
              <a:t>paměť </a:t>
            </a:r>
            <a:endParaRPr lang="cs-CZ" sz="2400" dirty="0" smtClean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Pevný </a:t>
            </a:r>
            <a:r>
              <a:rPr lang="cs-CZ" sz="2400" dirty="0"/>
              <a:t>disk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19872" y="5238750"/>
            <a:ext cx="4897041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Procesor 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868144" y="76470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/>
            <a:r>
              <a:rPr lang="cs-CZ" sz="2800" b="1" dirty="0" smtClean="0"/>
              <a:t>Vstupní zařízení 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692696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5656" y="1557338"/>
            <a:ext cx="727305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Mikrofon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5656" y="2551113"/>
            <a:ext cx="727305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slouží k přenosu dat z </a:t>
            </a:r>
            <a:r>
              <a:rPr lang="cs-CZ" sz="2400" dirty="0" smtClean="0"/>
              <a:t>PC na CD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slouží k přenosu dat z </a:t>
            </a:r>
            <a:r>
              <a:rPr lang="cs-CZ" sz="2400" dirty="0" smtClean="0"/>
              <a:t>CD </a:t>
            </a:r>
            <a:r>
              <a:rPr lang="cs-CZ" sz="2400" dirty="0"/>
              <a:t>do počítače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slouží k pořízení zvukového záznamu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19672" y="5238750"/>
            <a:ext cx="712904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c) slouží </a:t>
            </a:r>
            <a:r>
              <a:rPr lang="cs-CZ" sz="2800" dirty="0"/>
              <a:t>k pořízení zvukového záznamu</a:t>
            </a:r>
          </a:p>
          <a:p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292080" y="692696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764704"/>
            <a:ext cx="1368152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5656" y="1557338"/>
            <a:ext cx="7273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Mechanická </a:t>
            </a:r>
            <a:r>
              <a:rPr lang="cs-CZ" sz="2800" b="1" dirty="0"/>
              <a:t>myš byla nahrazena </a:t>
            </a:r>
            <a:r>
              <a:rPr lang="cs-CZ" sz="2800" b="1" dirty="0" smtClean="0"/>
              <a:t>myší -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47664" y="2551113"/>
            <a:ext cx="3960961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optickou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USB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WI-FI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1680" y="5238750"/>
            <a:ext cx="453608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optickou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364088" y="76470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4336" y="862846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50488" y="1816078"/>
            <a:ext cx="734506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Skener je -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03648" y="2551113"/>
            <a:ext cx="676880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Vstupní </a:t>
            </a:r>
            <a:r>
              <a:rPr lang="cs-CZ" sz="2400" dirty="0"/>
              <a:t>zařízení </a:t>
            </a:r>
            <a:r>
              <a:rPr lang="cs-CZ" sz="2400" dirty="0" smtClean="0"/>
              <a:t>pro pořizování kopií </a:t>
            </a:r>
            <a:r>
              <a:rPr lang="cs-CZ" sz="2400" dirty="0" err="1" smtClean="0"/>
              <a:t>obrátků</a:t>
            </a:r>
            <a:r>
              <a:rPr lang="cs-CZ" sz="2400" dirty="0" smtClean="0"/>
              <a:t>, textu....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Výstupní </a:t>
            </a:r>
            <a:r>
              <a:rPr lang="cs-CZ" sz="2400" dirty="0"/>
              <a:t>zařízení pro pořizování kopií </a:t>
            </a:r>
            <a:r>
              <a:rPr lang="cs-CZ" sz="2400" dirty="0" smtClean="0"/>
              <a:t>obrázků</a:t>
            </a:r>
            <a:r>
              <a:rPr lang="cs-CZ" sz="2400" dirty="0"/>
              <a:t>, textu</a:t>
            </a:r>
            <a:r>
              <a:rPr lang="cs-CZ" sz="2400" dirty="0" smtClean="0"/>
              <a:t>....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Zařízení na pořizování videa.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15616" y="5238750"/>
            <a:ext cx="763309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a) Vstupní </a:t>
            </a:r>
            <a:r>
              <a:rPr lang="cs-CZ" sz="2400" dirty="0"/>
              <a:t>zařízení pro pořizování kopií </a:t>
            </a:r>
            <a:r>
              <a:rPr lang="cs-CZ" sz="2400" dirty="0" err="1"/>
              <a:t>obrátků</a:t>
            </a:r>
            <a:r>
              <a:rPr lang="cs-CZ" sz="2400" dirty="0"/>
              <a:t>, textu</a:t>
            </a:r>
            <a:r>
              <a:rPr lang="cs-CZ" sz="2400" dirty="0" smtClean="0"/>
              <a:t>....</a:t>
            </a:r>
            <a:endParaRPr lang="cs-CZ" sz="24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292080" y="764703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836712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70467" y="2204864"/>
            <a:ext cx="7489081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Zvol správné </a:t>
            </a:r>
            <a:r>
              <a:rPr lang="cs-CZ" sz="2800" b="1" dirty="0"/>
              <a:t>tvrzení: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39651" y="2852936"/>
            <a:ext cx="734506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Webová kamera je součástí každého počítače.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Skener je vstupní zařízení, slouží k přenosu dat z papíru do počítače.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Tiskárna je vstupní zařízení.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39651" y="4869160"/>
            <a:ext cx="727305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400" dirty="0" smtClean="0"/>
              <a:t>Skener </a:t>
            </a:r>
            <a:r>
              <a:rPr lang="cs-CZ" sz="2400" dirty="0"/>
              <a:t>je vstupní zařízení, slouží k přenosu dat </a:t>
            </a:r>
          </a:p>
          <a:p>
            <a:r>
              <a:rPr lang="cs-CZ" sz="2400" dirty="0"/>
              <a:t>z papíru do počítače.</a:t>
            </a:r>
          </a:p>
          <a:p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292080" y="793751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1956" y="769041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47664" y="2080558"/>
            <a:ext cx="69850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Optická mechanika je - 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015331" y="3356992"/>
            <a:ext cx="511333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Vstupní i výstupní zařízení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Jen vstupní zařízení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Jen </a:t>
            </a:r>
            <a:r>
              <a:rPr lang="cs-CZ" sz="2400" dirty="0" smtClean="0"/>
              <a:t>výstupní zařízení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23728" y="5238750"/>
            <a:ext cx="53285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a) Vstupní </a:t>
            </a:r>
            <a:r>
              <a:rPr lang="cs-CZ" sz="2400" dirty="0"/>
              <a:t>i výstupní zařízení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364088" y="710412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Výstupní </a:t>
            </a:r>
            <a:r>
              <a:rPr lang="cs-CZ" sz="2800" b="1" dirty="0"/>
              <a:t>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823331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5656" y="2111252"/>
            <a:ext cx="72730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/>
              <a:t>Výstupní zařízení </a:t>
            </a:r>
            <a:r>
              <a:rPr lang="cs-CZ" sz="2800" b="1" dirty="0" smtClean="0"/>
              <a:t>předává údaje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63688" y="3501008"/>
            <a:ext cx="69850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Od </a:t>
            </a:r>
            <a:r>
              <a:rPr lang="cs-CZ" sz="2400" dirty="0"/>
              <a:t>počítače k </a:t>
            </a:r>
            <a:r>
              <a:rPr lang="cs-CZ" sz="2400" dirty="0" smtClean="0"/>
              <a:t>žákovi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d žáka k počítači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Od učitele k žákovi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763688" y="5238750"/>
            <a:ext cx="6985025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a) Od </a:t>
            </a:r>
            <a:r>
              <a:rPr lang="cs-CZ" sz="2400" dirty="0"/>
              <a:t>počítače k </a:t>
            </a:r>
            <a:r>
              <a:rPr lang="cs-CZ" sz="2400" dirty="0" smtClean="0"/>
              <a:t>žákovi</a:t>
            </a:r>
            <a:endParaRPr lang="cs-CZ" sz="2400" dirty="0"/>
          </a:p>
          <a:p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367296" y="706075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Výstupní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823331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 Kč</a:t>
            </a:r>
            <a:endParaRPr lang="cs-CZ" sz="36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79712" y="3068960"/>
            <a:ext cx="676900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Tiskárna slouží k vypalování CD a DVD disků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Tiskárna </a:t>
            </a:r>
            <a:r>
              <a:rPr lang="cs-CZ" sz="2400" dirty="0" smtClean="0"/>
              <a:t>slouží k tisku textu a obrázků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Tiskárna </a:t>
            </a:r>
            <a:r>
              <a:rPr lang="cs-CZ" sz="2400" dirty="0" smtClean="0"/>
              <a:t>slouží zálohování dat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051720" y="5157192"/>
            <a:ext cx="687650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b) Tiskárna </a:t>
            </a:r>
            <a:r>
              <a:rPr lang="cs-CZ" sz="2400" dirty="0"/>
              <a:t>slouží k tisku textu a obrázků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364088" y="76470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918241" y="2060848"/>
            <a:ext cx="35603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Vyber správné tvrzení 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Výstupní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823330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07253" y="2276872"/>
            <a:ext cx="69850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Výstupní zařízení jsou - 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07253" y="3151277"/>
            <a:ext cx="7201049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Reproduktory</a:t>
            </a:r>
            <a:r>
              <a:rPr lang="cs-CZ" sz="2400" dirty="0"/>
              <a:t>, tiskárna, </a:t>
            </a:r>
            <a:r>
              <a:rPr lang="cs-CZ" sz="2400" dirty="0" smtClean="0"/>
              <a:t>mikrofon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Sluchátka</a:t>
            </a:r>
            <a:r>
              <a:rPr lang="cs-CZ" sz="2400" dirty="0"/>
              <a:t>, monitor, </a:t>
            </a:r>
            <a:r>
              <a:rPr lang="cs-CZ" sz="2400" dirty="0" smtClean="0"/>
              <a:t>tiskárna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Sluchátka</a:t>
            </a:r>
            <a:r>
              <a:rPr lang="cs-CZ" sz="2400" dirty="0"/>
              <a:t>, reproduktory, </a:t>
            </a:r>
            <a:r>
              <a:rPr lang="cs-CZ" sz="2400" dirty="0" smtClean="0"/>
              <a:t>mikrofon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1680" y="5238750"/>
            <a:ext cx="705703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b) Sluchátka</a:t>
            </a:r>
            <a:r>
              <a:rPr lang="cs-CZ" sz="2800" dirty="0"/>
              <a:t>, monitor, </a:t>
            </a:r>
            <a:r>
              <a:rPr lang="cs-CZ" sz="2800" dirty="0" smtClean="0"/>
              <a:t>tiskárna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364088" y="764703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Výstupní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679713"/>
            <a:ext cx="1403648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29627" y="1807699"/>
            <a:ext cx="539064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Vyber správné tvrzení -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19672" y="2551113"/>
            <a:ext cx="712904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Monitor </a:t>
            </a:r>
            <a:r>
              <a:rPr lang="cs-CZ" sz="2400" dirty="0" smtClean="0"/>
              <a:t>funguje jen </a:t>
            </a:r>
            <a:r>
              <a:rPr lang="cs-CZ" sz="2400" dirty="0"/>
              <a:t>ve spojení </a:t>
            </a:r>
            <a:r>
              <a:rPr lang="cs-CZ" sz="2400" dirty="0" smtClean="0"/>
              <a:t>s počítačem 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Monitor funguje </a:t>
            </a:r>
            <a:r>
              <a:rPr lang="cs-CZ" sz="2400" dirty="0" smtClean="0"/>
              <a:t>ve </a:t>
            </a:r>
            <a:r>
              <a:rPr lang="cs-CZ" sz="2400" dirty="0"/>
              <a:t>spojení s </a:t>
            </a:r>
            <a:r>
              <a:rPr lang="cs-CZ" sz="2400" dirty="0" smtClean="0"/>
              <a:t>počítačem a může sloužit i jako televize 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Monitor nelze použít k příjmu </a:t>
            </a:r>
            <a:r>
              <a:rPr lang="cs-CZ" sz="2400" dirty="0" err="1" smtClean="0"/>
              <a:t>Tv</a:t>
            </a:r>
            <a:r>
              <a:rPr lang="cs-CZ" sz="2400" dirty="0" smtClean="0"/>
              <a:t> signálu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1680" y="5238750"/>
            <a:ext cx="7057033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400" dirty="0" smtClean="0"/>
              <a:t>Monitor </a:t>
            </a:r>
            <a:r>
              <a:rPr lang="cs-CZ" sz="2400" dirty="0"/>
              <a:t>funguje ve spojení s počítačem a může sloužit i jako televize 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436096" y="621084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Výstupní zařízení </a:t>
            </a:r>
            <a:r>
              <a:rPr lang="cs-CZ" sz="2800" b="1" dirty="0" smtClean="0"/>
              <a:t>počítače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01864" y="1052736"/>
            <a:ext cx="1403648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63688" y="2492896"/>
            <a:ext cx="69850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Multifunkční zařízení je - 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08076" y="3356992"/>
            <a:ext cx="599487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Laserová tiskárna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Tiskárna se skenerem a kopírkou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Tiskárna se skenerem, faxem a kopírkou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763688" y="5282016"/>
            <a:ext cx="62646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c</a:t>
            </a:r>
            <a:r>
              <a:rPr lang="cs-CZ" sz="2400" dirty="0" smtClean="0"/>
              <a:t>) Tiskárna </a:t>
            </a:r>
            <a:r>
              <a:rPr lang="cs-CZ" sz="2400" dirty="0"/>
              <a:t>se skenerem, faxem a kopírkou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423173" y="935480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Co je na </a:t>
            </a:r>
            <a:r>
              <a:rPr lang="cs-CZ" sz="2800" b="1" dirty="0" smtClean="0"/>
              <a:t>obrázku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844997"/>
            <a:ext cx="1403648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Kč</a:t>
            </a:r>
            <a:endParaRPr lang="cs-CZ" sz="36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06222" y="1851557"/>
            <a:ext cx="7129041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N</a:t>
            </a:r>
            <a:r>
              <a:rPr lang="pt-BR" sz="2800" b="1" dirty="0" smtClean="0"/>
              <a:t>a obrázku</a:t>
            </a:r>
            <a:r>
              <a:rPr lang="cs-CZ" sz="2800" b="1" dirty="0" smtClean="0"/>
              <a:t> j</a:t>
            </a:r>
            <a:r>
              <a:rPr lang="pt-BR" sz="2800" b="1" dirty="0" smtClean="0"/>
              <a:t>e</a:t>
            </a:r>
            <a:r>
              <a:rPr lang="cs-CZ" sz="2800" b="1" dirty="0" smtClean="0"/>
              <a:t> - </a:t>
            </a:r>
            <a:endParaRPr lang="cs-CZ" sz="28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78721" y="2924944"/>
            <a:ext cx="7129041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 smtClean="0"/>
              <a:t>Mikrofon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Reproduktor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Monitor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55675" y="5253037"/>
            <a:ext cx="705703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Mikrofon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540315" y="786370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026" name="Picture 2" descr="http://brain.pan.e-merchant.com/0/4/03384440/l_03384440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5" t="-561" r="26415" b="561"/>
          <a:stretch/>
        </p:blipFill>
        <p:spPr bwMode="auto">
          <a:xfrm>
            <a:off x="6229978" y="2012601"/>
            <a:ext cx="161778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Co je na </a:t>
            </a:r>
            <a:r>
              <a:rPr lang="cs-CZ" sz="2800" b="1" dirty="0" smtClean="0"/>
              <a:t>obrázku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971066"/>
            <a:ext cx="1547664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 Kč</a:t>
            </a:r>
            <a:endParaRPr lang="cs-CZ" sz="36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5656" y="2551113"/>
            <a:ext cx="727305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onitor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Televize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CD-ROM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75875" y="5238750"/>
            <a:ext cx="4608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a) Monitor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004048" y="917588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050" name="Picture 2" descr="http://www.asia.ru/images/target/img/product/11/60/08/1160087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609" y="2019300"/>
            <a:ext cx="40671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Co je na </a:t>
            </a:r>
            <a:r>
              <a:rPr lang="cs-CZ" sz="2800" b="1" dirty="0" smtClean="0"/>
              <a:t>obrázku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5134" y="976184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 Kč</a:t>
            </a:r>
            <a:endParaRPr lang="cs-CZ" sz="36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051721" y="2551113"/>
            <a:ext cx="3348496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aměť </a:t>
            </a:r>
            <a:r>
              <a:rPr lang="cs-CZ" sz="2400" dirty="0"/>
              <a:t>RAM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Tiskárna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Klávesnice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23728" y="5238750"/>
            <a:ext cx="662498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 smtClean="0"/>
              <a:t>c) Klávesnice</a:t>
            </a:r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076056" y="917557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074" name="Picture 2" descr="http://www.cl.cam.ac.uk/~mgk25/ucs/accent-keys-D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60848"/>
            <a:ext cx="2880320" cy="256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Co je na </a:t>
            </a:r>
            <a:r>
              <a:rPr lang="cs-CZ" sz="2800" b="1" dirty="0" smtClean="0"/>
              <a:t>obrázku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1034371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 Kč</a:t>
            </a:r>
            <a:endParaRPr lang="cs-CZ" sz="36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07703" y="2551113"/>
            <a:ext cx="338437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evný </a:t>
            </a:r>
            <a:r>
              <a:rPr lang="cs-CZ" sz="2400" dirty="0"/>
              <a:t>disk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/>
              <a:t>N</a:t>
            </a:r>
            <a:r>
              <a:rPr lang="cs-CZ" sz="2400" dirty="0" smtClean="0"/>
              <a:t>apájecí </a:t>
            </a:r>
            <a:r>
              <a:rPr lang="cs-CZ" sz="2400" dirty="0"/>
              <a:t>zdroj 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 smtClean="0"/>
              <a:t>Optická mechanika</a:t>
            </a:r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697" y="5238750"/>
            <a:ext cx="37086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c) Optická </a:t>
            </a:r>
            <a:r>
              <a:rPr lang="cs-CZ" sz="2400" dirty="0"/>
              <a:t>mechanika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076056" y="976699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4098" name="Picture 2" descr="http://1.bp.blogspot.com/_IawOjqDZ5s4/TL7WNKN68qI/AAAAAAAAAB8/2cHykhEKQxw/s1600/optická+mechanika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98" r="4974"/>
          <a:stretch/>
        </p:blipFill>
        <p:spPr bwMode="auto">
          <a:xfrm>
            <a:off x="5683686" y="2420888"/>
            <a:ext cx="3043074" cy="194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Co je na </a:t>
            </a:r>
            <a:r>
              <a:rPr lang="cs-CZ" sz="2800" b="1" dirty="0" smtClean="0"/>
              <a:t>obrázku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96344" y="908720"/>
            <a:ext cx="147565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Kč</a:t>
            </a:r>
            <a:endParaRPr lang="cs-CZ" sz="3600" b="1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83768" y="2551113"/>
            <a:ext cx="626494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aměť </a:t>
            </a:r>
            <a:r>
              <a:rPr lang="cs-CZ" sz="2400" dirty="0"/>
              <a:t>RAM</a:t>
            </a:r>
          </a:p>
          <a:p>
            <a:pPr marL="342900" indent="-342900">
              <a:buFontTx/>
              <a:buAutoNum type="alphaLcParenR"/>
            </a:pPr>
            <a:r>
              <a:rPr lang="cs-CZ" sz="2400" dirty="0"/>
              <a:t>C</a:t>
            </a:r>
            <a:r>
              <a:rPr lang="cs-CZ" sz="2400" dirty="0" smtClean="0"/>
              <a:t>hladič procesoru</a:t>
            </a:r>
            <a:endParaRPr lang="cs-CZ" sz="2400" dirty="0"/>
          </a:p>
          <a:p>
            <a:pPr marL="342900" indent="-342900">
              <a:buFontTx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evný </a:t>
            </a:r>
            <a:r>
              <a:rPr lang="cs-CZ" sz="2400" dirty="0"/>
              <a:t>disk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483769" y="5238750"/>
            <a:ext cx="345638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b) Chladič </a:t>
            </a:r>
            <a:r>
              <a:rPr lang="cs-CZ" sz="2400" dirty="0"/>
              <a:t>procesoru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5076056" y="850091"/>
            <a:ext cx="936625" cy="763587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22" name="Picture 2" descr="http://www.nej-ceny.cz/image-shop/177375/original/chladic-cpu-arctic-cooling-freezer-7-lp-soc-77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681" y="2924944"/>
            <a:ext cx="2267372" cy="147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612</TotalTime>
  <Words>601</Words>
  <Application>Microsoft Office PowerPoint</Application>
  <PresentationFormat>Předvádění na obrazovce (4:3)</PresentationFormat>
  <Paragraphs>212</Paragraphs>
  <Slides>23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Slunovrat</vt:lpstr>
      <vt:lpstr>Prezentace aplikace PowerPoint</vt:lpstr>
      <vt:lpstr>Chytřejší vyhrává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</cp:revision>
  <dcterms:created xsi:type="dcterms:W3CDTF">2010-10-19T08:27:42Z</dcterms:created>
  <dcterms:modified xsi:type="dcterms:W3CDTF">2013-05-03T19:01:52Z</dcterms:modified>
</cp:coreProperties>
</file>