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8" r:id="rId2"/>
    <p:sldId id="257" r:id="rId3"/>
    <p:sldId id="259" r:id="rId4"/>
    <p:sldId id="270" r:id="rId5"/>
    <p:sldId id="260" r:id="rId6"/>
    <p:sldId id="261" r:id="rId7"/>
    <p:sldId id="271" r:id="rId8"/>
    <p:sldId id="269" r:id="rId9"/>
    <p:sldId id="262" r:id="rId10"/>
    <p:sldId id="263" r:id="rId11"/>
    <p:sldId id="264" r:id="rId12"/>
    <p:sldId id="266" r:id="rId13"/>
    <p:sldId id="265" r:id="rId14"/>
    <p:sldId id="27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3192D"/>
    <a:srgbClr val="317F4F"/>
    <a:srgbClr val="0FB517"/>
    <a:srgbClr val="F9F8CC"/>
    <a:srgbClr val="F4FAA0"/>
    <a:srgbClr val="F2E48E"/>
    <a:srgbClr val="F5F5B1"/>
    <a:srgbClr val="EAF8CC"/>
    <a:srgbClr val="F6ECB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10" autoAdjust="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3DB38-31BB-4D7A-B29D-811558E58B5F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875732-930E-408F-B788-9B82D8051E1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69118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75732-930E-408F-B788-9B82D8051E11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Svatostánek, v němž je v synagoze uložena tóra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75732-930E-408F-B788-9B82D8051E11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8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7CC58-822F-4F48-A27B-6987C43BCE90}" type="datetimeFigureOut">
              <a:rPr lang="cs-CZ" smtClean="0"/>
              <a:pPr/>
              <a:t>30.3.2013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42B651-37E5-468E-B398-FB8E00C4D3A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raha_Staronova_Synagoga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b/bf/Sattler.jpg/548px-Sattler.jpg" TargetMode="External"/><Relationship Id="rId3" Type="http://schemas.openxmlformats.org/officeDocument/2006/relationships/hyperlink" Target="http://upload.wikimedia.org/wikipedia/commons/thumb/9/99/Praha_-Dum_u_kamenneho_zvonu.jpg/400px-Praha_-_Dum_u_kamenneho_zvonu.jpg" TargetMode="External"/><Relationship Id="rId7" Type="http://schemas.openxmlformats.org/officeDocument/2006/relationships/hyperlink" Target="http://upload.wikimedia.org/wikipedia/commons/thumb/1/13/F%C3%A4rber.jpg/104px-F%C3%A4rber.jpg" TargetMode="External"/><Relationship Id="rId2" Type="http://schemas.openxmlformats.org/officeDocument/2006/relationships/hyperlink" Target="http://upload.wikimedia.org/wikipedia/commons/thumb/b/b2/KUTNA_HORA_(js)_14.jpg/446px-KUTNA_HORA_(js)_1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f/f0/Buchbinder.jpg/108px-Buchbinder.jpg" TargetMode="External"/><Relationship Id="rId5" Type="http://schemas.openxmlformats.org/officeDocument/2006/relationships/hyperlink" Target="http://upload.wikimedia.org/wikipedia/commons/thumb/7/7b/Fischer.jpg/104px-Fischer.jpg" TargetMode="External"/><Relationship Id="rId4" Type="http://schemas.openxmlformats.org/officeDocument/2006/relationships/hyperlink" Target="http://upload.wikimedia.org/wikipedia/commons/thumb/4/48/Babiere.jpg/102px-Babiere.jpg" TargetMode="External"/><Relationship Id="rId9" Type="http://schemas.openxmlformats.org/officeDocument/2006/relationships/hyperlink" Target="http://upload.wikimedia.org/wikipedia/commons/thumb/b/bf/Sattler.jpg/110px-Sattler.jp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3/3c/Great_SynagoguePlzen_CZ.jpg/220px-Great_Synagogue_Plzen_CZ.jpg" TargetMode="External"/><Relationship Id="rId2" Type="http://schemas.openxmlformats.org/officeDocument/2006/relationships/hyperlink" Target="http://upload.wikimedia.org/wikipedia/commons/thumb/4/4b/Praha_Staronova_Synagoga.jpg/220px-Praha_Staronova_Synagoga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upload.wikimedia.org/wikipedia/commons/thumb/5/54/K%C3%B6ln-Tora-und-Innenansicht-Synagoge-Glockengasse-040.JPG/440px-K%C3%B6ln-Tora-und-Innenansicht-Synagoge-Glockengasse-040.JPG" TargetMode="External"/><Relationship Id="rId4" Type="http://schemas.openxmlformats.org/officeDocument/2006/relationships/hyperlink" Target="http://upload.wikimedia.org/wikipedia/commons/8/81/Syna_Lyon-Arche_Saint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 školy: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Autor: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Hana Míčová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VY_32_INOVACE_02_D7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Číslo projektu: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Život ve středověkém městě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 k výkladu o životě a obyvatelstvu ve středověkých 	městech.  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Datum:</a:t>
            </a:r>
            <a:r>
              <a:rPr lang="cs-CZ" sz="2000" dirty="0" smtClean="0">
                <a:solidFill>
                  <a:schemeClr val="tx2"/>
                </a:solidFill>
              </a:rPr>
              <a:t>	22.1. 2012	</a:t>
            </a: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71472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0000FF"/>
                </a:solidFill>
              </a:rPr>
              <a:t>Společnost ve středověkých městech:</a:t>
            </a:r>
            <a:endParaRPr lang="cs-CZ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00034" y="157161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     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Tvoří ji městský patriciát, měšťané a       	   neplnoprávní obyvatelé měst.</a:t>
            </a:r>
          </a:p>
          <a:p>
            <a:r>
              <a:rPr lang="cs-CZ" b="1" dirty="0" smtClean="0">
                <a:solidFill>
                  <a:srgbClr val="0000FF"/>
                </a:solidFill>
              </a:rPr>
              <a:t>Měšťané</a:t>
            </a:r>
            <a:r>
              <a:rPr lang="cs-CZ" dirty="0" smtClean="0">
                <a:solidFill>
                  <a:srgbClr val="0000FF"/>
                </a:solidFill>
              </a:rPr>
              <a:t> - </a:t>
            </a:r>
            <a:r>
              <a:rPr lang="cs-CZ" b="1" dirty="0" smtClean="0">
                <a:solidFill>
                  <a:srgbClr val="0000FF"/>
                </a:solidFill>
              </a:rPr>
              <a:t>plnoprávní obyvatelé měst</a:t>
            </a:r>
          </a:p>
          <a:p>
            <a:pPr lvl="1"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majitelé domů                      </a:t>
            </a:r>
          </a:p>
          <a:p>
            <a:pPr lvl="1"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majitelé velkých dílen          </a:t>
            </a:r>
          </a:p>
          <a:p>
            <a:pPr lvl="1"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řemeslničtí mistři</a:t>
            </a:r>
          </a:p>
          <a:p>
            <a:pPr lvl="1"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majitelé živností</a:t>
            </a:r>
          </a:p>
          <a:p>
            <a:pPr lvl="1"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bankéři</a:t>
            </a:r>
          </a:p>
          <a:p>
            <a:pPr lvl="1"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obchodníci</a:t>
            </a:r>
          </a:p>
          <a:p>
            <a:pPr lvl="1">
              <a:buFont typeface="Wingdings" pitchFamily="2" charset="2"/>
              <a:buChar char="§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rejdaři</a:t>
            </a:r>
          </a:p>
          <a:p>
            <a:pPr lvl="1"/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0000FF"/>
                </a:solidFill>
              </a:rPr>
              <a:t>Patriciové</a:t>
            </a:r>
            <a:r>
              <a:rPr lang="cs-CZ" u="sng" dirty="0" smtClean="0">
                <a:solidFill>
                  <a:srgbClr val="0000FF"/>
                </a:solidFill>
              </a:rPr>
              <a:t> </a:t>
            </a:r>
            <a:r>
              <a:rPr lang="cs-CZ" b="1" u="sng" dirty="0" smtClean="0">
                <a:solidFill>
                  <a:srgbClr val="0000FF"/>
                </a:solidFill>
              </a:rPr>
              <a:t> </a:t>
            </a:r>
            <a:endParaRPr lang="cs-CZ" u="sng" dirty="0">
              <a:solidFill>
                <a:srgbClr val="0000FF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nejbohatší měšťané, vlastní domy na náměstí 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ovládají městskou správu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v Čechách je městský patriciát často německého původu </a:t>
            </a:r>
            <a:r>
              <a:rPr lang="cs-CZ" sz="2800" dirty="0" smtClean="0">
                <a:solidFill>
                  <a:srgbClr val="0070C0"/>
                </a:solidFill>
              </a:rPr>
              <a:t>/ v důsledku vnější kolonizace 				   při zakládání měst/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786050" y="5357826"/>
            <a:ext cx="53623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00FF"/>
                </a:solidFill>
              </a:rPr>
              <a:t>Tzv. Kamenný dům v Kutné Hoře</a:t>
            </a:r>
          </a:p>
          <a:p>
            <a:r>
              <a:rPr lang="cs-CZ" sz="2400" dirty="0" smtClean="0">
                <a:solidFill>
                  <a:srgbClr val="0000FF"/>
                </a:solidFill>
              </a:rPr>
              <a:t>je ukázkou bohatého patricijského domu</a:t>
            </a:r>
            <a:endParaRPr lang="cs-CZ" sz="2400" dirty="0">
              <a:solidFill>
                <a:srgbClr val="0000FF"/>
              </a:solidFill>
            </a:endParaRPr>
          </a:p>
        </p:txBody>
      </p:sp>
      <p:pic>
        <p:nvPicPr>
          <p:cNvPr id="1030" name="Picture 6" descr="C:\Documents and Settings\Doma\Dokumenty\Obrázky\Gotika\446px-KUTNA_HORA_(js)_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3831738"/>
            <a:ext cx="2143140" cy="28802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oma\Dokumenty\Obrázky\Gotika\400px-Praha_-_Dum_u_kamenneho_zvonu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43438" y="569007"/>
            <a:ext cx="3857652" cy="5787325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642910" y="1571612"/>
            <a:ext cx="35719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Rekonstruovaný</a:t>
            </a:r>
          </a:p>
          <a:p>
            <a:r>
              <a:rPr lang="cs-CZ" sz="2800" b="1" dirty="0" smtClean="0">
                <a:solidFill>
                  <a:srgbClr val="0000FF"/>
                </a:solidFill>
              </a:rPr>
              <a:t>gotický dům </a:t>
            </a:r>
          </a:p>
          <a:p>
            <a:r>
              <a:rPr lang="cs-CZ" sz="2800" b="1" dirty="0" smtClean="0">
                <a:solidFill>
                  <a:srgbClr val="0000FF"/>
                </a:solidFill>
              </a:rPr>
              <a:t>U Kamenného zvonu</a:t>
            </a:r>
          </a:p>
          <a:p>
            <a:r>
              <a:rPr lang="cs-CZ" sz="2800" b="1" dirty="0" smtClean="0">
                <a:solidFill>
                  <a:srgbClr val="0000FF"/>
                </a:solidFill>
              </a:rPr>
              <a:t>na Staroměstském </a:t>
            </a:r>
          </a:p>
          <a:p>
            <a:r>
              <a:rPr lang="cs-CZ" sz="2800" b="1" dirty="0" smtClean="0">
                <a:solidFill>
                  <a:srgbClr val="0000FF"/>
                </a:solidFill>
              </a:rPr>
              <a:t>náměstí </a:t>
            </a:r>
          </a:p>
          <a:p>
            <a:r>
              <a:rPr lang="cs-CZ" sz="2800" b="1" smtClean="0">
                <a:solidFill>
                  <a:srgbClr val="0000FF"/>
                </a:solidFill>
              </a:rPr>
              <a:t>v </a:t>
            </a:r>
            <a:r>
              <a:rPr lang="cs-CZ" sz="2800" b="1" smtClean="0">
                <a:solidFill>
                  <a:srgbClr val="0000FF"/>
                </a:solidFill>
              </a:rPr>
              <a:t>Praze</a:t>
            </a:r>
            <a:endParaRPr lang="cs-CZ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00FF"/>
                </a:solidFill>
              </a:rPr>
              <a:t>Neplnoprávní obyvatelé měst:</a:t>
            </a:r>
            <a:endParaRPr lang="cs-CZ" b="1" u="sng" dirty="0">
              <a:solidFill>
                <a:srgbClr val="0000FF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nevlastní ve městě dům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pracují za mzdu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patří sem např. </a:t>
            </a:r>
          </a:p>
          <a:p>
            <a:pPr lvl="1">
              <a:buNone/>
            </a:pPr>
            <a:r>
              <a:rPr lang="cs-CZ" dirty="0"/>
              <a:t>-</a:t>
            </a:r>
            <a:r>
              <a:rPr lang="cs-CZ" b="1" dirty="0" smtClean="0">
                <a:solidFill>
                  <a:srgbClr val="0070C0"/>
                </a:solidFill>
              </a:rPr>
              <a:t>tovaryši </a:t>
            </a:r>
          </a:p>
          <a:p>
            <a:pPr lvl="1">
              <a:buNone/>
            </a:pPr>
            <a:r>
              <a:rPr lang="cs-CZ" b="1" dirty="0" smtClean="0">
                <a:solidFill>
                  <a:srgbClr val="0070C0"/>
                </a:solidFill>
              </a:rPr>
              <a:t>-nádeníci</a:t>
            </a:r>
          </a:p>
          <a:p>
            <a:pPr lvl="1">
              <a:buNone/>
            </a:pPr>
            <a:r>
              <a:rPr lang="cs-CZ" b="1" dirty="0">
                <a:solidFill>
                  <a:srgbClr val="0070C0"/>
                </a:solidFill>
              </a:rPr>
              <a:t>-</a:t>
            </a:r>
            <a:r>
              <a:rPr lang="cs-CZ" b="1" dirty="0" smtClean="0">
                <a:solidFill>
                  <a:srgbClr val="0070C0"/>
                </a:solidFill>
              </a:rPr>
              <a:t>služebnictvo</a:t>
            </a:r>
          </a:p>
          <a:p>
            <a:pPr lvl="1">
              <a:buNone/>
            </a:pPr>
            <a:r>
              <a:rPr lang="cs-CZ" b="1" dirty="0" smtClean="0">
                <a:solidFill>
                  <a:srgbClr val="0070C0"/>
                </a:solidFill>
              </a:rPr>
              <a:t>-městská chudina – žebráci, tuláci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00FF"/>
                </a:solidFill>
              </a:rPr>
              <a:t>Řemeslnické cechy:</a:t>
            </a:r>
            <a:endParaRPr lang="cs-CZ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u="sng" dirty="0" smtClean="0">
                <a:solidFill>
                  <a:srgbClr val="002060"/>
                </a:solidFill>
              </a:rPr>
              <a:t>Sdružovaly mistry jednoho řemesla</a:t>
            </a:r>
            <a:r>
              <a:rPr lang="cs-CZ" sz="2800" b="1" dirty="0" smtClean="0">
                <a:solidFill>
                  <a:srgbClr val="0070C0"/>
                </a:solidFill>
              </a:rPr>
              <a:t>, např. pekaře, kováře, zlatníky, cínaře, koláře, bednáře, tkalce…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002060"/>
                </a:solidFill>
              </a:rPr>
              <a:t>Díky specializaci bylo v našich městech zastoupeno 50-100 řemesel.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>
                <a:solidFill>
                  <a:srgbClr val="002060"/>
                </a:solidFill>
              </a:rPr>
              <a:t>Členy cechu byli </a:t>
            </a:r>
            <a:r>
              <a:rPr lang="cs-CZ" sz="2800" b="1" u="sng" dirty="0" smtClean="0">
                <a:solidFill>
                  <a:srgbClr val="002060"/>
                </a:solidFill>
              </a:rPr>
              <a:t>mistři, tovaryši a učedníci</a:t>
            </a:r>
            <a:r>
              <a:rPr lang="cs-CZ" sz="2800" b="1" dirty="0" smtClean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sz="2800" b="1" u="sng" dirty="0">
                <a:solidFill>
                  <a:srgbClr val="002060"/>
                </a:solidFill>
              </a:rPr>
              <a:t>F</a:t>
            </a:r>
            <a:r>
              <a:rPr lang="cs-CZ" sz="2800" b="1" u="sng" dirty="0" smtClean="0">
                <a:solidFill>
                  <a:srgbClr val="002060"/>
                </a:solidFill>
              </a:rPr>
              <a:t>unkce cechů: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b="1" u="sng" dirty="0" smtClean="0">
                <a:solidFill>
                  <a:srgbClr val="0000FF"/>
                </a:solidFill>
              </a:rPr>
              <a:t>Organizační </a:t>
            </a:r>
            <a:r>
              <a:rPr lang="cs-CZ" sz="2400" b="1" dirty="0" smtClean="0">
                <a:solidFill>
                  <a:srgbClr val="0070C0"/>
                </a:solidFill>
              </a:rPr>
              <a:t>: zajistit obživu pro všechny členy cechu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b="1" u="sng" dirty="0" smtClean="0">
                <a:solidFill>
                  <a:srgbClr val="0000FF"/>
                </a:solidFill>
              </a:rPr>
              <a:t>Regulační</a:t>
            </a:r>
            <a:r>
              <a:rPr lang="cs-CZ" sz="2400" b="1" dirty="0" smtClean="0">
                <a:solidFill>
                  <a:srgbClr val="0070C0"/>
                </a:solidFill>
              </a:rPr>
              <a:t>: bránit cech před konkurencí</a:t>
            </a:r>
          </a:p>
          <a:p>
            <a:pPr lvl="1">
              <a:buFont typeface="Wingdings" pitchFamily="2" charset="2"/>
              <a:buChar char="Ø"/>
            </a:pPr>
            <a:r>
              <a:rPr lang="cs-CZ" sz="2400" b="1" u="sng" dirty="0" smtClean="0">
                <a:solidFill>
                  <a:srgbClr val="0000FF"/>
                </a:solidFill>
              </a:rPr>
              <a:t>Sociální</a:t>
            </a:r>
            <a:r>
              <a:rPr lang="cs-CZ" sz="2400" b="1" dirty="0" smtClean="0">
                <a:solidFill>
                  <a:srgbClr val="0070C0"/>
                </a:solidFill>
              </a:rPr>
              <a:t>: navzájem si pomáhali, starali se např. o vdovy </a:t>
            </a:r>
          </a:p>
          <a:p>
            <a:pPr lvl="2">
              <a:buNone/>
            </a:pPr>
            <a:r>
              <a:rPr lang="cs-CZ" sz="2000" b="1" dirty="0" smtClean="0">
                <a:solidFill>
                  <a:srgbClr val="0070C0"/>
                </a:solidFill>
              </a:rPr>
              <a:t>		</a:t>
            </a:r>
            <a:r>
              <a:rPr lang="cs-CZ" b="1" dirty="0" smtClean="0">
                <a:solidFill>
                  <a:srgbClr val="0070C0"/>
                </a:solidFill>
              </a:rPr>
              <a:t>   a sirotky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3200" b="1" u="sng" dirty="0" smtClean="0">
                <a:solidFill>
                  <a:srgbClr val="0000FF"/>
                </a:solidFill>
              </a:rPr>
              <a:t>Cechovní znaky </a:t>
            </a:r>
            <a:r>
              <a:rPr lang="cs-CZ" sz="3200" b="1" dirty="0" smtClean="0">
                <a:solidFill>
                  <a:srgbClr val="0000FF"/>
                </a:solidFill>
              </a:rPr>
              <a:t/>
            </a:r>
            <a:br>
              <a:rPr lang="cs-CZ" sz="3200" b="1" dirty="0" smtClean="0">
                <a:solidFill>
                  <a:srgbClr val="0000FF"/>
                </a:solidFill>
              </a:rPr>
            </a:br>
            <a:r>
              <a:rPr lang="cs-CZ" sz="3200" b="1" dirty="0" smtClean="0">
                <a:solidFill>
                  <a:srgbClr val="0000FF"/>
                </a:solidFill>
              </a:rPr>
              <a:t>nalezneme na cechovních praporech, ale hlavně sloužily jako vývěsní štíty řemeslníků.</a:t>
            </a:r>
            <a:endParaRPr lang="cs-CZ" sz="3200" b="1" dirty="0">
              <a:solidFill>
                <a:srgbClr val="0000FF"/>
              </a:solidFill>
            </a:endParaRPr>
          </a:p>
        </p:txBody>
      </p:sp>
      <p:pic>
        <p:nvPicPr>
          <p:cNvPr id="5122" name="Picture 2" descr="C:\Documents and Settings\Doma\Dokumenty\Obrázky\Gotika\102px-Babiere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00174"/>
            <a:ext cx="1775745" cy="2071702"/>
          </a:xfrm>
          <a:prstGeom prst="rect">
            <a:avLst/>
          </a:prstGeom>
          <a:noFill/>
        </p:spPr>
      </p:pic>
      <p:pic>
        <p:nvPicPr>
          <p:cNvPr id="5124" name="Picture 4" descr="C:\Documents and Settings\Doma\Dokumenty\Obrázky\Gotika\104px-Fische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428736"/>
            <a:ext cx="1785951" cy="2071703"/>
          </a:xfrm>
          <a:prstGeom prst="rect">
            <a:avLst/>
          </a:prstGeom>
          <a:noFill/>
        </p:spPr>
      </p:pic>
      <p:pic>
        <p:nvPicPr>
          <p:cNvPr id="5127" name="Picture 7" descr="C:\Documents and Settings\Doma\Dokumenty\Obrázky\Gotika\108px-Buchbinder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1500175"/>
            <a:ext cx="1804143" cy="2071702"/>
          </a:xfrm>
          <a:prstGeom prst="rect">
            <a:avLst/>
          </a:prstGeom>
          <a:noFill/>
        </p:spPr>
      </p:pic>
      <p:pic>
        <p:nvPicPr>
          <p:cNvPr id="5128" name="Picture 8" descr="C:\Documents and Settings\Doma\Dokumenty\Obrázky\Gotika\104px-Färber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143767" y="1500174"/>
            <a:ext cx="1785951" cy="2071702"/>
          </a:xfrm>
          <a:prstGeom prst="rect">
            <a:avLst/>
          </a:prstGeom>
          <a:noFill/>
        </p:spPr>
      </p:pic>
      <p:pic>
        <p:nvPicPr>
          <p:cNvPr id="5129" name="Picture 9" descr="C:\Documents and Settings\Doma\Dokumenty\Obrázky\Gotika\96px-Handschumacher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57158" y="4143380"/>
            <a:ext cx="1714512" cy="2161775"/>
          </a:xfrm>
          <a:prstGeom prst="rect">
            <a:avLst/>
          </a:prstGeom>
          <a:noFill/>
        </p:spPr>
      </p:pic>
      <p:pic>
        <p:nvPicPr>
          <p:cNvPr id="5130" name="Picture 10" descr="C:\Documents and Settings\Doma\Dokumenty\Obrázky\Gotika\110px-Sattler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2571736" y="4143380"/>
            <a:ext cx="2000443" cy="2189177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5072066" y="4143380"/>
            <a:ext cx="339124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00FF"/>
                </a:solidFill>
              </a:rPr>
              <a:t>Přiřaďte správně řemesla</a:t>
            </a:r>
          </a:p>
          <a:p>
            <a:r>
              <a:rPr lang="cs-CZ" sz="2400" b="1" dirty="0" smtClean="0">
                <a:solidFill>
                  <a:srgbClr val="0000FF"/>
                </a:solidFill>
              </a:rPr>
              <a:t> ke znakům:</a:t>
            </a:r>
          </a:p>
          <a:p>
            <a:endParaRPr lang="cs-CZ" sz="2400" b="1" dirty="0" smtClean="0">
              <a:solidFill>
                <a:srgbClr val="0000FF"/>
              </a:solidFill>
            </a:endParaRPr>
          </a:p>
          <a:p>
            <a:r>
              <a:rPr lang="cs-CZ" sz="2400" b="1" dirty="0" smtClean="0">
                <a:solidFill>
                  <a:srgbClr val="0000FF"/>
                </a:solidFill>
              </a:rPr>
              <a:t>rukavičkář, rybář, holič,</a:t>
            </a:r>
          </a:p>
          <a:p>
            <a:r>
              <a:rPr lang="cs-CZ" sz="2400" b="1" dirty="0" smtClean="0">
                <a:solidFill>
                  <a:srgbClr val="0000FF"/>
                </a:solidFill>
              </a:rPr>
              <a:t>barvíř, sedlář, knihař</a:t>
            </a:r>
            <a:endParaRPr lang="cs-CZ" sz="2400" b="1" dirty="0">
              <a:solidFill>
                <a:srgbClr val="0000FF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7158" y="321468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71736" y="314324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86314" y="321468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215206" y="3214686"/>
            <a:ext cx="30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28596" y="592933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71736" y="60007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85720" y="1071546"/>
            <a:ext cx="8501122" cy="5572164"/>
          </a:xfrm>
        </p:spPr>
        <p:txBody>
          <a:bodyPr>
            <a:normAutofit/>
          </a:bodyPr>
          <a:lstStyle/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Řemeslníci měli své dílny v přízemí měšťanských domů, v tzv. mázhauzu, své výrobky vystavovali v otevřených podloubích domů.</a:t>
            </a:r>
          </a:p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Bohatí obchodníci nabízeli své zboží ve svých domech a skladech, chudší jen v krámcích a boudách na tržišti, někteří nabízeli své zboží   po domech.</a:t>
            </a:r>
          </a:p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Směnný obchod byl zcela nahrazen peněžním hospodářstvím. </a:t>
            </a:r>
            <a:endParaRPr lang="cs-CZ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71736" y="285728"/>
            <a:ext cx="40221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0000FF"/>
                </a:solidFill>
              </a:rPr>
              <a:t>Jak se obchodovalo:</a:t>
            </a:r>
            <a:endParaRPr lang="cs-CZ" sz="3600" b="1" u="sng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00FF"/>
                </a:solidFill>
              </a:rPr>
              <a:t>Městská samospráva:</a:t>
            </a:r>
            <a:endParaRPr lang="cs-CZ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Někde velmi rozsáhlá, např. italská města</a:t>
            </a:r>
          </a:p>
          <a:p>
            <a:pPr>
              <a:buClr>
                <a:srgbClr val="0000FF"/>
              </a:buClr>
              <a:buNone/>
            </a:pPr>
            <a:r>
              <a:rPr lang="cs-CZ" b="1" dirty="0">
                <a:solidFill>
                  <a:srgbClr val="002060"/>
                </a:solidFill>
              </a:rPr>
              <a:t>	</a:t>
            </a:r>
            <a:r>
              <a:rPr lang="cs-CZ" b="1" dirty="0" smtClean="0">
                <a:solidFill>
                  <a:srgbClr val="002060"/>
                </a:solidFill>
              </a:rPr>
              <a:t>	Benátky, Florencie, kde vládli volení 	zástupci významných </a:t>
            </a:r>
            <a:r>
              <a:rPr lang="cs-CZ" b="1" dirty="0" smtClean="0">
                <a:solidFill>
                  <a:srgbClr val="002060"/>
                </a:solidFill>
              </a:rPr>
              <a:t>rodů.</a:t>
            </a:r>
            <a:endParaRPr lang="cs-CZ" dirty="0" smtClean="0">
              <a:solidFill>
                <a:srgbClr val="002060"/>
              </a:solidFill>
            </a:endParaRPr>
          </a:p>
          <a:p>
            <a:pPr>
              <a:buClr>
                <a:srgbClr val="0000FF"/>
              </a:buClr>
              <a:buNone/>
            </a:pPr>
            <a:r>
              <a:rPr lang="cs-CZ" b="1" dirty="0">
                <a:solidFill>
                  <a:srgbClr val="002060"/>
                </a:solidFill>
              </a:rPr>
              <a:t>	</a:t>
            </a:r>
            <a:r>
              <a:rPr lang="cs-CZ" dirty="0" smtClean="0">
                <a:solidFill>
                  <a:srgbClr val="002060"/>
                </a:solidFill>
              </a:rPr>
              <a:t>	</a:t>
            </a:r>
            <a:r>
              <a:rPr lang="cs-CZ" dirty="0" smtClean="0">
                <a:solidFill>
                  <a:srgbClr val="0070C0"/>
                </a:solidFill>
              </a:rPr>
              <a:t>/městské republiky/</a:t>
            </a:r>
          </a:p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V Čechách byla v čele královských měst volená městská samospráva z řad patricijů.</a:t>
            </a:r>
          </a:p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Volení konšelé tvořili městskou radu.</a:t>
            </a:r>
          </a:p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2060"/>
                </a:solidFill>
              </a:rPr>
              <a:t>Královský rychtář zastupoval zájmy krále.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cs-CZ" sz="4000" b="1" u="sng" dirty="0" smtClean="0">
                <a:solidFill>
                  <a:srgbClr val="0000FF"/>
                </a:solidFill>
              </a:rPr>
              <a:t/>
            </a:r>
            <a:br>
              <a:rPr lang="cs-CZ" sz="4000" b="1" u="sng" dirty="0" smtClean="0">
                <a:solidFill>
                  <a:srgbClr val="0000FF"/>
                </a:solidFill>
              </a:rPr>
            </a:br>
            <a:r>
              <a:rPr lang="cs-CZ" sz="4000" b="1" u="sng" dirty="0" err="1" smtClean="0">
                <a:solidFill>
                  <a:srgbClr val="0000FF"/>
                </a:solidFill>
              </a:rPr>
              <a:t>Gheta</a:t>
            </a:r>
            <a:r>
              <a:rPr lang="cs-CZ" sz="3600" b="1" u="sng" dirty="0" smtClean="0">
                <a:solidFill>
                  <a:srgbClr val="0000FF"/>
                </a:solidFill>
              </a:rPr>
              <a:t/>
            </a:r>
            <a:br>
              <a:rPr lang="cs-CZ" sz="3600" b="1" u="sng" dirty="0" smtClean="0">
                <a:solidFill>
                  <a:srgbClr val="0000FF"/>
                </a:solidFill>
              </a:rPr>
            </a:br>
            <a:endParaRPr lang="cs-CZ" sz="36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5054617"/>
          </a:xfrm>
        </p:spPr>
        <p:txBody>
          <a:bodyPr>
            <a:normAutofit/>
          </a:bodyPr>
          <a:lstStyle/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002060"/>
                </a:solidFill>
              </a:rPr>
              <a:t>Oddělené části měst v nichž žili Židé /ulice, čtvrti/</a:t>
            </a:r>
          </a:p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002060"/>
                </a:solidFill>
              </a:rPr>
              <a:t>Židé tu měli svou synagogu /modlitebnu/ a hřbitov.</a:t>
            </a:r>
          </a:p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002060"/>
                </a:solidFill>
              </a:rPr>
              <a:t>Byli pod zvláštní ochranou krále.</a:t>
            </a:r>
          </a:p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002060"/>
                </a:solidFill>
              </a:rPr>
              <a:t>Nesměli vykonávat řemesla pro ostatní obyvatele města.</a:t>
            </a:r>
          </a:p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002060"/>
                </a:solidFill>
              </a:rPr>
              <a:t>Lidé je neměli rádi, nerozuměli jejich zvyklostem.</a:t>
            </a:r>
          </a:p>
          <a:p>
            <a:pPr>
              <a:buClr>
                <a:srgbClr val="0000FF"/>
              </a:buClr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002060"/>
                </a:solidFill>
              </a:rPr>
              <a:t>Občas docházelo k pogromům, útokům křesťanů   na židovské obyvatelstvo.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2060"/>
                </a:solidFill>
              </a:rPr>
              <a:t>Židovská kultura a náboženství</a:t>
            </a:r>
            <a:endParaRPr lang="cs-CZ" b="1" u="sng" dirty="0">
              <a:solidFill>
                <a:srgbClr val="002060"/>
              </a:solidFill>
            </a:endParaRPr>
          </a:p>
        </p:txBody>
      </p:sp>
      <p:pic>
        <p:nvPicPr>
          <p:cNvPr id="5" name="Zástupný symbol pro obsah 4" descr="http://upload.wikimedia.org/wikipedia/commons/thumb/4/4b/Praha_Staronova_Synagoga.jpg/220px-Praha_Staronova_Synagoga.jpg">
            <a:hlinkClick r:id="rId3"/>
          </p:cNvPr>
          <p:cNvPicPr>
            <a:picLocks noGrp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428868"/>
            <a:ext cx="407196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428596" y="1785926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Staronová synagoga v Praze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15008" y="1643050"/>
            <a:ext cx="2714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 Synagoga v Plzni</a:t>
            </a:r>
          </a:p>
          <a:p>
            <a:pPr algn="ctr"/>
            <a:endParaRPr lang="cs-CZ" sz="2400" b="1" dirty="0">
              <a:solidFill>
                <a:srgbClr val="0000FF"/>
              </a:solidFill>
            </a:endParaRPr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2357430"/>
            <a:ext cx="3222628" cy="3618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857364"/>
            <a:ext cx="3054350" cy="407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 descr="C:\Documents and Settings\All Users\Dokumenty\Obrázky\Ukázky obrázků\440px-Köln-Tora-und-Innenansicht-Synagoge-Glockengasse-040[1]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785926"/>
            <a:ext cx="3017837" cy="41148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214942" y="1000108"/>
            <a:ext cx="2786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C00000"/>
                </a:solidFill>
              </a:rPr>
              <a:t>Svitek Tóry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57224" y="785794"/>
            <a:ext cx="32147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Svatostánek, v němž je v synagoze uložena Tóra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u="sng" dirty="0" smtClean="0">
                <a:solidFill>
                  <a:srgbClr val="002060"/>
                </a:solidFill>
              </a:rPr>
              <a:t>Citováno  pod licencí </a:t>
            </a:r>
            <a:r>
              <a:rPr lang="cs-CZ" sz="3200" u="sng" dirty="0" err="1" smtClean="0">
                <a:solidFill>
                  <a:srgbClr val="002060"/>
                </a:solidFill>
              </a:rPr>
              <a:t>Creative</a:t>
            </a:r>
            <a:r>
              <a:rPr lang="cs-CZ" sz="3200" u="sng" dirty="0" smtClean="0">
                <a:solidFill>
                  <a:srgbClr val="002060"/>
                </a:solidFill>
              </a:rPr>
              <a:t> </a:t>
            </a:r>
            <a:r>
              <a:rPr lang="cs-CZ" sz="3200" u="sng" dirty="0" err="1" smtClean="0">
                <a:solidFill>
                  <a:srgbClr val="002060"/>
                </a:solidFill>
              </a:rPr>
              <a:t>Commons</a:t>
            </a:r>
            <a:r>
              <a:rPr lang="cs-CZ" sz="3200" u="sng" dirty="0" smtClean="0">
                <a:solidFill>
                  <a:srgbClr val="002060"/>
                </a:solidFill>
              </a:rPr>
              <a:t> 24.1.2012</a:t>
            </a:r>
            <a:endParaRPr lang="cs-CZ" sz="3200" u="sng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92500" lnSpcReduction="10000"/>
          </a:bodyPr>
          <a:lstStyle/>
          <a:p>
            <a:r>
              <a:rPr lang="cs-CZ" sz="1700" u="sng" dirty="0" smtClean="0"/>
              <a:t>Snímek 3</a:t>
            </a:r>
            <a:r>
              <a:rPr lang="cs-CZ" sz="1700" dirty="0" smtClean="0"/>
              <a:t> – Kamenný dům v Kutné Hoře. </a:t>
            </a:r>
            <a:r>
              <a:rPr lang="cs-CZ" sz="1700" dirty="0" smtClean="0">
                <a:hlinkClick r:id="rId2"/>
              </a:rPr>
              <a:t>http://upload.wikimedia.org/wikipedia/commons/thumb/b/b2/KUTNA_HORA_%28js%29_14.jpg/446px-KUTNA_HORA_%28js%29_14.jpg</a:t>
            </a:r>
            <a:endParaRPr lang="cs-CZ" sz="1700" dirty="0" smtClean="0"/>
          </a:p>
          <a:p>
            <a:r>
              <a:rPr lang="cs-CZ" sz="1700" u="sng" dirty="0" smtClean="0"/>
              <a:t>Snímek 4</a:t>
            </a:r>
            <a:r>
              <a:rPr lang="cs-CZ" sz="1700" dirty="0" smtClean="0"/>
              <a:t> – Dům U Kamenného zvonu. </a:t>
            </a:r>
            <a:r>
              <a:rPr lang="cs-CZ" sz="1700" dirty="0" smtClean="0">
                <a:hlinkClick r:id="rId3"/>
              </a:rPr>
              <a:t>http://upload.wikimedia.org/wikipedia/commons/thumb/9/99/Praha_-Dum_u_kamenneho_zvonu.jpg/400px-Praha_-_Dum_u_kamenneho_zvonu.jpg</a:t>
            </a:r>
            <a:endParaRPr lang="cs-CZ" sz="1700" dirty="0" smtClean="0"/>
          </a:p>
          <a:p>
            <a:r>
              <a:rPr lang="cs-CZ" sz="1700" u="sng" dirty="0" smtClean="0"/>
              <a:t>Snímek 7</a:t>
            </a:r>
            <a:r>
              <a:rPr lang="cs-CZ" sz="1700" dirty="0" smtClean="0"/>
              <a:t> – Cechovní znaky. </a:t>
            </a:r>
            <a:r>
              <a:rPr lang="cs-CZ" sz="1700" dirty="0" smtClean="0">
                <a:hlinkClick r:id="rId4"/>
              </a:rPr>
              <a:t>http://upload.wikimedia.org/wikipedia/commons/thumb/4/48/Babiere.jpg/102px-Babiere.jpg</a:t>
            </a:r>
            <a:endParaRPr lang="cs-CZ" sz="1700" dirty="0" smtClean="0"/>
          </a:p>
          <a:p>
            <a:pPr>
              <a:buNone/>
            </a:pPr>
            <a:r>
              <a:rPr lang="cs-CZ" sz="1700" dirty="0" smtClean="0"/>
              <a:t>	</a:t>
            </a:r>
            <a:r>
              <a:rPr lang="cs-CZ" sz="1700" dirty="0" smtClean="0">
                <a:hlinkClick r:id="rId5"/>
              </a:rPr>
              <a:t>http://upload.wikimedia.org/wikipedia/commons/thumb/7/7b/Fischer.jpg/104px-Fischer.jpg</a:t>
            </a:r>
            <a:endParaRPr lang="cs-CZ" sz="1700" dirty="0" smtClean="0"/>
          </a:p>
          <a:p>
            <a:pPr>
              <a:buNone/>
            </a:pPr>
            <a:r>
              <a:rPr lang="cs-CZ" sz="1700" dirty="0" smtClean="0"/>
              <a:t>	</a:t>
            </a:r>
            <a:r>
              <a:rPr lang="cs-CZ" sz="1700" dirty="0" smtClean="0">
                <a:hlinkClick r:id="rId6"/>
              </a:rPr>
              <a:t>http://upload.wikimedia.org/wikipedia/commons/thumb/f/f0/Buchbinder.jpg/108px-Buchbinder.jpg</a:t>
            </a:r>
            <a:endParaRPr lang="cs-CZ" sz="1700" dirty="0" smtClean="0"/>
          </a:p>
          <a:p>
            <a:pPr>
              <a:buNone/>
            </a:pPr>
            <a:r>
              <a:rPr lang="cs-CZ" sz="1700" dirty="0" smtClean="0"/>
              <a:t>	</a:t>
            </a:r>
            <a:r>
              <a:rPr lang="cs-CZ" sz="1700" dirty="0" smtClean="0">
                <a:hlinkClick r:id="rId7"/>
              </a:rPr>
              <a:t>http://upload.wikimedia.org/wikipedia/commons/thumb/1/13/F%C3%A4rber.jpg/104px-F%C3%A4rber.jpg</a:t>
            </a:r>
            <a:r>
              <a:rPr lang="cs-CZ" sz="1700" dirty="0" smtClean="0"/>
              <a:t>	</a:t>
            </a:r>
          </a:p>
          <a:p>
            <a:pPr>
              <a:buNone/>
            </a:pPr>
            <a:r>
              <a:rPr lang="cs-CZ" sz="1700" dirty="0" smtClean="0"/>
              <a:t>	</a:t>
            </a:r>
            <a:r>
              <a:rPr lang="cs-CZ" sz="1700" dirty="0" err="1" smtClean="0">
                <a:hlinkClick r:id="rId8"/>
              </a:rPr>
              <a:t>htt</a:t>
            </a:r>
            <a:r>
              <a:rPr lang="cs-CZ" sz="1700" dirty="0" smtClean="0">
                <a:hlinkClick r:id="rId8"/>
              </a:rPr>
              <a:t> http://upload.wikimedia.org/wikipedia/commons/thumb/c/cc/Handschumacher.jpg/96px-Handschumacher.jpg </a:t>
            </a:r>
            <a:r>
              <a:rPr lang="cs-CZ" sz="1700" dirty="0" smtClean="0"/>
              <a:t> </a:t>
            </a:r>
          </a:p>
          <a:p>
            <a:pPr>
              <a:buNone/>
            </a:pPr>
            <a:r>
              <a:rPr lang="cs-CZ" sz="1700" dirty="0" smtClean="0"/>
              <a:t>	 </a:t>
            </a:r>
            <a:r>
              <a:rPr lang="cs-CZ" sz="1700" dirty="0" smtClean="0">
                <a:hlinkClick r:id="rId9"/>
              </a:rPr>
              <a:t>http://upload.wikimedia.org/wikipedia/commons/thumb/b/bf/Sattler.jpg/110px-Sattler.jpg</a:t>
            </a:r>
            <a:endParaRPr lang="cs-CZ" sz="1700" dirty="0" smtClean="0"/>
          </a:p>
          <a:p>
            <a:pPr>
              <a:buNone/>
            </a:pPr>
            <a:r>
              <a:rPr lang="cs-CZ" sz="1700" dirty="0" smtClean="0"/>
              <a:t> </a:t>
            </a:r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14348" y="928670"/>
            <a:ext cx="78581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u="sng" dirty="0" smtClean="0"/>
              <a:t>Snímek 11 </a:t>
            </a:r>
            <a:r>
              <a:rPr lang="cs-CZ" sz="1600" dirty="0" smtClean="0"/>
              <a:t>- Staronová  synagoga. </a:t>
            </a:r>
            <a:r>
              <a:rPr lang="cs-CZ" sz="1600" dirty="0" err="1" smtClean="0"/>
              <a:t>Andreas</a:t>
            </a:r>
            <a:r>
              <a:rPr lang="cs-CZ" sz="1600" dirty="0" smtClean="0"/>
              <a:t> </a:t>
            </a:r>
            <a:r>
              <a:rPr lang="cs-CZ" sz="1600" dirty="0" err="1" smtClean="0"/>
              <a:t>Praefcke</a:t>
            </a:r>
            <a:r>
              <a:rPr lang="cs-CZ" sz="1600" dirty="0" smtClean="0"/>
              <a:t>. </a:t>
            </a:r>
            <a:r>
              <a:rPr lang="cs-CZ" sz="1600" dirty="0" smtClean="0">
                <a:hlinkClick r:id="rId2"/>
              </a:rPr>
              <a:t>http://upload.wikimedia.org/wikipedia/commons/thumb/4/4b/Praha_Staronova_Synagoga.jpg/220px-Praha_Staronova_Synagoga.jpg</a:t>
            </a:r>
            <a:endParaRPr lang="cs-CZ" sz="1600" dirty="0" smtClean="0"/>
          </a:p>
          <a:p>
            <a:r>
              <a:rPr lang="cs-CZ" sz="1600" dirty="0" smtClean="0"/>
              <a:t>Synagoga v Plzni. </a:t>
            </a:r>
            <a:r>
              <a:rPr lang="cs-CZ" sz="1600" dirty="0" err="1" smtClean="0"/>
              <a:t>Miaow</a:t>
            </a:r>
            <a:r>
              <a:rPr lang="cs-CZ" sz="1600" dirty="0" smtClean="0"/>
              <a:t> </a:t>
            </a:r>
            <a:r>
              <a:rPr lang="cs-CZ" sz="1600" dirty="0" err="1" smtClean="0"/>
              <a:t>Miaow</a:t>
            </a:r>
            <a:r>
              <a:rPr lang="cs-CZ" sz="1600" dirty="0" smtClean="0"/>
              <a:t>. </a:t>
            </a:r>
            <a:r>
              <a:rPr lang="cs-CZ" sz="1600" dirty="0" smtClean="0">
                <a:hlinkClick r:id="rId3"/>
              </a:rPr>
              <a:t>http://upload.wikimedia.org/wikipedia/commons/thumb/3/3c/Great_SynagoguePlzen_CZ.jpg/220px-Great_Synagogue_Plzen_CZ.jpg</a:t>
            </a:r>
            <a:endParaRPr lang="cs-CZ" sz="1600" dirty="0" smtClean="0"/>
          </a:p>
          <a:p>
            <a:r>
              <a:rPr lang="cs-CZ" sz="1600" u="sng" dirty="0" smtClean="0"/>
              <a:t>Snímek 12</a:t>
            </a:r>
            <a:r>
              <a:rPr lang="cs-CZ" sz="1600" dirty="0" smtClean="0"/>
              <a:t> - Synagoga v Lyonu.</a:t>
            </a:r>
          </a:p>
          <a:p>
            <a:pPr>
              <a:buNone/>
            </a:pPr>
            <a:r>
              <a:rPr lang="cs-CZ" sz="1600" dirty="0" smtClean="0">
                <a:hlinkClick r:id="rId4"/>
              </a:rPr>
              <a:t>http://upload.wikimedia.org/wikipedia/commons/8/81/Syna_Lyon-Arche_Sainte.JPG</a:t>
            </a:r>
            <a:endParaRPr lang="cs-CZ" sz="1600" dirty="0" smtClean="0"/>
          </a:p>
          <a:p>
            <a:r>
              <a:rPr lang="cs-CZ" sz="1600" dirty="0" err="1" smtClean="0"/>
              <a:t>Horsch</a:t>
            </a:r>
            <a:r>
              <a:rPr lang="cs-CZ" sz="1600" dirty="0" smtClean="0"/>
              <a:t>, </a:t>
            </a:r>
            <a:r>
              <a:rPr lang="cs-CZ" sz="1600" dirty="0" err="1" smtClean="0"/>
              <a:t>Willy</a:t>
            </a:r>
            <a:r>
              <a:rPr lang="cs-CZ" sz="1600" dirty="0" smtClean="0"/>
              <a:t>. Tóra.</a:t>
            </a:r>
          </a:p>
          <a:p>
            <a:pPr>
              <a:buNone/>
            </a:pPr>
            <a:r>
              <a:rPr lang="cs-CZ" sz="1600" dirty="0" smtClean="0">
                <a:hlinkClick r:id="rId5"/>
              </a:rPr>
              <a:t>http://upload.wikimedia.org/wikipedia/commons/thumb/5/54/K%C3%B6ln-Tora-und-Innenansicht-Synagoge-Glockengasse-040.JPG/440px-K%C3%B6ln-Tora-und-Innenansicht-Synagoge-Glockengasse-040.JPG</a:t>
            </a: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r>
              <a:rPr lang="cs-CZ" sz="1600" u="sng" dirty="0" smtClean="0"/>
              <a:t>PRAMENY:</a:t>
            </a:r>
          </a:p>
          <a:p>
            <a:pPr>
              <a:buNone/>
            </a:pPr>
            <a:endParaRPr lang="cs-CZ" sz="16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714348" y="4643446"/>
            <a:ext cx="807249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err="1" smtClean="0">
                <a:solidFill>
                  <a:srgbClr val="002060"/>
                </a:solidFill>
              </a:rPr>
              <a:t>Mandelová</a:t>
            </a:r>
            <a:r>
              <a:rPr lang="cs-CZ" sz="1600" dirty="0" smtClean="0">
                <a:solidFill>
                  <a:srgbClr val="002060"/>
                </a:solidFill>
              </a:rPr>
              <a:t> Helena, </a:t>
            </a:r>
            <a:r>
              <a:rPr lang="cs-CZ" sz="1600" dirty="0" err="1" smtClean="0">
                <a:solidFill>
                  <a:srgbClr val="002060"/>
                </a:solidFill>
              </a:rPr>
              <a:t>Kunstová</a:t>
            </a:r>
            <a:r>
              <a:rPr lang="cs-CZ" sz="1600" dirty="0" smtClean="0">
                <a:solidFill>
                  <a:srgbClr val="002060"/>
                </a:solidFill>
              </a:rPr>
              <a:t> Eliška, Pařízková Ilona. Dějiny středověku a počátků novověku. Liberec: Dialog, 2002, </a:t>
            </a:r>
            <a:r>
              <a:rPr lang="cs-CZ" sz="1600" dirty="0" err="1" smtClean="0">
                <a:solidFill>
                  <a:srgbClr val="002060"/>
                </a:solidFill>
              </a:rPr>
              <a:t>II.téma</a:t>
            </a:r>
            <a:r>
              <a:rPr lang="cs-CZ" sz="1600" dirty="0" smtClean="0">
                <a:solidFill>
                  <a:srgbClr val="002060"/>
                </a:solidFill>
              </a:rPr>
              <a:t>, kapitola 6, s. 68-71. ISBN 80-86218-82-1.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Vlastní 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BD5B5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474</Words>
  <Application>Microsoft Office PowerPoint</Application>
  <PresentationFormat>Předvádění na obrazovce (4:3)</PresentationFormat>
  <Paragraphs>111</Paragraphs>
  <Slides>14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Společnost ve středověkých městech:</vt:lpstr>
      <vt:lpstr>Patriciové  </vt:lpstr>
      <vt:lpstr>Snímek 4</vt:lpstr>
      <vt:lpstr>Neplnoprávní obyvatelé měst:</vt:lpstr>
      <vt:lpstr>Řemeslnické cechy:</vt:lpstr>
      <vt:lpstr>Cechovní znaky  nalezneme na cechovních praporech, ale hlavně sloužily jako vývěsní štíty řemeslníků.</vt:lpstr>
      <vt:lpstr>Snímek 8</vt:lpstr>
      <vt:lpstr>Městská samospráva:</vt:lpstr>
      <vt:lpstr> Gheta </vt:lpstr>
      <vt:lpstr>Židovská kultura a náboženství</vt:lpstr>
      <vt:lpstr>Snímek 12</vt:lpstr>
      <vt:lpstr>Citováno  pod licencí Creative Commons 24.1.2012</vt:lpstr>
      <vt:lpstr>Snímek 14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Domov</dc:creator>
  <cp:lastModifiedBy>U1</cp:lastModifiedBy>
  <cp:revision>54</cp:revision>
  <dcterms:created xsi:type="dcterms:W3CDTF">2012-01-24T21:28:38Z</dcterms:created>
  <dcterms:modified xsi:type="dcterms:W3CDTF">2013-03-30T01:29:11Z</dcterms:modified>
</cp:coreProperties>
</file>