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6" r:id="rId3"/>
    <p:sldId id="258" r:id="rId4"/>
    <p:sldId id="259" r:id="rId5"/>
    <p:sldId id="260" r:id="rId6"/>
    <p:sldId id="261" r:id="rId7"/>
    <p:sldId id="262" r:id="rId8"/>
    <p:sldId id="267" r:id="rId9"/>
    <p:sldId id="265" r:id="rId10"/>
    <p:sldId id="266" r:id="rId11"/>
    <p:sldId id="268" r:id="rId12"/>
    <p:sldId id="269" r:id="rId13"/>
    <p:sldId id="271" r:id="rId14"/>
    <p:sldId id="272" r:id="rId15"/>
    <p:sldId id="270" r:id="rId16"/>
    <p:sldId id="257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  <a:srgbClr val="FFFF99"/>
    <a:srgbClr val="FFFFFF"/>
    <a:srgbClr val="F03050"/>
    <a:srgbClr val="B05408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52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D62D79-DC08-470C-99F5-4024B9DF8BF2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DD0A0-73E2-4002-9343-C32E787CF7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D62D79-DC08-470C-99F5-4024B9DF8BF2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DD0A0-73E2-4002-9343-C32E787CF7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D62D79-DC08-470C-99F5-4024B9DF8BF2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DD0A0-73E2-4002-9343-C32E787CF7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D62D79-DC08-470C-99F5-4024B9DF8BF2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DD0A0-73E2-4002-9343-C32E787CF7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D62D79-DC08-470C-99F5-4024B9DF8BF2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DD0A0-73E2-4002-9343-C32E787CF7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D62D79-DC08-470C-99F5-4024B9DF8BF2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DD0A0-73E2-4002-9343-C32E787CF7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D62D79-DC08-470C-99F5-4024B9DF8BF2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DD0A0-73E2-4002-9343-C32E787CF7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D62D79-DC08-470C-99F5-4024B9DF8BF2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DD0A0-73E2-4002-9343-C32E787CF7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D62D79-DC08-470C-99F5-4024B9DF8BF2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DD0A0-73E2-4002-9343-C32E787CF7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D62D79-DC08-470C-99F5-4024B9DF8BF2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DD0A0-73E2-4002-9343-C32E787CF7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D62D79-DC08-470C-99F5-4024B9DF8BF2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DD0A0-73E2-4002-9343-C32E787CF7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D62D79-DC08-470C-99F5-4024B9DF8BF2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8DD0A0-73E2-4002-9343-C32E787CF74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%D0%97%D0%BE%D0%BB%D0%BE%D1%82%D1%96_%D0%B2%D0%BE%D1%80%D0%BE%D1%82%D0%B0.jpg" TargetMode="External"/><Relationship Id="rId7" Type="http://schemas.openxmlformats.org/officeDocument/2006/relationships/hyperlink" Target="http://upload.wikimedia.org/wikipedia/commons/thumb/2/2b/Ivan_vs_khan.jpg/798px-Ivan_vs_khan.jpg" TargetMode="External"/><Relationship Id="rId2" Type="http://schemas.openxmlformats.org/officeDocument/2006/relationships/hyperlink" Target="http://upload.wikimedia.org/wikipedia/commons/5/53/Chr%C3%A1m_svat%C3%A9_Sofie_(Kyjev)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2/25/1000_Donskoi.jpg/378px-1000_Donskoi.jpg" TargetMode="External"/><Relationship Id="rId5" Type="http://schemas.openxmlformats.org/officeDocument/2006/relationships/hyperlink" Target="http://upload.wikimedia.org/wikipedia/commons/thumb/f/f1/Battle_of_Kulikovo_17th_century_miniature.jpg/508px-Battle_of_Kulikovo_17th_century_miniature.jpg" TargetMode="External"/><Relationship Id="rId4" Type="http://schemas.openxmlformats.org/officeDocument/2006/relationships/hyperlink" Target="http://upload.wikimedia.org/wikipedia/commons/8/89/Suzdal_panorama-2005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395288" y="1484313"/>
            <a:ext cx="8229600" cy="4568825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2000" dirty="0" smtClean="0"/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rgbClr val="FFFF00"/>
                </a:solidFill>
              </a:rPr>
              <a:t>Název školy:</a:t>
            </a:r>
            <a:r>
              <a:rPr lang="cs-CZ" sz="2000" dirty="0" smtClean="0">
                <a:solidFill>
                  <a:srgbClr val="FFFF00"/>
                </a:solidFill>
              </a:rPr>
              <a:t>	</a:t>
            </a:r>
            <a:r>
              <a:rPr lang="cs-CZ" sz="1600" dirty="0" smtClean="0">
                <a:solidFill>
                  <a:srgbClr val="FFFF00"/>
                </a:solidFill>
              </a:rPr>
              <a:t>Základní  škola Městec Králové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rgbClr val="FFFF00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rgbClr val="FFFF00"/>
                </a:solidFill>
              </a:rPr>
              <a:t>Autor:</a:t>
            </a:r>
            <a:r>
              <a:rPr lang="cs-CZ" sz="2000" dirty="0" smtClean="0">
                <a:solidFill>
                  <a:srgbClr val="FFFF00"/>
                </a:solidFill>
              </a:rPr>
              <a:t>	</a:t>
            </a:r>
            <a:r>
              <a:rPr lang="cs-CZ" sz="1600" dirty="0" smtClean="0">
                <a:solidFill>
                  <a:srgbClr val="FFFF00"/>
                </a:solidFill>
              </a:rPr>
              <a:t>Mgr. Hana Míčová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rgbClr val="FFFF00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rgbClr val="FFFF00"/>
                </a:solidFill>
              </a:rPr>
              <a:t>Název:</a:t>
            </a:r>
            <a:r>
              <a:rPr lang="cs-CZ" sz="2000" dirty="0" smtClean="0">
                <a:solidFill>
                  <a:srgbClr val="FFFF00"/>
                </a:solidFill>
              </a:rPr>
              <a:t>	</a:t>
            </a:r>
            <a:r>
              <a:rPr lang="cs-CZ" sz="1600" dirty="0" smtClean="0">
                <a:solidFill>
                  <a:srgbClr val="FFFF00"/>
                </a:solidFill>
              </a:rPr>
              <a:t>VY_32_INOVACE_03_D7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rgbClr val="FFFF00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rgbClr val="FFFF00"/>
                </a:solidFill>
              </a:rPr>
              <a:t>Číslo projektu:</a:t>
            </a:r>
            <a:r>
              <a:rPr lang="cs-CZ" sz="2000" dirty="0" smtClean="0">
                <a:solidFill>
                  <a:srgbClr val="FFFF00"/>
                </a:solidFill>
              </a:rPr>
              <a:t>	</a:t>
            </a:r>
            <a:r>
              <a:rPr lang="cs-CZ" sz="1600" dirty="0" smtClean="0">
                <a:solidFill>
                  <a:srgbClr val="FFFF00"/>
                </a:solidFill>
              </a:rPr>
              <a:t>CZ.1.07/1.4.00/21.2313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rgbClr val="FFFF00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rgbClr val="FFFF00"/>
                </a:solidFill>
              </a:rPr>
              <a:t>Téma:	</a:t>
            </a:r>
            <a:r>
              <a:rPr lang="cs-CZ" sz="1600" dirty="0">
                <a:solidFill>
                  <a:srgbClr val="FFFF00"/>
                </a:solidFill>
              </a:rPr>
              <a:t>R</a:t>
            </a:r>
            <a:r>
              <a:rPr lang="cs-CZ" sz="1600" dirty="0" smtClean="0">
                <a:solidFill>
                  <a:srgbClr val="FFFF00"/>
                </a:solidFill>
              </a:rPr>
              <a:t>uská knížata na bitevních polích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rgbClr val="FFFF00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rgbClr val="FFFF00"/>
                </a:solidFill>
              </a:rPr>
              <a:t>Anotace:	</a:t>
            </a:r>
            <a:r>
              <a:rPr lang="cs-CZ" sz="1600" dirty="0" smtClean="0">
                <a:solidFill>
                  <a:srgbClr val="FFFF00"/>
                </a:solidFill>
              </a:rPr>
              <a:t>Prezentace k výkladu  o dějinách východní  Evropy do konce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600" dirty="0">
                <a:solidFill>
                  <a:srgbClr val="FFFF00"/>
                </a:solidFill>
              </a:rPr>
              <a:t>	</a:t>
            </a:r>
            <a:r>
              <a:rPr lang="cs-CZ" sz="1600" dirty="0" smtClean="0">
                <a:solidFill>
                  <a:srgbClr val="FFFF00"/>
                </a:solidFill>
              </a:rPr>
              <a:t>	15. </a:t>
            </a:r>
            <a:r>
              <a:rPr lang="cs-CZ" sz="1600" dirty="0" smtClean="0">
                <a:solidFill>
                  <a:srgbClr val="FFFF00"/>
                </a:solidFill>
              </a:rPr>
              <a:t>století. Otázky k opakování</a:t>
            </a:r>
            <a:r>
              <a:rPr lang="cs-CZ" sz="1600" smtClean="0">
                <a:solidFill>
                  <a:srgbClr val="FFFF00"/>
                </a:solidFill>
              </a:rPr>
              <a:t>, zápis.</a:t>
            </a:r>
            <a:endParaRPr lang="cs-CZ" sz="1600" dirty="0" smtClean="0">
              <a:solidFill>
                <a:srgbClr val="FFFF00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2000" dirty="0" smtClean="0">
              <a:solidFill>
                <a:srgbClr val="FFFF00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rgbClr val="FFFF00"/>
                </a:solidFill>
              </a:rPr>
              <a:t>Datum:</a:t>
            </a:r>
            <a:r>
              <a:rPr lang="cs-CZ" sz="2000" dirty="0" smtClean="0">
                <a:solidFill>
                  <a:srgbClr val="FFFF00"/>
                </a:solidFill>
              </a:rPr>
              <a:t>	21.2.2012	</a:t>
            </a:r>
          </a:p>
        </p:txBody>
      </p:sp>
      <p:pic>
        <p:nvPicPr>
          <p:cNvPr id="2051" name="Picture 4"/>
          <p:cNvPicPr>
            <a:picLocks noGrp="1" noChangeAspect="1" noChangeArrowheads="1"/>
          </p:cNvPicPr>
          <p:nvPr>
            <p:ph type="title" idx="4294967295"/>
          </p:nvPr>
        </p:nvPicPr>
        <p:blipFill>
          <a:blip r:embed="rId2"/>
          <a:srcRect/>
          <a:stretch>
            <a:fillRect/>
          </a:stretch>
        </p:blipFill>
        <p:spPr>
          <a:xfrm>
            <a:off x="755650" y="274638"/>
            <a:ext cx="7489825" cy="1143000"/>
          </a:xfr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725612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FFFF00"/>
                </a:solidFill>
                <a:latin typeface="Bodoni MT Black" pitchFamily="18" charset="0"/>
              </a:rPr>
              <a:t>RUSKÁ KNÍŽATA </a:t>
            </a:r>
            <a:br>
              <a:rPr lang="cs-CZ" dirty="0" smtClean="0">
                <a:solidFill>
                  <a:srgbClr val="FFFF00"/>
                </a:solidFill>
                <a:latin typeface="Bodoni MT Black" pitchFamily="18" charset="0"/>
              </a:rPr>
            </a:br>
            <a:r>
              <a:rPr lang="cs-CZ" dirty="0" smtClean="0">
                <a:solidFill>
                  <a:srgbClr val="FFFF00"/>
                </a:solidFill>
                <a:latin typeface="Bodoni MT Black" pitchFamily="18" charset="0"/>
              </a:rPr>
              <a:t>NA BITEVNÍCH POLÍCH</a:t>
            </a:r>
            <a:endParaRPr lang="cs-CZ" dirty="0">
              <a:solidFill>
                <a:srgbClr val="FFFF00"/>
              </a:solidFill>
              <a:latin typeface="Bodoni MT Black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215042" y="3000372"/>
            <a:ext cx="292895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6600"/>
                </a:solidFill>
              </a:rPr>
              <a:t>Chrám svaté Sofie </a:t>
            </a:r>
          </a:p>
          <a:p>
            <a:r>
              <a:rPr lang="cs-CZ" sz="2800" b="1" dirty="0" smtClean="0">
                <a:solidFill>
                  <a:srgbClr val="FF6600"/>
                </a:solidFill>
              </a:rPr>
              <a:t>v Kyjevě</a:t>
            </a:r>
            <a:endParaRPr lang="cs-CZ" sz="2800" b="1" dirty="0">
              <a:solidFill>
                <a:srgbClr val="FF6600"/>
              </a:solidFill>
            </a:endParaRPr>
          </a:p>
        </p:txBody>
      </p:sp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8596" y="2000240"/>
            <a:ext cx="5572164" cy="41902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FFFF00"/>
                </a:solidFill>
              </a:rPr>
              <a:t>Rozpad Kyjevské Rusi</a:t>
            </a:r>
            <a:endParaRPr lang="cs-CZ" sz="4800" b="1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C000"/>
                </a:solidFill>
              </a:rPr>
              <a:t>1125 – rozpad Kyjevské Rusi na samostatná    	       knížectví v důsledku nájezdů 		       kočovných kmenů</a:t>
            </a:r>
            <a:endParaRPr lang="cs-CZ" b="1" dirty="0">
              <a:solidFill>
                <a:srgbClr val="FFC000"/>
              </a:solidFill>
            </a:endParaRPr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57224" y="3143248"/>
            <a:ext cx="4760385" cy="35702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5786446" y="4643446"/>
            <a:ext cx="31657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Zlatá brána v Kyjevě</a:t>
            </a:r>
            <a:endParaRPr lang="cs-CZ" sz="2800" b="1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3" name="Picture 3"/>
          <p:cNvPicPr>
            <a:picLocks noGrp="1" noChangeAspect="1" noChangeArrowheads="1"/>
          </p:cNvPicPr>
          <p:nvPr>
            <p:ph idx="4294967295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357158" y="3357562"/>
            <a:ext cx="4665663" cy="3114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TextovéPole 7"/>
          <p:cNvSpPr txBox="1"/>
          <p:nvPr/>
        </p:nvSpPr>
        <p:spPr>
          <a:xfrm>
            <a:off x="70875" y="571481"/>
            <a:ext cx="9073125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6600"/>
                </a:solidFill>
              </a:rPr>
              <a:t>                        </a:t>
            </a:r>
            <a:r>
              <a:rPr lang="cs-CZ" sz="3600" b="1" u="sng" dirty="0" smtClean="0">
                <a:solidFill>
                  <a:srgbClr val="FF6600"/>
                </a:solidFill>
              </a:rPr>
              <a:t>Tatarská nadvláda</a:t>
            </a:r>
          </a:p>
          <a:p>
            <a:r>
              <a:rPr lang="cs-CZ" sz="3200" b="1" dirty="0" smtClean="0">
                <a:solidFill>
                  <a:srgbClr val="FFC000"/>
                </a:solidFill>
              </a:rPr>
              <a:t>- 1223 – na území Ruska vpadli Mongolové /Tataři/	     pod vedením Čingischána na území Ruska     - založili tzv. </a:t>
            </a:r>
            <a:r>
              <a:rPr lang="cs-CZ" sz="3200" b="1" u="sng" dirty="0" smtClean="0">
                <a:solidFill>
                  <a:srgbClr val="FFC000"/>
                </a:solidFill>
              </a:rPr>
              <a:t>Zlatou hordu</a:t>
            </a:r>
          </a:p>
          <a:p>
            <a:r>
              <a:rPr lang="cs-CZ" sz="3200" b="1" dirty="0" smtClean="0">
                <a:solidFill>
                  <a:srgbClr val="FFC000"/>
                </a:solidFill>
              </a:rPr>
              <a:t>- ruská knížata platila tatarským chánům daně</a:t>
            </a:r>
          </a:p>
          <a:p>
            <a:endParaRPr lang="cs-CZ" sz="3600" b="1" dirty="0">
              <a:solidFill>
                <a:srgbClr val="FFC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019601" y="4357694"/>
            <a:ext cx="412439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6600"/>
                </a:solidFill>
              </a:rPr>
              <a:t>Pevnost a chrám v </a:t>
            </a:r>
            <a:r>
              <a:rPr lang="cs-CZ" sz="2800" b="1" dirty="0" err="1" smtClean="0">
                <a:solidFill>
                  <a:srgbClr val="FF6600"/>
                </a:solidFill>
              </a:rPr>
              <a:t>Suzdalu</a:t>
            </a:r>
            <a:endParaRPr lang="cs-CZ" sz="2800" b="1" dirty="0">
              <a:solidFill>
                <a:srgbClr val="FF66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92D050"/>
                </a:solidFill>
              </a:rPr>
              <a:t>Další výboje Mongolů - Tatarů</a:t>
            </a:r>
            <a:endParaRPr lang="cs-CZ" sz="3600" b="1" u="sng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1357298"/>
            <a:ext cx="8229600" cy="5500702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ü"/>
            </a:pPr>
            <a:r>
              <a:rPr lang="cs-CZ" b="1" dirty="0" smtClean="0">
                <a:solidFill>
                  <a:srgbClr val="FFFF99"/>
                </a:solidFill>
              </a:rPr>
              <a:t>Čingischánův vnuk chán </a:t>
            </a:r>
            <a:r>
              <a:rPr lang="cs-CZ" b="1" dirty="0" err="1" smtClean="0">
                <a:solidFill>
                  <a:srgbClr val="FFFF99"/>
                </a:solidFill>
              </a:rPr>
              <a:t>Batú</a:t>
            </a:r>
            <a:r>
              <a:rPr lang="cs-CZ" b="1" dirty="0" smtClean="0">
                <a:solidFill>
                  <a:srgbClr val="FFFF99"/>
                </a:solidFill>
              </a:rPr>
              <a:t> dobyl Kyjev </a:t>
            </a:r>
          </a:p>
          <a:p>
            <a:pPr>
              <a:buFont typeface="Wingdings" pitchFamily="2" charset="2"/>
              <a:buChar char="ü"/>
            </a:pPr>
            <a:r>
              <a:rPr lang="cs-CZ" b="1" dirty="0" smtClean="0">
                <a:solidFill>
                  <a:srgbClr val="FFFF99"/>
                </a:solidFill>
              </a:rPr>
              <a:t>Tataři vypalovali vesnice a města, vraždili obyvatele a odvlékali je do otroctví</a:t>
            </a:r>
          </a:p>
          <a:p>
            <a:pPr>
              <a:buFont typeface="Wingdings" pitchFamily="2" charset="2"/>
              <a:buChar char="ü"/>
            </a:pPr>
            <a:r>
              <a:rPr lang="cs-CZ" b="1" dirty="0" smtClean="0">
                <a:solidFill>
                  <a:srgbClr val="FFFF99"/>
                </a:solidFill>
              </a:rPr>
              <a:t>1241 porazili polské vojsko v bitvě u </a:t>
            </a:r>
            <a:r>
              <a:rPr lang="cs-CZ" b="1" dirty="0" err="1" smtClean="0">
                <a:solidFill>
                  <a:srgbClr val="FFFF99"/>
                </a:solidFill>
              </a:rPr>
              <a:t>Lehnice</a:t>
            </a:r>
            <a:r>
              <a:rPr lang="cs-CZ" b="1" dirty="0" smtClean="0">
                <a:solidFill>
                  <a:srgbClr val="FFFF99"/>
                </a:solidFill>
              </a:rPr>
              <a:t> ve Slezsku</a:t>
            </a:r>
          </a:p>
          <a:p>
            <a:pPr>
              <a:buFont typeface="Wingdings" pitchFamily="2" charset="2"/>
              <a:buChar char="ü"/>
            </a:pPr>
            <a:r>
              <a:rPr lang="cs-CZ" b="1" dirty="0" smtClean="0">
                <a:solidFill>
                  <a:srgbClr val="FFFF99"/>
                </a:solidFill>
              </a:rPr>
              <a:t>na Moravě se s nimi střetl král Václav I.</a:t>
            </a:r>
          </a:p>
          <a:p>
            <a:pPr>
              <a:buFont typeface="Wingdings" pitchFamily="2" charset="2"/>
              <a:buChar char="ü"/>
            </a:pPr>
            <a:r>
              <a:rPr lang="cs-CZ" b="1" dirty="0" smtClean="0">
                <a:solidFill>
                  <a:srgbClr val="FFFF99"/>
                </a:solidFill>
              </a:rPr>
              <a:t>porazili uherského krále Bélu IV. Na řece Slané a vyplenili Slovensko a Uhry</a:t>
            </a:r>
          </a:p>
          <a:p>
            <a:pPr>
              <a:buFont typeface="Wingdings" pitchFamily="2" charset="2"/>
              <a:buChar char="ü"/>
            </a:pPr>
            <a:r>
              <a:rPr lang="cs-CZ" b="1" dirty="0" smtClean="0">
                <a:solidFill>
                  <a:srgbClr val="FFFF99"/>
                </a:solidFill>
              </a:rPr>
              <a:t>když  </a:t>
            </a:r>
            <a:r>
              <a:rPr lang="cs-CZ" b="1" dirty="0" err="1" smtClean="0">
                <a:solidFill>
                  <a:srgbClr val="FFFF99"/>
                </a:solidFill>
              </a:rPr>
              <a:t>Batú</a:t>
            </a:r>
            <a:r>
              <a:rPr lang="cs-CZ" b="1" dirty="0" smtClean="0">
                <a:solidFill>
                  <a:srgbClr val="FFFF99"/>
                </a:solidFill>
              </a:rPr>
              <a:t> zemřel, jeho vojska se stáhla ze střední Evropy zpět</a:t>
            </a:r>
            <a:endParaRPr lang="cs-CZ" b="1" dirty="0">
              <a:solidFill>
                <a:srgbClr val="FFFF9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92D050"/>
                </a:solidFill>
              </a:rPr>
              <a:t>Alexandr Něvský</a:t>
            </a:r>
            <a:endParaRPr lang="cs-CZ" b="1" u="sng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ü"/>
            </a:pPr>
            <a:r>
              <a:rPr lang="cs-CZ" b="1" dirty="0" smtClean="0">
                <a:solidFill>
                  <a:srgbClr val="FFFF99"/>
                </a:solidFill>
              </a:rPr>
              <a:t>Veliký Novgorod – jediné svobodné knížectví</a:t>
            </a:r>
          </a:p>
          <a:p>
            <a:pPr>
              <a:buNone/>
            </a:pPr>
            <a:r>
              <a:rPr lang="cs-CZ" b="1" dirty="0">
                <a:solidFill>
                  <a:srgbClr val="FFFF99"/>
                </a:solidFill>
              </a:rPr>
              <a:t>	</a:t>
            </a:r>
            <a:r>
              <a:rPr lang="cs-CZ" b="1" dirty="0" smtClean="0">
                <a:solidFill>
                  <a:srgbClr val="FFFF99"/>
                </a:solidFill>
              </a:rPr>
              <a:t>	</a:t>
            </a:r>
            <a:r>
              <a:rPr lang="cs-CZ" b="1" dirty="0">
                <a:solidFill>
                  <a:srgbClr val="FFFF99"/>
                </a:solidFill>
              </a:rPr>
              <a:t> </a:t>
            </a:r>
            <a:r>
              <a:rPr lang="cs-CZ" b="1" dirty="0" smtClean="0">
                <a:solidFill>
                  <a:srgbClr val="FFFF99"/>
                </a:solidFill>
              </a:rPr>
              <a:t>  na severu země</a:t>
            </a:r>
          </a:p>
          <a:p>
            <a:pPr>
              <a:buFont typeface="Wingdings" pitchFamily="2" charset="2"/>
              <a:buChar char="ü"/>
            </a:pPr>
            <a:r>
              <a:rPr lang="cs-CZ" b="1" dirty="0" smtClean="0">
                <a:solidFill>
                  <a:srgbClr val="FFFF99"/>
                </a:solidFill>
              </a:rPr>
              <a:t>1240 -  Alexandr Něvský odrazil vpád Švédů 	   v bitvě na řece Něvě </a:t>
            </a:r>
          </a:p>
          <a:p>
            <a:pPr>
              <a:buFont typeface="Wingdings" pitchFamily="2" charset="2"/>
              <a:buChar char="ü"/>
            </a:pPr>
            <a:r>
              <a:rPr lang="cs-CZ" b="1" dirty="0" smtClean="0">
                <a:solidFill>
                  <a:srgbClr val="FFFF99"/>
                </a:solidFill>
              </a:rPr>
              <a:t>na Čudském jezeře odrazil útok řádu 	  	   německých rytířů</a:t>
            </a:r>
          </a:p>
          <a:p>
            <a:pPr>
              <a:buFont typeface="Wingdings" pitchFamily="2" charset="2"/>
              <a:buChar char="ü"/>
            </a:pPr>
            <a:r>
              <a:rPr lang="cs-CZ" b="1" dirty="0" smtClean="0">
                <a:solidFill>
                  <a:srgbClr val="FFFF99"/>
                </a:solidFill>
              </a:rPr>
              <a:t>Novgorod zůstal díky Alexandrovi svobodným 	   a bohatým státem</a:t>
            </a:r>
            <a:endParaRPr lang="cs-CZ" b="1" dirty="0">
              <a:solidFill>
                <a:srgbClr val="FFFF9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err="1" smtClean="0">
                <a:solidFill>
                  <a:srgbClr val="92D050"/>
                </a:solidFill>
              </a:rPr>
              <a:t>Dmitrij</a:t>
            </a:r>
            <a:r>
              <a:rPr lang="cs-CZ" b="1" u="sng" dirty="0" smtClean="0">
                <a:solidFill>
                  <a:srgbClr val="92D050"/>
                </a:solidFill>
              </a:rPr>
              <a:t> Donský</a:t>
            </a:r>
            <a:endParaRPr lang="cs-CZ" b="1" u="sng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686800" cy="4525963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FFFF99"/>
                </a:solidFill>
              </a:rPr>
              <a:t>ve 14. století zesílilo knížectví moskevské</a:t>
            </a:r>
          </a:p>
          <a:p>
            <a:r>
              <a:rPr lang="cs-CZ" sz="3600" b="1" u="sng" dirty="0" smtClean="0">
                <a:solidFill>
                  <a:srgbClr val="FFFF99"/>
                </a:solidFill>
              </a:rPr>
              <a:t>1380 – kníže </a:t>
            </a:r>
            <a:r>
              <a:rPr lang="cs-CZ" sz="3600" b="1" u="sng" dirty="0" err="1" smtClean="0">
                <a:solidFill>
                  <a:srgbClr val="FFFF99"/>
                </a:solidFill>
              </a:rPr>
              <a:t>Dmitrij</a:t>
            </a:r>
            <a:r>
              <a:rPr lang="cs-CZ" sz="3600" b="1" u="sng" dirty="0" smtClean="0">
                <a:solidFill>
                  <a:srgbClr val="FFFF99"/>
                </a:solidFill>
              </a:rPr>
              <a:t> porazil Tatary </a:t>
            </a:r>
          </a:p>
          <a:p>
            <a:pPr>
              <a:buNone/>
            </a:pPr>
            <a:r>
              <a:rPr lang="cs-CZ" sz="3600" b="1" dirty="0" smtClean="0">
                <a:solidFill>
                  <a:srgbClr val="FFFF99"/>
                </a:solidFill>
              </a:rPr>
              <a:t>		        na řece Donu – dostal přízvisko 		        </a:t>
            </a:r>
            <a:r>
              <a:rPr lang="cs-CZ" sz="3600" b="1" u="sng" dirty="0" err="1" smtClean="0">
                <a:solidFill>
                  <a:srgbClr val="FFFF99"/>
                </a:solidFill>
              </a:rPr>
              <a:t>Dmitrij</a:t>
            </a:r>
            <a:r>
              <a:rPr lang="cs-CZ" sz="3600" b="1" u="sng" dirty="0" smtClean="0">
                <a:solidFill>
                  <a:srgbClr val="FFFF99"/>
                </a:solidFill>
              </a:rPr>
              <a:t> Donský</a:t>
            </a:r>
          </a:p>
          <a:p>
            <a:r>
              <a:rPr lang="cs-CZ" sz="3600" b="1" dirty="0" smtClean="0">
                <a:solidFill>
                  <a:srgbClr val="FFFF99"/>
                </a:solidFill>
              </a:rPr>
              <a:t>moskevská knížata platila ještě sto let 		        daně	Tatarům</a:t>
            </a:r>
          </a:p>
          <a:p>
            <a:endParaRPr lang="cs-CZ" sz="3600" b="1" dirty="0">
              <a:solidFill>
                <a:srgbClr val="FFFF9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18693" y="357167"/>
            <a:ext cx="4483490" cy="5286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7411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643570" y="357167"/>
            <a:ext cx="3314698" cy="52526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785785" y="5786454"/>
            <a:ext cx="400052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6600"/>
                </a:solidFill>
              </a:rPr>
              <a:t>Bitva na </a:t>
            </a:r>
            <a:r>
              <a:rPr lang="cs-CZ" sz="2800" b="1" dirty="0" err="1" smtClean="0">
                <a:solidFill>
                  <a:srgbClr val="FF6600"/>
                </a:solidFill>
              </a:rPr>
              <a:t>Kulikově</a:t>
            </a:r>
            <a:r>
              <a:rPr lang="cs-CZ" sz="2800" b="1" dirty="0" smtClean="0">
                <a:solidFill>
                  <a:srgbClr val="FF6600"/>
                </a:solidFill>
              </a:rPr>
              <a:t> poli </a:t>
            </a:r>
          </a:p>
          <a:p>
            <a:pPr algn="ctr"/>
            <a:r>
              <a:rPr lang="cs-CZ" sz="2800" b="1" dirty="0" smtClean="0">
                <a:solidFill>
                  <a:srgbClr val="FF6600"/>
                </a:solidFill>
              </a:rPr>
              <a:t>nedaleko Donu</a:t>
            </a:r>
            <a:endParaRPr lang="cs-CZ" sz="2800" b="1" dirty="0">
              <a:solidFill>
                <a:srgbClr val="FF66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072198" y="6000768"/>
            <a:ext cx="24016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FF6600"/>
                </a:solidFill>
              </a:rPr>
              <a:t>Dmitrij</a:t>
            </a:r>
            <a:r>
              <a:rPr lang="cs-CZ" sz="2800" b="1" dirty="0" smtClean="0">
                <a:solidFill>
                  <a:srgbClr val="FF6600"/>
                </a:solidFill>
              </a:rPr>
              <a:t> Donský</a:t>
            </a:r>
            <a:endParaRPr lang="cs-CZ" sz="2800" b="1" dirty="0">
              <a:solidFill>
                <a:srgbClr val="FF66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92D050"/>
                </a:solidFill>
              </a:rPr>
              <a:t>Ivan III. </a:t>
            </a:r>
            <a:endParaRPr lang="cs-CZ" b="1" u="sng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686800" cy="5757890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FFFF99"/>
                </a:solidFill>
              </a:rPr>
              <a:t>moskevský kníže</a:t>
            </a:r>
          </a:p>
          <a:p>
            <a:r>
              <a:rPr lang="cs-CZ" sz="3600" b="1" dirty="0" smtClean="0">
                <a:solidFill>
                  <a:srgbClr val="FFFF99"/>
                </a:solidFill>
              </a:rPr>
              <a:t>dobyl a </a:t>
            </a:r>
            <a:r>
              <a:rPr lang="cs-CZ" sz="3600" b="1" u="sng" dirty="0" smtClean="0">
                <a:solidFill>
                  <a:srgbClr val="FFFF99"/>
                </a:solidFill>
              </a:rPr>
              <a:t>ovládl Veliký Novgorod</a:t>
            </a:r>
          </a:p>
          <a:p>
            <a:r>
              <a:rPr lang="cs-CZ" sz="3600" b="1" u="sng" dirty="0" smtClean="0">
                <a:solidFill>
                  <a:srgbClr val="FFFF99"/>
                </a:solidFill>
              </a:rPr>
              <a:t>1480 odmítl platit daně Tatarům</a:t>
            </a:r>
          </a:p>
          <a:p>
            <a:r>
              <a:rPr lang="cs-CZ" sz="3600" b="1" dirty="0" smtClean="0">
                <a:solidFill>
                  <a:srgbClr val="FFFF99"/>
                </a:solidFill>
              </a:rPr>
              <a:t>ovládl okolní ruská knížectví</a:t>
            </a:r>
          </a:p>
          <a:p>
            <a:r>
              <a:rPr lang="cs-CZ" sz="3600" b="1" dirty="0" smtClean="0">
                <a:solidFill>
                  <a:srgbClr val="FFFF99"/>
                </a:solidFill>
              </a:rPr>
              <a:t>zřídil úřady a soudy, posílil armádu</a:t>
            </a:r>
          </a:p>
          <a:p>
            <a:r>
              <a:rPr lang="cs-CZ" sz="3600" b="1" dirty="0" smtClean="0">
                <a:solidFill>
                  <a:srgbClr val="FFFF99"/>
                </a:solidFill>
              </a:rPr>
              <a:t>v Moskvě vybudoval mnoho významných staveb</a:t>
            </a:r>
          </a:p>
          <a:p>
            <a:r>
              <a:rPr lang="cs-CZ" sz="3600" b="1" u="sng" dirty="0" smtClean="0">
                <a:solidFill>
                  <a:srgbClr val="FFFF99"/>
                </a:solidFill>
              </a:rPr>
              <a:t>je zakladatelem silného ruského státu</a:t>
            </a:r>
          </a:p>
          <a:p>
            <a:endParaRPr lang="cs-CZ" sz="3600" b="1" dirty="0" smtClean="0">
              <a:solidFill>
                <a:srgbClr val="FFFF99"/>
              </a:solidFill>
            </a:endParaRPr>
          </a:p>
          <a:p>
            <a:endParaRPr lang="cs-CZ" sz="3600" b="1" dirty="0">
              <a:solidFill>
                <a:srgbClr val="FFFF9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42976" y="1571612"/>
            <a:ext cx="6438894" cy="48333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0" name="TextovéPole 9"/>
          <p:cNvSpPr txBox="1"/>
          <p:nvPr/>
        </p:nvSpPr>
        <p:spPr>
          <a:xfrm>
            <a:off x="1000100" y="571480"/>
            <a:ext cx="6742872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u="sng" dirty="0" smtClean="0">
                <a:solidFill>
                  <a:srgbClr val="FFFF00"/>
                </a:solidFill>
              </a:rPr>
              <a:t>Ivan III.</a:t>
            </a:r>
            <a:r>
              <a:rPr lang="cs-CZ" sz="2800" b="1" dirty="0" smtClean="0">
                <a:solidFill>
                  <a:srgbClr val="FFFF00"/>
                </a:solidFill>
              </a:rPr>
              <a:t>  roku 1378 trhá chánův dopis </a:t>
            </a:r>
          </a:p>
          <a:p>
            <a:pPr algn="ctr"/>
            <a:r>
              <a:rPr lang="cs-CZ" sz="2800" b="1" dirty="0" smtClean="0">
                <a:solidFill>
                  <a:srgbClr val="FFFF00"/>
                </a:solidFill>
              </a:rPr>
              <a:t>a rozkazuje popravit poselstvo Velké hordy</a:t>
            </a:r>
            <a:endParaRPr lang="cs-CZ" sz="2800" b="1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0"/>
            <a:ext cx="8229600" cy="1143000"/>
          </a:xfrm>
        </p:spPr>
        <p:txBody>
          <a:bodyPr>
            <a:normAutofit/>
          </a:bodyPr>
          <a:lstStyle/>
          <a:p>
            <a:r>
              <a:rPr lang="cs-CZ" b="1" u="sng" dirty="0" smtClean="0">
                <a:solidFill>
                  <a:srgbClr val="FF6600"/>
                </a:solidFill>
              </a:rPr>
              <a:t>Opakujeme:</a:t>
            </a:r>
            <a:br>
              <a:rPr lang="cs-CZ" b="1" u="sng" dirty="0" smtClean="0">
                <a:solidFill>
                  <a:srgbClr val="FF6600"/>
                </a:solidFill>
              </a:rPr>
            </a:br>
            <a:r>
              <a:rPr lang="cs-CZ" sz="2000" b="1" u="sng" dirty="0" smtClean="0">
                <a:solidFill>
                  <a:srgbClr val="FF6600"/>
                </a:solidFill>
              </a:rPr>
              <a:t>Klikněte na rámeček a pište:</a:t>
            </a:r>
            <a:endParaRPr lang="cs-CZ" b="1" u="sng" dirty="0">
              <a:solidFill>
                <a:srgbClr val="FF66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142984"/>
            <a:ext cx="8229600" cy="5357850"/>
          </a:xfrm>
        </p:spPr>
        <p:txBody>
          <a:bodyPr>
            <a:normAutofit fontScale="77500" lnSpcReduction="20000"/>
          </a:bodyPr>
          <a:lstStyle/>
          <a:p>
            <a:pPr marL="742950" indent="-742950">
              <a:buFont typeface="+mj-lt"/>
              <a:buAutoNum type="arabicPeriod"/>
            </a:pPr>
            <a:r>
              <a:rPr lang="cs-CZ" sz="4100" dirty="0" smtClean="0">
                <a:solidFill>
                  <a:srgbClr val="FFFF99"/>
                </a:solidFill>
              </a:rPr>
              <a:t>Proč se Kyjevská Rus rozpadla na samostatná knížectví?</a:t>
            </a:r>
          </a:p>
          <a:p>
            <a:pPr marL="742950" indent="-742950">
              <a:buFont typeface="+mj-lt"/>
              <a:buAutoNum type="arabicPeriod"/>
            </a:pPr>
            <a:endParaRPr lang="cs-CZ" sz="4100" dirty="0" smtClean="0">
              <a:solidFill>
                <a:srgbClr val="FFFF99"/>
              </a:solidFill>
            </a:endParaRPr>
          </a:p>
          <a:p>
            <a:pPr marL="742950" indent="-742950">
              <a:buFont typeface="+mj-lt"/>
              <a:buAutoNum type="arabicPeriod"/>
            </a:pPr>
            <a:r>
              <a:rPr lang="cs-CZ" sz="4100" dirty="0" smtClean="0">
                <a:solidFill>
                  <a:srgbClr val="FFFF99"/>
                </a:solidFill>
              </a:rPr>
              <a:t>Kdy vpadli na území Ruska Tataři a jak nazvali dobyté území?</a:t>
            </a:r>
          </a:p>
          <a:p>
            <a:pPr marL="742950" indent="-742950">
              <a:buFont typeface="+mj-lt"/>
              <a:buAutoNum type="arabicPeriod"/>
            </a:pPr>
            <a:endParaRPr lang="cs-CZ" sz="4100" dirty="0" smtClean="0">
              <a:solidFill>
                <a:srgbClr val="FFFF99"/>
              </a:solidFill>
            </a:endParaRPr>
          </a:p>
          <a:p>
            <a:pPr marL="742950" indent="-742950">
              <a:buFont typeface="+mj-lt"/>
              <a:buAutoNum type="arabicPeriod"/>
            </a:pPr>
            <a:r>
              <a:rPr lang="cs-CZ" sz="4100" dirty="0" smtClean="0">
                <a:solidFill>
                  <a:srgbClr val="FFFF99"/>
                </a:solidFill>
              </a:rPr>
              <a:t>Která území ohrožovali Mongolové ve střední Evropě?</a:t>
            </a:r>
          </a:p>
          <a:p>
            <a:pPr marL="742950" indent="-742950">
              <a:buFont typeface="+mj-lt"/>
              <a:buAutoNum type="arabicPeriod"/>
            </a:pPr>
            <a:endParaRPr lang="cs-CZ" sz="4100" dirty="0" smtClean="0">
              <a:solidFill>
                <a:srgbClr val="FFFF99"/>
              </a:solidFill>
            </a:endParaRPr>
          </a:p>
          <a:p>
            <a:pPr marL="742950" indent="-742950">
              <a:buFont typeface="+mj-lt"/>
              <a:buAutoNum type="arabicPeriod"/>
            </a:pPr>
            <a:r>
              <a:rPr lang="cs-CZ" sz="4100" dirty="0" smtClean="0">
                <a:solidFill>
                  <a:srgbClr val="FFFF99"/>
                </a:solidFill>
              </a:rPr>
              <a:t>Kdo byl Alexandr Něvský a čím se proslavil?</a:t>
            </a:r>
          </a:p>
          <a:p>
            <a:pPr marL="742950" indent="-742950">
              <a:buFont typeface="+mj-lt"/>
              <a:buAutoNum type="arabicPeriod"/>
            </a:pPr>
            <a:endParaRPr lang="cs-CZ" sz="4100" dirty="0" smtClean="0">
              <a:solidFill>
                <a:srgbClr val="FFFF99"/>
              </a:solidFill>
            </a:endParaRPr>
          </a:p>
          <a:p>
            <a:pPr marL="742950" indent="-742950">
              <a:buFont typeface="+mj-lt"/>
              <a:buAutoNum type="arabicPeriod"/>
            </a:pPr>
            <a:endParaRPr lang="cs-CZ" sz="4100" dirty="0" smtClean="0">
              <a:solidFill>
                <a:srgbClr val="FFFF99"/>
              </a:solidFill>
            </a:endParaRPr>
          </a:p>
          <a:p>
            <a:pPr marL="742950" indent="-742950">
              <a:buFont typeface="+mj-lt"/>
              <a:buAutoNum type="arabicPeriod"/>
            </a:pPr>
            <a:endParaRPr lang="cs-CZ" sz="4100" dirty="0" smtClean="0">
              <a:solidFill>
                <a:srgbClr val="FFFF99"/>
              </a:solidFill>
            </a:endParaRPr>
          </a:p>
          <a:p>
            <a:pPr marL="742950" indent="-742950">
              <a:buFont typeface="+mj-lt"/>
              <a:buAutoNum type="arabicPeriod"/>
            </a:pPr>
            <a:endParaRPr lang="cs-CZ" sz="4100" dirty="0" smtClean="0">
              <a:solidFill>
                <a:srgbClr val="FFFF99"/>
              </a:solidFill>
            </a:endParaRPr>
          </a:p>
          <a:p>
            <a:pPr marL="514350" indent="-514350">
              <a:buAutoNum type="arabicPeriod"/>
            </a:pPr>
            <a:endParaRPr lang="cs-CZ" dirty="0" smtClean="0">
              <a:solidFill>
                <a:srgbClr val="FFFF99"/>
              </a:solidFill>
            </a:endParaRPr>
          </a:p>
          <a:p>
            <a:pPr marL="514350" indent="-514350">
              <a:buAutoNum type="arabicPeriod"/>
            </a:pPr>
            <a:endParaRPr lang="cs-CZ" dirty="0">
              <a:solidFill>
                <a:srgbClr val="FFFF99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214414" y="2000240"/>
            <a:ext cx="7215238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FFFF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214414" y="3357562"/>
            <a:ext cx="7215238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FFFF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214414" y="4714884"/>
            <a:ext cx="7215238" cy="5715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FFFF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214414" y="5715016"/>
            <a:ext cx="7215238" cy="5715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FFFF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71472" y="714356"/>
            <a:ext cx="8143932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742950" indent="-742950"/>
            <a:r>
              <a:rPr lang="cs-CZ" sz="2800" dirty="0" smtClean="0">
                <a:solidFill>
                  <a:srgbClr val="FFFF99"/>
                </a:solidFill>
              </a:rPr>
              <a:t>5.	Kterému ruskému knížeti se jako prvnímu podařilo porazit Tatary?</a:t>
            </a:r>
          </a:p>
          <a:p>
            <a:pPr marL="742950" indent="-742950">
              <a:buFont typeface="+mj-lt"/>
              <a:buAutoNum type="arabicPeriod"/>
            </a:pPr>
            <a:endParaRPr lang="cs-CZ" sz="2800" dirty="0" smtClean="0">
              <a:solidFill>
                <a:srgbClr val="FFFF99"/>
              </a:solidFill>
            </a:endParaRPr>
          </a:p>
          <a:p>
            <a:pPr marL="742950" indent="-742950">
              <a:buFont typeface="+mj-lt"/>
              <a:buAutoNum type="arabicPeriod"/>
            </a:pPr>
            <a:endParaRPr lang="cs-CZ" sz="2800" dirty="0" smtClean="0">
              <a:solidFill>
                <a:srgbClr val="FFFF99"/>
              </a:solidFill>
            </a:endParaRPr>
          </a:p>
          <a:p>
            <a:pPr marL="742950" indent="-742950"/>
            <a:r>
              <a:rPr lang="cs-CZ" sz="2800" dirty="0" smtClean="0">
                <a:solidFill>
                  <a:srgbClr val="FFFF99"/>
                </a:solidFill>
              </a:rPr>
              <a:t>6.	Koho považujeme za zakladatele nového ruského státu?</a:t>
            </a:r>
          </a:p>
          <a:p>
            <a:pPr marL="742950" indent="-742950">
              <a:buFont typeface="+mj-lt"/>
              <a:buAutoNum type="arabicPeriod"/>
            </a:pPr>
            <a:endParaRPr lang="cs-CZ" sz="2800" dirty="0" smtClean="0">
              <a:solidFill>
                <a:srgbClr val="FFFF99"/>
              </a:solidFill>
            </a:endParaRPr>
          </a:p>
          <a:p>
            <a:pPr marL="742950" indent="-742950">
              <a:buFont typeface="+mj-lt"/>
              <a:buAutoNum type="arabicPeriod"/>
            </a:pPr>
            <a:endParaRPr lang="cs-CZ" sz="2800" dirty="0" smtClean="0">
              <a:solidFill>
                <a:srgbClr val="FFFF99"/>
              </a:solidFill>
            </a:endParaRPr>
          </a:p>
          <a:p>
            <a:pPr marL="742950" indent="-742950"/>
            <a:r>
              <a:rPr lang="cs-CZ" sz="2800" dirty="0" smtClean="0">
                <a:solidFill>
                  <a:srgbClr val="FFFF99"/>
                </a:solidFill>
              </a:rPr>
              <a:t>7.	Kdy přestali Rusové platit daně mongolským chánům?</a:t>
            </a:r>
          </a:p>
        </p:txBody>
      </p:sp>
      <p:sp>
        <p:nvSpPr>
          <p:cNvPr id="3" name="Obdélník 2"/>
          <p:cNvSpPr/>
          <p:nvPr/>
        </p:nvSpPr>
        <p:spPr>
          <a:xfrm>
            <a:off x="1428728" y="1714488"/>
            <a:ext cx="7215238" cy="64294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FFFF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428728" y="3357562"/>
            <a:ext cx="7215238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428728" y="5143512"/>
            <a:ext cx="7215238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0"/>
            <a:ext cx="8229600" cy="1143000"/>
          </a:xfrm>
        </p:spPr>
        <p:txBody>
          <a:bodyPr/>
          <a:lstStyle/>
          <a:p>
            <a:r>
              <a:rPr lang="cs-CZ" b="1" u="sng" dirty="0" smtClean="0">
                <a:solidFill>
                  <a:srgbClr val="FF6600"/>
                </a:solidFill>
              </a:rPr>
              <a:t>Zkontrolujte si:</a:t>
            </a:r>
            <a:endParaRPr lang="cs-CZ" b="1" u="sng" dirty="0">
              <a:solidFill>
                <a:srgbClr val="FF66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142984"/>
            <a:ext cx="8229600" cy="5357850"/>
          </a:xfrm>
        </p:spPr>
        <p:txBody>
          <a:bodyPr>
            <a:normAutofit fontScale="77500" lnSpcReduction="20000"/>
          </a:bodyPr>
          <a:lstStyle/>
          <a:p>
            <a:pPr marL="742950" indent="-742950">
              <a:buFont typeface="+mj-lt"/>
              <a:buAutoNum type="arabicPeriod"/>
            </a:pPr>
            <a:r>
              <a:rPr lang="cs-CZ" sz="4100" dirty="0" smtClean="0">
                <a:solidFill>
                  <a:srgbClr val="FFFF99"/>
                </a:solidFill>
              </a:rPr>
              <a:t>Proč se Kyjevská Rus rozpadla na samostatná knížectví?</a:t>
            </a:r>
          </a:p>
          <a:p>
            <a:pPr marL="742950" indent="-742950">
              <a:buFont typeface="+mj-lt"/>
              <a:buAutoNum type="arabicPeriod"/>
            </a:pPr>
            <a:endParaRPr lang="cs-CZ" sz="4100" dirty="0" smtClean="0">
              <a:solidFill>
                <a:srgbClr val="FFFF99"/>
              </a:solidFill>
            </a:endParaRPr>
          </a:p>
          <a:p>
            <a:pPr marL="742950" indent="-742950">
              <a:buFont typeface="+mj-lt"/>
              <a:buAutoNum type="arabicPeriod"/>
            </a:pPr>
            <a:r>
              <a:rPr lang="cs-CZ" sz="4100" dirty="0" smtClean="0">
                <a:solidFill>
                  <a:srgbClr val="FFFF99"/>
                </a:solidFill>
              </a:rPr>
              <a:t>Kdy vpadli na území Ruska Tataři a jak nazvali dobyté území?</a:t>
            </a:r>
          </a:p>
          <a:p>
            <a:pPr marL="742950" indent="-742950">
              <a:buFont typeface="+mj-lt"/>
              <a:buAutoNum type="arabicPeriod"/>
            </a:pPr>
            <a:endParaRPr lang="cs-CZ" sz="4100" dirty="0" smtClean="0">
              <a:solidFill>
                <a:srgbClr val="FFFF99"/>
              </a:solidFill>
            </a:endParaRPr>
          </a:p>
          <a:p>
            <a:pPr marL="742950" indent="-742950">
              <a:buFont typeface="+mj-lt"/>
              <a:buAutoNum type="arabicPeriod"/>
            </a:pPr>
            <a:r>
              <a:rPr lang="cs-CZ" sz="4100" dirty="0" smtClean="0">
                <a:solidFill>
                  <a:srgbClr val="FFFF99"/>
                </a:solidFill>
              </a:rPr>
              <a:t>Která území ohrožovali Mongolové ve střední Evropě?</a:t>
            </a:r>
          </a:p>
          <a:p>
            <a:pPr marL="742950" indent="-742950">
              <a:buFont typeface="+mj-lt"/>
              <a:buAutoNum type="arabicPeriod"/>
            </a:pPr>
            <a:endParaRPr lang="cs-CZ" sz="4100" dirty="0" smtClean="0">
              <a:solidFill>
                <a:srgbClr val="FFFF99"/>
              </a:solidFill>
            </a:endParaRPr>
          </a:p>
          <a:p>
            <a:pPr marL="742950" indent="-742950">
              <a:buFont typeface="+mj-lt"/>
              <a:buAutoNum type="arabicPeriod"/>
            </a:pPr>
            <a:r>
              <a:rPr lang="cs-CZ" sz="4100" dirty="0" smtClean="0">
                <a:solidFill>
                  <a:srgbClr val="FFFF99"/>
                </a:solidFill>
              </a:rPr>
              <a:t>Kdo byl Alexandr Něvský a čím se proslavil?</a:t>
            </a:r>
          </a:p>
          <a:p>
            <a:pPr marL="742950" indent="-742950">
              <a:buFont typeface="+mj-lt"/>
              <a:buAutoNum type="arabicPeriod"/>
            </a:pPr>
            <a:endParaRPr lang="cs-CZ" sz="4100" dirty="0" smtClean="0">
              <a:solidFill>
                <a:srgbClr val="FFFF99"/>
              </a:solidFill>
            </a:endParaRPr>
          </a:p>
          <a:p>
            <a:pPr marL="742950" indent="-742950">
              <a:buFont typeface="+mj-lt"/>
              <a:buAutoNum type="arabicPeriod"/>
            </a:pPr>
            <a:endParaRPr lang="cs-CZ" sz="4100" dirty="0" smtClean="0">
              <a:solidFill>
                <a:srgbClr val="FFFF99"/>
              </a:solidFill>
            </a:endParaRPr>
          </a:p>
          <a:p>
            <a:pPr marL="742950" indent="-742950">
              <a:buFont typeface="+mj-lt"/>
              <a:buAutoNum type="arabicPeriod"/>
            </a:pPr>
            <a:endParaRPr lang="cs-CZ" sz="4100" dirty="0" smtClean="0">
              <a:solidFill>
                <a:srgbClr val="FFFF99"/>
              </a:solidFill>
            </a:endParaRPr>
          </a:p>
          <a:p>
            <a:pPr marL="742950" indent="-742950">
              <a:buFont typeface="+mj-lt"/>
              <a:buAutoNum type="arabicPeriod"/>
            </a:pPr>
            <a:endParaRPr lang="cs-CZ" sz="4100" dirty="0" smtClean="0">
              <a:solidFill>
                <a:srgbClr val="FFFF99"/>
              </a:solidFill>
            </a:endParaRPr>
          </a:p>
          <a:p>
            <a:pPr marL="514350" indent="-514350">
              <a:buAutoNum type="arabicPeriod"/>
            </a:pPr>
            <a:endParaRPr lang="cs-CZ" dirty="0" smtClean="0">
              <a:solidFill>
                <a:srgbClr val="FFFF99"/>
              </a:solidFill>
            </a:endParaRPr>
          </a:p>
          <a:p>
            <a:pPr marL="514350" indent="-514350">
              <a:buAutoNum type="arabicPeriod"/>
            </a:pPr>
            <a:endParaRPr lang="cs-CZ" dirty="0">
              <a:solidFill>
                <a:srgbClr val="FFFF99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285852" y="2000240"/>
            <a:ext cx="7215238" cy="5715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FFFF"/>
                </a:solidFill>
              </a:rPr>
              <a:t>Důvodem byly spory mezi Rurikovci a nájezdy kočovných kmenů</a:t>
            </a:r>
            <a:endParaRPr lang="cs-CZ" sz="2000" dirty="0">
              <a:solidFill>
                <a:srgbClr val="FFFFFF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285852" y="3357562"/>
            <a:ext cx="7215238" cy="5715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FFFF"/>
                </a:solidFill>
              </a:rPr>
              <a:t>Roku 1241, Zlatá horda</a:t>
            </a:r>
            <a:endParaRPr lang="cs-CZ" dirty="0">
              <a:solidFill>
                <a:srgbClr val="FFFFFF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285852" y="4643446"/>
            <a:ext cx="7215238" cy="5715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FFFF"/>
                </a:solidFill>
              </a:rPr>
              <a:t>Polsko, Uhry, české země.</a:t>
            </a:r>
            <a:endParaRPr lang="cs-CZ" dirty="0">
              <a:solidFill>
                <a:srgbClr val="FFFFFF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285852" y="5857892"/>
            <a:ext cx="7215238" cy="5715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FFFF"/>
                </a:solidFill>
              </a:rPr>
              <a:t>Alexandr byl kníže Velikého Novgorodu, který úspěšně odrazil vpád Švédů a řádu německých rytířů.</a:t>
            </a:r>
            <a:endParaRPr lang="cs-CZ" dirty="0">
              <a:solidFill>
                <a:srgbClr val="FFFFFF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71472" y="714356"/>
            <a:ext cx="8143932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742950" indent="-742950"/>
            <a:r>
              <a:rPr lang="cs-CZ" sz="2800" dirty="0" smtClean="0">
                <a:solidFill>
                  <a:srgbClr val="FFFF99"/>
                </a:solidFill>
              </a:rPr>
              <a:t>5.	Kterému ruskému knížeti se jako prvnímu podařilo porazit Tatary?</a:t>
            </a:r>
          </a:p>
          <a:p>
            <a:pPr marL="742950" indent="-742950">
              <a:buFont typeface="+mj-lt"/>
              <a:buAutoNum type="arabicPeriod"/>
            </a:pPr>
            <a:endParaRPr lang="cs-CZ" sz="2800" dirty="0" smtClean="0">
              <a:solidFill>
                <a:srgbClr val="FFFF99"/>
              </a:solidFill>
            </a:endParaRPr>
          </a:p>
          <a:p>
            <a:pPr marL="742950" indent="-742950">
              <a:buFont typeface="+mj-lt"/>
              <a:buAutoNum type="arabicPeriod"/>
            </a:pPr>
            <a:endParaRPr lang="cs-CZ" sz="2800" dirty="0" smtClean="0">
              <a:solidFill>
                <a:srgbClr val="FFFF99"/>
              </a:solidFill>
            </a:endParaRPr>
          </a:p>
          <a:p>
            <a:pPr marL="742950" indent="-742950"/>
            <a:r>
              <a:rPr lang="cs-CZ" sz="2800" dirty="0" smtClean="0">
                <a:solidFill>
                  <a:srgbClr val="FFFF99"/>
                </a:solidFill>
              </a:rPr>
              <a:t>6.	Koho považujeme za zakladatele nového ruského státu?</a:t>
            </a:r>
          </a:p>
          <a:p>
            <a:pPr marL="742950" indent="-742950">
              <a:buFont typeface="+mj-lt"/>
              <a:buAutoNum type="arabicPeriod"/>
            </a:pPr>
            <a:endParaRPr lang="cs-CZ" sz="2800" dirty="0" smtClean="0">
              <a:solidFill>
                <a:srgbClr val="FFFF99"/>
              </a:solidFill>
            </a:endParaRPr>
          </a:p>
          <a:p>
            <a:pPr marL="742950" indent="-742950">
              <a:buFont typeface="+mj-lt"/>
              <a:buAutoNum type="arabicPeriod"/>
            </a:pPr>
            <a:endParaRPr lang="cs-CZ" sz="2800" dirty="0" smtClean="0">
              <a:solidFill>
                <a:srgbClr val="FFFF99"/>
              </a:solidFill>
            </a:endParaRPr>
          </a:p>
          <a:p>
            <a:pPr marL="742950" indent="-742950"/>
            <a:r>
              <a:rPr lang="cs-CZ" sz="2800" dirty="0" smtClean="0">
                <a:solidFill>
                  <a:srgbClr val="FFFF99"/>
                </a:solidFill>
              </a:rPr>
              <a:t>7.	Kdy přestali Rusové platit daně mongolským chánům?</a:t>
            </a:r>
          </a:p>
        </p:txBody>
      </p:sp>
      <p:sp>
        <p:nvSpPr>
          <p:cNvPr id="3" name="Obdélník 2"/>
          <p:cNvSpPr/>
          <p:nvPr/>
        </p:nvSpPr>
        <p:spPr>
          <a:xfrm>
            <a:off x="1428728" y="1714488"/>
            <a:ext cx="7215238" cy="64294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FFFF"/>
                </a:solidFill>
              </a:rPr>
              <a:t>Moskevskému knížeti </a:t>
            </a:r>
            <a:r>
              <a:rPr lang="cs-CZ" dirty="0" err="1" smtClean="0">
                <a:solidFill>
                  <a:srgbClr val="FFFFFF"/>
                </a:solidFill>
              </a:rPr>
              <a:t>Dmitriji</a:t>
            </a:r>
            <a:r>
              <a:rPr lang="cs-CZ" dirty="0" smtClean="0">
                <a:solidFill>
                  <a:srgbClr val="FFFFFF"/>
                </a:solidFill>
              </a:rPr>
              <a:t> Donskému v bitvě na </a:t>
            </a:r>
            <a:r>
              <a:rPr lang="cs-CZ" dirty="0" err="1" smtClean="0">
                <a:solidFill>
                  <a:srgbClr val="FFFFFF"/>
                </a:solidFill>
              </a:rPr>
              <a:t>Kulikově</a:t>
            </a:r>
            <a:r>
              <a:rPr lang="cs-CZ" dirty="0" smtClean="0">
                <a:solidFill>
                  <a:srgbClr val="FFFFFF"/>
                </a:solidFill>
              </a:rPr>
              <a:t> poli u řeky Donu roku1380. </a:t>
            </a:r>
            <a:endParaRPr lang="cs-CZ" dirty="0">
              <a:solidFill>
                <a:srgbClr val="FFFFFF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428728" y="3357562"/>
            <a:ext cx="7215238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FFFF"/>
                </a:solidFill>
              </a:rPr>
              <a:t>Moskevského knížete Ivana III., protože odmítl platit daně tatarským chánům , ovládl okolní knížectví a upevnil stát</a:t>
            </a:r>
            <a:endParaRPr lang="cs-CZ" dirty="0">
              <a:solidFill>
                <a:srgbClr val="FFFFFF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428728" y="5072074"/>
            <a:ext cx="7215238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FFFF"/>
                </a:solidFill>
              </a:rPr>
              <a:t>Od roku 1480 Ivan III. odmítl platit tatarskou daň.</a:t>
            </a:r>
            <a:endParaRPr lang="cs-CZ" dirty="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0034" y="428604"/>
            <a:ext cx="8501122" cy="6494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6600"/>
                </a:solidFill>
              </a:rPr>
              <a:t>Zápis:</a:t>
            </a:r>
          </a:p>
          <a:p>
            <a:r>
              <a:rPr lang="cs-CZ" sz="3200" b="1" i="1" u="sng" dirty="0" smtClean="0">
                <a:solidFill>
                  <a:srgbClr val="FFFF99"/>
                </a:solidFill>
              </a:rPr>
              <a:t>Ruská knížata na bitevních polích</a:t>
            </a:r>
          </a:p>
          <a:p>
            <a:r>
              <a:rPr lang="cs-CZ" sz="3200" b="1" i="1" dirty="0" smtClean="0">
                <a:solidFill>
                  <a:srgbClr val="FFFF99"/>
                </a:solidFill>
              </a:rPr>
              <a:t>Počátek 12. stol. – rozpad kyjevské Rusi</a:t>
            </a:r>
          </a:p>
          <a:p>
            <a:r>
              <a:rPr lang="cs-CZ" sz="3200" b="1" i="1" dirty="0" smtClean="0">
                <a:solidFill>
                  <a:srgbClr val="FFFF99"/>
                </a:solidFill>
              </a:rPr>
              <a:t>1223 - vpád Mongolů  (Tatarů)</a:t>
            </a:r>
          </a:p>
          <a:p>
            <a:pPr marL="514350" indent="-514350"/>
            <a:r>
              <a:rPr lang="cs-CZ" sz="3200" b="1" i="1" dirty="0" smtClean="0">
                <a:solidFill>
                  <a:srgbClr val="FFFF99"/>
                </a:solidFill>
              </a:rPr>
              <a:t>Kníže Alexandr Něvský - v polovině 13. stol. uhájil samostatnost Velikého Novgorodu – odrazil vpád Švédů a řádu německých rytířů.</a:t>
            </a:r>
          </a:p>
          <a:p>
            <a:pPr marL="514350" indent="-514350"/>
            <a:r>
              <a:rPr lang="cs-CZ" sz="3200" b="1" i="1" dirty="0" smtClean="0">
                <a:solidFill>
                  <a:srgbClr val="FFFF99"/>
                </a:solidFill>
              </a:rPr>
              <a:t>1380 – moskevský kníže </a:t>
            </a:r>
            <a:r>
              <a:rPr lang="cs-CZ" sz="3200" b="1" i="1" dirty="0" err="1" smtClean="0">
                <a:solidFill>
                  <a:srgbClr val="FFFF99"/>
                </a:solidFill>
              </a:rPr>
              <a:t>Dmitrij</a:t>
            </a:r>
            <a:r>
              <a:rPr lang="cs-CZ" sz="3200" b="1" i="1" dirty="0" smtClean="0">
                <a:solidFill>
                  <a:srgbClr val="FFFF99"/>
                </a:solidFill>
              </a:rPr>
              <a:t> Donský porazil na </a:t>
            </a:r>
            <a:r>
              <a:rPr lang="cs-CZ" sz="3200" b="1" i="1" dirty="0" err="1" smtClean="0">
                <a:solidFill>
                  <a:srgbClr val="FFFF99"/>
                </a:solidFill>
              </a:rPr>
              <a:t>Kulikově</a:t>
            </a:r>
            <a:r>
              <a:rPr lang="cs-CZ" sz="3200" b="1" i="1" dirty="0" smtClean="0">
                <a:solidFill>
                  <a:srgbClr val="FFFF99"/>
                </a:solidFill>
              </a:rPr>
              <a:t> poli u Donu Tatary</a:t>
            </a:r>
          </a:p>
          <a:p>
            <a:pPr marL="514350" indent="-514350"/>
            <a:r>
              <a:rPr lang="cs-CZ" sz="3200" b="1" i="1" dirty="0" smtClean="0">
                <a:solidFill>
                  <a:srgbClr val="FFFF99"/>
                </a:solidFill>
              </a:rPr>
              <a:t>1480 – kníže Ivan III. odmítl platit Tatarům daně</a:t>
            </a:r>
          </a:p>
          <a:p>
            <a:pPr marL="514350" indent="-514350"/>
            <a:r>
              <a:rPr lang="cs-CZ" sz="3200" b="1" i="1" dirty="0" smtClean="0">
                <a:solidFill>
                  <a:srgbClr val="FFFF99"/>
                </a:solidFill>
              </a:rPr>
              <a:t>	Považujeme ho za zakladatele ruského státu.</a:t>
            </a:r>
          </a:p>
          <a:p>
            <a:pPr marL="514350" indent="-514350">
              <a:buAutoNum type="arabicPlain" startAt="1223"/>
            </a:pPr>
            <a:endParaRPr lang="cs-CZ" sz="3200" b="1" dirty="0" smtClean="0">
              <a:solidFill>
                <a:srgbClr val="FFFF99"/>
              </a:solidFill>
            </a:endParaRPr>
          </a:p>
          <a:p>
            <a:endParaRPr lang="cs-CZ" sz="3200" b="1" dirty="0">
              <a:solidFill>
                <a:srgbClr val="FFFF99"/>
              </a:solidFill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0540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u="sng" dirty="0" smtClean="0">
                <a:solidFill>
                  <a:srgbClr val="FFC000"/>
                </a:solidFill>
              </a:rPr>
              <a:t>Citováno  pod licencí </a:t>
            </a:r>
            <a:r>
              <a:rPr lang="cs-CZ" sz="3600" u="sng" dirty="0" err="1" smtClean="0">
                <a:solidFill>
                  <a:srgbClr val="FFC000"/>
                </a:solidFill>
              </a:rPr>
              <a:t>Creative</a:t>
            </a:r>
            <a:r>
              <a:rPr lang="cs-CZ" sz="3600" u="sng" dirty="0" smtClean="0">
                <a:solidFill>
                  <a:srgbClr val="FFC000"/>
                </a:solidFill>
              </a:rPr>
              <a:t> </a:t>
            </a:r>
            <a:r>
              <a:rPr lang="cs-CZ" sz="3600" u="sng" dirty="0" err="1" smtClean="0">
                <a:solidFill>
                  <a:srgbClr val="FFC000"/>
                </a:solidFill>
              </a:rPr>
              <a:t>Commons</a:t>
            </a:r>
            <a:r>
              <a:rPr lang="cs-CZ" sz="3600" u="sng" dirty="0" smtClean="0">
                <a:solidFill>
                  <a:srgbClr val="FFC000"/>
                </a:solidFill>
              </a:rPr>
              <a:t> 24.1.2012</a:t>
            </a:r>
            <a:endParaRPr lang="cs-CZ" sz="3600" u="sng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400" dirty="0" smtClean="0">
                <a:solidFill>
                  <a:srgbClr val="FFC000"/>
                </a:solidFill>
              </a:rPr>
              <a:t>Obr.1 – chrám sv. Sofie Kyjev </a:t>
            </a:r>
            <a:r>
              <a:rPr lang="cs-CZ" sz="1400" dirty="0" smtClean="0">
                <a:solidFill>
                  <a:srgbClr val="FFFF00"/>
                </a:solidFill>
                <a:hlinkClick r:id="rId2"/>
              </a:rPr>
              <a:t>http://upload.wikimedia.org/wikipedia/commons/5/53/Chr%C3%A1m_svat%C3%A9_Sofie_%28Kyjev%29.jpg</a:t>
            </a:r>
            <a:endParaRPr lang="cs-CZ" sz="1400" dirty="0" smtClean="0">
              <a:solidFill>
                <a:srgbClr val="FFFF00"/>
              </a:solidFill>
            </a:endParaRPr>
          </a:p>
          <a:p>
            <a:r>
              <a:rPr lang="cs-CZ" sz="1400" dirty="0" smtClean="0">
                <a:solidFill>
                  <a:srgbClr val="FFC000"/>
                </a:solidFill>
              </a:rPr>
              <a:t>Obr.2 – Zlatá brána v Kyjevě</a:t>
            </a:r>
            <a:r>
              <a:rPr lang="cs-CZ" sz="1400" dirty="0" smtClean="0">
                <a:solidFill>
                  <a:srgbClr val="FFC000"/>
                </a:solidFill>
                <a:hlinkClick r:id="rId3"/>
              </a:rPr>
              <a:t> http://cs.wikipedia.org/wiki/Soubor:%D0%97%D0%BE%D0%BB%D0%BE%D1%82%D1%96_%D0%B2%D0%BE%D1%80%D0%BE%D1%82%D0%B0.jpg</a:t>
            </a:r>
            <a:r>
              <a:rPr lang="cs-CZ" sz="1400" dirty="0" smtClean="0">
                <a:solidFill>
                  <a:srgbClr val="FFC000"/>
                </a:solidFill>
              </a:rPr>
              <a:t>	</a:t>
            </a:r>
          </a:p>
          <a:p>
            <a:r>
              <a:rPr lang="cs-CZ" sz="1400" dirty="0" smtClean="0">
                <a:solidFill>
                  <a:srgbClr val="FFC000"/>
                </a:solidFill>
              </a:rPr>
              <a:t>Obr.3 –  </a:t>
            </a:r>
            <a:r>
              <a:rPr lang="cs-CZ" sz="1400" dirty="0" err="1" smtClean="0">
                <a:solidFill>
                  <a:srgbClr val="FFC000"/>
                </a:solidFill>
              </a:rPr>
              <a:t>Suzdal</a:t>
            </a:r>
            <a:r>
              <a:rPr lang="cs-CZ" sz="1400" dirty="0" smtClean="0">
                <a:solidFill>
                  <a:srgbClr val="FFC000"/>
                </a:solidFill>
              </a:rPr>
              <a:t> - Kreml</a:t>
            </a:r>
          </a:p>
          <a:p>
            <a:pPr>
              <a:buNone/>
            </a:pPr>
            <a:r>
              <a:rPr lang="cs-CZ" sz="1400" dirty="0">
                <a:solidFill>
                  <a:srgbClr val="FFC000"/>
                </a:solidFill>
              </a:rPr>
              <a:t>	</a:t>
            </a:r>
            <a:r>
              <a:rPr lang="cs-CZ" sz="1400" dirty="0" smtClean="0">
                <a:solidFill>
                  <a:srgbClr val="FFC000"/>
                </a:solidFill>
              </a:rPr>
              <a:t> </a:t>
            </a:r>
            <a:r>
              <a:rPr lang="cs-CZ" sz="1400" dirty="0" smtClean="0">
                <a:solidFill>
                  <a:srgbClr val="FFC000"/>
                </a:solidFill>
                <a:hlinkClick r:id="rId4"/>
              </a:rPr>
              <a:t>http://upload.wikimedia.org/wikipedia/commons/8/89/Suzdal_panorama-2005.jpg</a:t>
            </a:r>
            <a:endParaRPr lang="cs-CZ" sz="1400" dirty="0" smtClean="0">
              <a:solidFill>
                <a:srgbClr val="FFC000"/>
              </a:solidFill>
            </a:endParaRPr>
          </a:p>
          <a:p>
            <a:r>
              <a:rPr lang="cs-CZ" sz="1400" dirty="0" smtClean="0">
                <a:solidFill>
                  <a:srgbClr val="FFC000"/>
                </a:solidFill>
              </a:rPr>
              <a:t>Obr.4 - bitva na </a:t>
            </a:r>
            <a:r>
              <a:rPr lang="cs-CZ" sz="1400" dirty="0" err="1" smtClean="0">
                <a:solidFill>
                  <a:srgbClr val="FFC000"/>
                </a:solidFill>
              </a:rPr>
              <a:t>Kulikově</a:t>
            </a:r>
            <a:r>
              <a:rPr lang="cs-CZ" sz="1400" dirty="0" smtClean="0">
                <a:solidFill>
                  <a:srgbClr val="FFC000"/>
                </a:solidFill>
              </a:rPr>
              <a:t> poli </a:t>
            </a:r>
            <a:r>
              <a:rPr lang="cs-CZ" sz="1400" dirty="0" smtClean="0">
                <a:solidFill>
                  <a:srgbClr val="FFC000"/>
                </a:solidFill>
                <a:hlinkClick r:id="rId5"/>
              </a:rPr>
              <a:t>http://upload.wikimedia.org/wikipedia/commons/thumb/f/f1/Battle_of_Kulikovo_17th_century_miniature.jpg/508px-Battle_of_Kulikovo_17th_century_miniature.jpg</a:t>
            </a:r>
            <a:endParaRPr lang="cs-CZ" sz="1400" dirty="0" smtClean="0">
              <a:solidFill>
                <a:srgbClr val="FFC000"/>
              </a:solidFill>
            </a:endParaRPr>
          </a:p>
          <a:p>
            <a:r>
              <a:rPr lang="cs-CZ" sz="1400" dirty="0" smtClean="0">
                <a:solidFill>
                  <a:srgbClr val="FFC000"/>
                </a:solidFill>
              </a:rPr>
              <a:t>Obr. 5 -  </a:t>
            </a:r>
            <a:r>
              <a:rPr lang="cs-CZ" sz="1400" dirty="0" err="1" smtClean="0">
                <a:solidFill>
                  <a:srgbClr val="FFC000"/>
                </a:solidFill>
              </a:rPr>
              <a:t>Dmitrij</a:t>
            </a:r>
            <a:r>
              <a:rPr lang="cs-CZ" sz="1400" dirty="0" smtClean="0">
                <a:solidFill>
                  <a:srgbClr val="FFC000"/>
                </a:solidFill>
              </a:rPr>
              <a:t> Donský </a:t>
            </a:r>
            <a:r>
              <a:rPr lang="cs-CZ" sz="1400" dirty="0" smtClean="0">
                <a:solidFill>
                  <a:srgbClr val="FFC000"/>
                </a:solidFill>
                <a:hlinkClick r:id="rId6"/>
              </a:rPr>
              <a:t>http://upload.wikimedia.org/wikipedia/commons/thumb/2/25/1000_Donskoi.jpg/378px-1000_Donskoi.jpg</a:t>
            </a:r>
            <a:endParaRPr lang="cs-CZ" sz="1400" dirty="0" smtClean="0">
              <a:solidFill>
                <a:srgbClr val="FFC000"/>
              </a:solidFill>
            </a:endParaRPr>
          </a:p>
          <a:p>
            <a:r>
              <a:rPr lang="cs-CZ" sz="1400" dirty="0" smtClean="0">
                <a:solidFill>
                  <a:srgbClr val="FFC000"/>
                </a:solidFill>
              </a:rPr>
              <a:t>Obr.6–  Ivan III., obraz  Alexeje </a:t>
            </a:r>
            <a:r>
              <a:rPr lang="cs-CZ" sz="1400" dirty="0" err="1" smtClean="0">
                <a:solidFill>
                  <a:srgbClr val="FFC000"/>
                </a:solidFill>
              </a:rPr>
              <a:t>D.Kivšenka</a:t>
            </a:r>
            <a:endParaRPr lang="cs-CZ" sz="1400" dirty="0" smtClean="0">
              <a:solidFill>
                <a:srgbClr val="FFC000"/>
              </a:solidFill>
            </a:endParaRPr>
          </a:p>
          <a:p>
            <a:pPr>
              <a:buNone/>
            </a:pPr>
            <a:r>
              <a:rPr lang="cs-CZ" sz="1400" dirty="0">
                <a:solidFill>
                  <a:srgbClr val="FFC000"/>
                </a:solidFill>
              </a:rPr>
              <a:t>	</a:t>
            </a:r>
            <a:r>
              <a:rPr lang="cs-CZ" sz="1400" dirty="0" smtClean="0">
                <a:solidFill>
                  <a:srgbClr val="FFC000"/>
                </a:solidFill>
                <a:hlinkClick r:id="rId7"/>
              </a:rPr>
              <a:t>http://upload.wikimedia.org/wikipedia/commons/thumb/2/2b/Ivan_vs_khan.jpg/798px-Ivan_vs_khan.jpg</a:t>
            </a:r>
            <a:endParaRPr lang="cs-CZ" sz="1400" dirty="0" smtClean="0">
              <a:solidFill>
                <a:srgbClr val="FFC000"/>
              </a:solidFill>
            </a:endParaRPr>
          </a:p>
          <a:p>
            <a:pPr>
              <a:buNone/>
            </a:pPr>
            <a:endParaRPr lang="cs-CZ" sz="1400" dirty="0" smtClean="0">
              <a:solidFill>
                <a:srgbClr val="FFC000"/>
              </a:solidFill>
            </a:endParaRPr>
          </a:p>
          <a:p>
            <a:endParaRPr lang="cs-CZ" sz="1400" dirty="0" smtClean="0">
              <a:solidFill>
                <a:srgbClr val="FFC000"/>
              </a:solidFill>
            </a:endParaRPr>
          </a:p>
          <a:p>
            <a:pPr>
              <a:buNone/>
            </a:pPr>
            <a:endParaRPr lang="cs-CZ" sz="1400" dirty="0" smtClean="0">
              <a:solidFill>
                <a:srgbClr val="FFC000"/>
              </a:solidFill>
            </a:endParaRPr>
          </a:p>
          <a:p>
            <a:pPr>
              <a:buNone/>
            </a:pPr>
            <a:endParaRPr lang="cs-CZ" sz="14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Vlastní 10">
      <a:dk1>
        <a:sysClr val="windowText" lastClr="000000"/>
      </a:dk1>
      <a:lt1>
        <a:srgbClr val="FAC08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309</TotalTime>
  <Words>460</Words>
  <Application>Microsoft Office PowerPoint</Application>
  <PresentationFormat>Předvádění na obrazovce (4:3)</PresentationFormat>
  <Paragraphs>120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Snímek 1</vt:lpstr>
      <vt:lpstr>RUSKÁ KNÍŽATA  NA BITEVNÍCH POLÍCH</vt:lpstr>
      <vt:lpstr>Rozpad Kyjevské Rusi</vt:lpstr>
      <vt:lpstr>Snímek 4</vt:lpstr>
      <vt:lpstr>Další výboje Mongolů - Tatarů</vt:lpstr>
      <vt:lpstr>Alexandr Něvský</vt:lpstr>
      <vt:lpstr>Dmitrij Donský</vt:lpstr>
      <vt:lpstr>Snímek 8</vt:lpstr>
      <vt:lpstr>Ivan III. </vt:lpstr>
      <vt:lpstr>Snímek 10</vt:lpstr>
      <vt:lpstr>Opakujeme: Klikněte na rámeček a pište:</vt:lpstr>
      <vt:lpstr>Snímek 12</vt:lpstr>
      <vt:lpstr>Zkontrolujte si:</vt:lpstr>
      <vt:lpstr>Snímek 14</vt:lpstr>
      <vt:lpstr>Snímek 15</vt:lpstr>
      <vt:lpstr>Citováno  pod licencí Creative Commons 24.1.2012</vt:lpstr>
    </vt:vector>
  </TitlesOfParts>
  <Company>Domov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RUSKÁ KNÍŽATA  NA BITEVNÍCH POLÍCH</dc:title>
  <dc:creator>Domov</dc:creator>
  <cp:lastModifiedBy>Domov</cp:lastModifiedBy>
  <cp:revision>36</cp:revision>
  <dcterms:created xsi:type="dcterms:W3CDTF">2012-02-21T18:57:57Z</dcterms:created>
  <dcterms:modified xsi:type="dcterms:W3CDTF">2013-02-12T19:11:21Z</dcterms:modified>
</cp:coreProperties>
</file>