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8" r:id="rId2"/>
    <p:sldId id="269" r:id="rId3"/>
    <p:sldId id="270" r:id="rId4"/>
    <p:sldId id="257" r:id="rId5"/>
    <p:sldId id="259" r:id="rId6"/>
    <p:sldId id="261" r:id="rId7"/>
    <p:sldId id="262" r:id="rId8"/>
    <p:sldId id="263" r:id="rId9"/>
    <p:sldId id="264" r:id="rId10"/>
    <p:sldId id="265" r:id="rId11"/>
    <p:sldId id="266" r:id="rId12"/>
    <p:sldId id="267" r:id="rId13"/>
    <p:sldId id="271" r:id="rId14"/>
    <p:sldId id="260" r:id="rId15"/>
    <p:sldId id="258"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7" d="100"/>
          <a:sy n="107" d="100"/>
        </p:scale>
        <p:origin x="-54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321E8DD-87A8-477E-A14C-77CC47866D76}" type="datetimeFigureOut">
              <a:rPr lang="cs-CZ" smtClean="0"/>
              <a:pPr/>
              <a:t>24.3.2013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4FE32AF-A15D-40DB-A006-18CB0BE041B4}" type="slidenum">
              <a:rPr lang="cs-CZ" smtClean="0"/>
              <a:pPr/>
              <a:t>‹#›</a:t>
            </a:fld>
            <a:endParaRPr lang="cs-CZ"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1222B71-A09D-4EAE-B712-D61494595F6C}" type="datetimeFigureOut">
              <a:rPr lang="cs-CZ" smtClean="0"/>
              <a:pPr/>
              <a:t>24.3.2013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BF0D2D5-2D76-4F31-956E-7BD9421F1C5C}"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222B71-A09D-4EAE-B712-D61494595F6C}" type="datetimeFigureOut">
              <a:rPr lang="cs-CZ" smtClean="0"/>
              <a:pPr/>
              <a:t>24.3.2013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F0D2D5-2D76-4F31-956E-7BD9421F1C5C}"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7.xml"/><Relationship Id="rId4" Type="http://schemas.openxmlformats.org/officeDocument/2006/relationships/image" Target="../media/image3.wmf"/></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714612" y="3071810"/>
            <a:ext cx="3966279" cy="923330"/>
          </a:xfrm>
          <a:prstGeom prst="rect">
            <a:avLst/>
          </a:prstGeom>
          <a:noFill/>
        </p:spPr>
        <p:txBody>
          <a:bodyPr wrap="none" rtlCol="0">
            <a:spAutoFit/>
          </a:bodyPr>
          <a:lstStyle/>
          <a:p>
            <a:r>
              <a:rPr lang="cs-CZ" sz="5400" dirty="0" smtClean="0">
                <a:solidFill>
                  <a:srgbClr val="7030A0"/>
                </a:solidFill>
              </a:rPr>
              <a:t>Logické úlohy</a:t>
            </a:r>
            <a:endParaRPr lang="cs-CZ" sz="5400" dirty="0">
              <a:solidFill>
                <a:srgbClr val="7030A0"/>
              </a:solidFill>
            </a:endParaRPr>
          </a:p>
        </p:txBody>
      </p:sp>
      <p:sp>
        <p:nvSpPr>
          <p:cNvPr id="3" name="TextovéPole 2"/>
          <p:cNvSpPr txBox="1"/>
          <p:nvPr/>
        </p:nvSpPr>
        <p:spPr>
          <a:xfrm>
            <a:off x="785786" y="5143512"/>
            <a:ext cx="3273653" cy="523220"/>
          </a:xfrm>
          <a:prstGeom prst="rect">
            <a:avLst/>
          </a:prstGeom>
          <a:noFill/>
        </p:spPr>
        <p:txBody>
          <a:bodyPr wrap="none" rtlCol="0">
            <a:spAutoFit/>
          </a:bodyPr>
          <a:lstStyle/>
          <a:p>
            <a:r>
              <a:rPr lang="cs-CZ" sz="2800" dirty="0" smtClean="0"/>
              <a:t>Matematika 4. ročník</a:t>
            </a:r>
            <a:endParaRPr lang="cs-CZ" sz="2800" dirty="0"/>
          </a:p>
        </p:txBody>
      </p:sp>
      <p:sp>
        <p:nvSpPr>
          <p:cNvPr id="4" name="TextovéPole 3"/>
          <p:cNvSpPr txBox="1"/>
          <p:nvPr/>
        </p:nvSpPr>
        <p:spPr>
          <a:xfrm>
            <a:off x="785786" y="5857892"/>
            <a:ext cx="806631" cy="461665"/>
          </a:xfrm>
          <a:prstGeom prst="rect">
            <a:avLst/>
          </a:prstGeom>
          <a:noFill/>
        </p:spPr>
        <p:txBody>
          <a:bodyPr wrap="none" rtlCol="0">
            <a:spAutoFit/>
          </a:bodyPr>
          <a:lstStyle/>
          <a:p>
            <a:r>
              <a:rPr lang="cs-CZ" sz="2400" dirty="0" smtClean="0"/>
              <a:t>2013</a:t>
            </a:r>
            <a:endParaRPr lang="cs-CZ" sz="2400" dirty="0"/>
          </a:p>
        </p:txBody>
      </p:sp>
      <p:sp>
        <p:nvSpPr>
          <p:cNvPr id="5" name="TextovéPole 4"/>
          <p:cNvSpPr txBox="1"/>
          <p:nvPr/>
        </p:nvSpPr>
        <p:spPr>
          <a:xfrm>
            <a:off x="6143636" y="5214950"/>
            <a:ext cx="2370072" cy="523220"/>
          </a:xfrm>
          <a:prstGeom prst="rect">
            <a:avLst/>
          </a:prstGeom>
          <a:noFill/>
        </p:spPr>
        <p:txBody>
          <a:bodyPr wrap="none" rtlCol="0">
            <a:spAutoFit/>
          </a:bodyPr>
          <a:lstStyle/>
          <a:p>
            <a:r>
              <a:rPr lang="cs-CZ" sz="2800" dirty="0" smtClean="0"/>
              <a:t>Lenka Blažková</a:t>
            </a:r>
            <a:endParaRPr lang="cs-CZ" sz="2800" dirty="0"/>
          </a:p>
        </p:txBody>
      </p:sp>
      <p:pic>
        <p:nvPicPr>
          <p:cNvPr id="1026" name="Picture 2" descr="C:\Documents and Settings\Jery\Local Settings\Temporary Internet Files\Content.IE5\UVY9Y5EV\MC900294935[1].wmf"/>
          <p:cNvPicPr>
            <a:picLocks noChangeAspect="1" noChangeArrowheads="1"/>
          </p:cNvPicPr>
          <p:nvPr/>
        </p:nvPicPr>
        <p:blipFill>
          <a:blip r:embed="rId2"/>
          <a:srcRect/>
          <a:stretch>
            <a:fillRect/>
          </a:stretch>
        </p:blipFill>
        <p:spPr bwMode="auto">
          <a:xfrm>
            <a:off x="1071538" y="500042"/>
            <a:ext cx="1809750" cy="1809750"/>
          </a:xfrm>
          <a:prstGeom prst="rect">
            <a:avLst/>
          </a:prstGeom>
          <a:noFill/>
        </p:spPr>
      </p:pic>
      <p:pic>
        <p:nvPicPr>
          <p:cNvPr id="1027" name="Picture 3" descr="C:\Documents and Settings\Jery\Local Settings\Temporary Internet Files\Content.IE5\SXGB61WL\MC900056381[1].wmf"/>
          <p:cNvPicPr>
            <a:picLocks noChangeAspect="1" noChangeArrowheads="1"/>
          </p:cNvPicPr>
          <p:nvPr/>
        </p:nvPicPr>
        <p:blipFill>
          <a:blip r:embed="rId3"/>
          <a:srcRect/>
          <a:stretch>
            <a:fillRect/>
          </a:stretch>
        </p:blipFill>
        <p:spPr bwMode="auto">
          <a:xfrm>
            <a:off x="3682975" y="490517"/>
            <a:ext cx="1827213" cy="1828800"/>
          </a:xfrm>
          <a:prstGeom prst="rect">
            <a:avLst/>
          </a:prstGeom>
          <a:noFill/>
        </p:spPr>
      </p:pic>
      <p:pic>
        <p:nvPicPr>
          <p:cNvPr id="1028" name="Picture 4" descr="C:\Documents and Settings\Jery\Local Settings\Temporary Internet Files\Content.IE5\YPCV2RMB\MC900410371[1].wmf"/>
          <p:cNvPicPr>
            <a:picLocks noChangeAspect="1" noChangeArrowheads="1"/>
          </p:cNvPicPr>
          <p:nvPr/>
        </p:nvPicPr>
        <p:blipFill>
          <a:blip r:embed="rId4"/>
          <a:srcRect/>
          <a:stretch>
            <a:fillRect/>
          </a:stretch>
        </p:blipFill>
        <p:spPr bwMode="auto">
          <a:xfrm>
            <a:off x="6657950" y="657205"/>
            <a:ext cx="1362075" cy="1797050"/>
          </a:xfrm>
          <a:prstGeom prst="rect">
            <a:avLst/>
          </a:prstGeom>
          <a:noFill/>
        </p:spPr>
      </p:pic>
    </p:spTree>
  </p:cSld>
  <p:clrMapOvr>
    <a:masterClrMapping/>
  </p:clrMapOvr>
  <p:transition>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428596" y="500042"/>
            <a:ext cx="8143932" cy="5890625"/>
          </a:xfrm>
          <a:prstGeom prst="rect">
            <a:avLst/>
          </a:prstGeom>
          <a:noFill/>
          <a:ln w="9525">
            <a:noFill/>
            <a:miter lim="800000"/>
            <a:headEnd/>
            <a:tailEnd/>
          </a:ln>
          <a:effectLst/>
        </p:spPr>
      </p:pic>
    </p:spTree>
  </p:cSld>
  <p:clrMapOvr>
    <a:masterClrMapping/>
  </p:clrMapOvr>
  <p:transition>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85786" y="2714620"/>
            <a:ext cx="5545749" cy="954107"/>
          </a:xfrm>
          <a:prstGeom prst="rect">
            <a:avLst/>
          </a:prstGeom>
          <a:noFill/>
        </p:spPr>
        <p:txBody>
          <a:bodyPr wrap="none" rtlCol="0">
            <a:spAutoFit/>
          </a:bodyPr>
          <a:lstStyle/>
          <a:p>
            <a:r>
              <a:rPr lang="cs-CZ" sz="2800" dirty="0" smtClean="0"/>
              <a:t>Prezentace je určena pro žáky 4. tříd.</a:t>
            </a:r>
          </a:p>
          <a:p>
            <a:r>
              <a:rPr lang="cs-CZ" sz="2800" dirty="0" smtClean="0"/>
              <a:t>Žáci řeší „matematické oříšky“. </a:t>
            </a:r>
            <a:endParaRPr lang="cs-CZ" sz="2800" dirty="0"/>
          </a:p>
        </p:txBody>
      </p:sp>
      <p:sp>
        <p:nvSpPr>
          <p:cNvPr id="3" name="TextovéPole 2"/>
          <p:cNvSpPr txBox="1"/>
          <p:nvPr/>
        </p:nvSpPr>
        <p:spPr>
          <a:xfrm>
            <a:off x="785786" y="1857364"/>
            <a:ext cx="1561453" cy="584775"/>
          </a:xfrm>
          <a:prstGeom prst="rect">
            <a:avLst/>
          </a:prstGeom>
          <a:noFill/>
        </p:spPr>
        <p:txBody>
          <a:bodyPr wrap="none" rtlCol="0">
            <a:spAutoFit/>
          </a:bodyPr>
          <a:lstStyle/>
          <a:p>
            <a:r>
              <a:rPr lang="cs-CZ" sz="3200" dirty="0" smtClean="0">
                <a:solidFill>
                  <a:srgbClr val="7030A0"/>
                </a:solidFill>
              </a:rPr>
              <a:t>Anotace</a:t>
            </a:r>
            <a:endParaRPr lang="cs-CZ" sz="3200" dirty="0">
              <a:solidFill>
                <a:srgbClr val="7030A0"/>
              </a:solidFill>
            </a:endParaRPr>
          </a:p>
        </p:txBody>
      </p:sp>
    </p:spTree>
  </p:cSld>
  <p:clrMapOvr>
    <a:masterClrMapping/>
  </p:clrMapOvr>
  <p:transition>
    <p:wipe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Obdélník 1"/>
          <p:cNvSpPr/>
          <p:nvPr/>
        </p:nvSpPr>
        <p:spPr>
          <a:xfrm>
            <a:off x="1357290" y="142852"/>
            <a:ext cx="7429552" cy="1938992"/>
          </a:xfrm>
          <a:prstGeom prst="rect">
            <a:avLst/>
          </a:prstGeom>
        </p:spPr>
        <p:txBody>
          <a:bodyPr wrap="square">
            <a:spAutoFit/>
          </a:bodyPr>
          <a:lstStyle/>
          <a:p>
            <a:r>
              <a:rPr lang="cs-CZ" sz="2400" dirty="0"/>
              <a:t>Dnes se mají </a:t>
            </a:r>
            <a:r>
              <a:rPr lang="cs-CZ" sz="2400" dirty="0" smtClean="0"/>
              <a:t>děti </a:t>
            </a:r>
            <a:r>
              <a:rPr lang="cs-CZ" sz="2400" dirty="0"/>
              <a:t>ve škole fotografovat. Pavla, Karolína, Ondra a </a:t>
            </a:r>
            <a:r>
              <a:rPr lang="cs-CZ" sz="2400" dirty="0" smtClean="0"/>
              <a:t>Vilém </a:t>
            </a:r>
            <a:r>
              <a:rPr lang="cs-CZ" sz="2400" dirty="0"/>
              <a:t>se fotografují, </a:t>
            </a:r>
            <a:r>
              <a:rPr lang="cs-CZ" sz="2400" dirty="0" smtClean="0"/>
              <a:t>jak </a:t>
            </a:r>
            <a:r>
              <a:rPr lang="cs-CZ" sz="2400" dirty="0"/>
              <a:t>vedle sebe sedí na </a:t>
            </a:r>
            <a:r>
              <a:rPr lang="cs-CZ" sz="2400" dirty="0" smtClean="0"/>
              <a:t>lavičce</a:t>
            </a:r>
            <a:r>
              <a:rPr lang="cs-CZ" sz="2400" dirty="0"/>
              <a:t>. Najdi jejich místa a napiš do </a:t>
            </a:r>
            <a:r>
              <a:rPr lang="cs-CZ" sz="2400" dirty="0" smtClean="0"/>
              <a:t>příslušného rámečku </a:t>
            </a:r>
            <a:r>
              <a:rPr lang="cs-CZ" sz="2400" dirty="0"/>
              <a:t>jejich </a:t>
            </a:r>
            <a:r>
              <a:rPr lang="cs-CZ" sz="2400" dirty="0" smtClean="0"/>
              <a:t>jména</a:t>
            </a:r>
            <a:r>
              <a:rPr lang="cs-CZ" sz="2400" dirty="0"/>
              <a:t>. K tomu si </a:t>
            </a:r>
            <a:r>
              <a:rPr lang="cs-CZ" sz="2400" dirty="0" smtClean="0"/>
              <a:t>pozorně přečti </a:t>
            </a:r>
            <a:r>
              <a:rPr lang="cs-CZ" sz="2400" dirty="0"/>
              <a:t>pokyny pod obrázkem. </a:t>
            </a:r>
          </a:p>
        </p:txBody>
      </p:sp>
      <p:sp>
        <p:nvSpPr>
          <p:cNvPr id="3" name="Obdélník 2"/>
          <p:cNvSpPr/>
          <p:nvPr/>
        </p:nvSpPr>
        <p:spPr>
          <a:xfrm>
            <a:off x="1857356" y="4000504"/>
            <a:ext cx="5572164" cy="1200329"/>
          </a:xfrm>
          <a:prstGeom prst="rect">
            <a:avLst/>
          </a:prstGeom>
        </p:spPr>
        <p:txBody>
          <a:bodyPr wrap="square">
            <a:spAutoFit/>
          </a:bodyPr>
          <a:lstStyle/>
          <a:p>
            <a:r>
              <a:rPr lang="cs-CZ" sz="2400" dirty="0"/>
              <a:t>Ondra nechce </a:t>
            </a:r>
            <a:r>
              <a:rPr lang="cs-CZ" sz="2400" dirty="0" smtClean="0"/>
              <a:t>sedět </a:t>
            </a:r>
            <a:r>
              <a:rPr lang="cs-CZ" sz="2400" dirty="0"/>
              <a:t>vedle Pavly. </a:t>
            </a:r>
            <a:endParaRPr lang="cs-CZ" sz="2400" dirty="0" smtClean="0"/>
          </a:p>
          <a:p>
            <a:r>
              <a:rPr lang="cs-CZ" sz="2400" dirty="0" smtClean="0"/>
              <a:t>Vilém </a:t>
            </a:r>
            <a:r>
              <a:rPr lang="cs-CZ" sz="2400" dirty="0"/>
              <a:t>si nechce sednout vedle Karolíny. </a:t>
            </a:r>
            <a:endParaRPr lang="cs-CZ" sz="2400" dirty="0" smtClean="0"/>
          </a:p>
          <a:p>
            <a:r>
              <a:rPr lang="cs-CZ" sz="2400" dirty="0" smtClean="0"/>
              <a:t>A </a:t>
            </a:r>
            <a:r>
              <a:rPr lang="cs-CZ" sz="2400" dirty="0"/>
              <a:t>ani jedno z </a:t>
            </a:r>
            <a:r>
              <a:rPr lang="cs-CZ" sz="2400" dirty="0" smtClean="0"/>
              <a:t>děvčat </a:t>
            </a:r>
            <a:r>
              <a:rPr lang="cs-CZ" sz="2400" dirty="0"/>
              <a:t>nechce </a:t>
            </a:r>
            <a:r>
              <a:rPr lang="cs-CZ" sz="2400" dirty="0" smtClean="0"/>
              <a:t>sedět </a:t>
            </a:r>
            <a:r>
              <a:rPr lang="cs-CZ" sz="2400" dirty="0"/>
              <a:t>na kraji. </a:t>
            </a:r>
          </a:p>
        </p:txBody>
      </p:sp>
      <p:pic>
        <p:nvPicPr>
          <p:cNvPr id="1029" name="Picture 5" descr="C:\Documents and Settings\Jery\Local Settings\Temporary Internet Files\Content.IE5\6BUR2L6B\MC900311660[1].wmf"/>
          <p:cNvPicPr>
            <a:picLocks noChangeAspect="1" noChangeArrowheads="1"/>
          </p:cNvPicPr>
          <p:nvPr/>
        </p:nvPicPr>
        <p:blipFill>
          <a:blip r:embed="rId2"/>
          <a:srcRect/>
          <a:stretch>
            <a:fillRect/>
          </a:stretch>
        </p:blipFill>
        <p:spPr bwMode="auto">
          <a:xfrm>
            <a:off x="0" y="0"/>
            <a:ext cx="1016941" cy="1214446"/>
          </a:xfrm>
          <a:prstGeom prst="rect">
            <a:avLst/>
          </a:prstGeom>
          <a:noFill/>
          <a:scene3d>
            <a:camera prst="orthographicFront">
              <a:rot lat="0" lon="10800000" rev="0"/>
            </a:camera>
            <a:lightRig rig="threePt" dir="t"/>
          </a:scene3d>
        </p:spPr>
      </p:pic>
      <p:pic>
        <p:nvPicPr>
          <p:cNvPr id="1030" name="Picture 6"/>
          <p:cNvPicPr>
            <a:picLocks noChangeAspect="1" noChangeArrowheads="1"/>
          </p:cNvPicPr>
          <p:nvPr/>
        </p:nvPicPr>
        <p:blipFill>
          <a:blip r:embed="rId3"/>
          <a:srcRect/>
          <a:stretch>
            <a:fillRect/>
          </a:stretch>
        </p:blipFill>
        <p:spPr bwMode="auto">
          <a:xfrm>
            <a:off x="2857488" y="1643050"/>
            <a:ext cx="3214710" cy="2395676"/>
          </a:xfrm>
          <a:prstGeom prst="rect">
            <a:avLst/>
          </a:prstGeom>
          <a:noFill/>
          <a:ln w="9525">
            <a:noFill/>
            <a:miter lim="800000"/>
            <a:headEnd/>
            <a:tailEnd/>
          </a:ln>
          <a:effectLst/>
        </p:spPr>
      </p:pic>
      <p:sp>
        <p:nvSpPr>
          <p:cNvPr id="9" name="TextovéPole 8"/>
          <p:cNvSpPr txBox="1"/>
          <p:nvPr/>
        </p:nvSpPr>
        <p:spPr>
          <a:xfrm>
            <a:off x="142844" y="5214950"/>
            <a:ext cx="1335302" cy="523220"/>
          </a:xfrm>
          <a:prstGeom prst="rect">
            <a:avLst/>
          </a:prstGeom>
          <a:noFill/>
        </p:spPr>
        <p:txBody>
          <a:bodyPr wrap="none" rtlCol="0">
            <a:spAutoFit/>
          </a:bodyPr>
          <a:lstStyle/>
          <a:p>
            <a:r>
              <a:rPr lang="cs-CZ" sz="2800" b="1" u="sng" dirty="0" smtClean="0">
                <a:solidFill>
                  <a:srgbClr val="FF0000"/>
                </a:solidFill>
              </a:rPr>
              <a:t>ŘEŠENÍ:</a:t>
            </a:r>
            <a:endParaRPr lang="cs-CZ" sz="2800" b="1" u="sng" dirty="0">
              <a:solidFill>
                <a:srgbClr val="FF0000"/>
              </a:solidFill>
            </a:endParaRPr>
          </a:p>
        </p:txBody>
      </p:sp>
      <p:sp>
        <p:nvSpPr>
          <p:cNvPr id="10" name="TextovéPole 9"/>
          <p:cNvSpPr txBox="1"/>
          <p:nvPr/>
        </p:nvSpPr>
        <p:spPr>
          <a:xfrm>
            <a:off x="1571604" y="5286388"/>
            <a:ext cx="3898055" cy="461665"/>
          </a:xfrm>
          <a:prstGeom prst="rect">
            <a:avLst/>
          </a:prstGeom>
          <a:noFill/>
        </p:spPr>
        <p:txBody>
          <a:bodyPr wrap="none" rtlCol="0">
            <a:spAutoFit/>
          </a:bodyPr>
          <a:lstStyle/>
          <a:p>
            <a:r>
              <a:rPr lang="cs-CZ" sz="2400" b="1" dirty="0" smtClean="0">
                <a:solidFill>
                  <a:srgbClr val="7030A0"/>
                </a:solidFill>
              </a:rPr>
              <a:t>Ondra, Karolína, Pavla, Vilém</a:t>
            </a:r>
            <a:endParaRPr lang="cs-CZ" sz="2400" b="1" dirty="0">
              <a:solidFill>
                <a:srgbClr val="7030A0"/>
              </a:solidFill>
            </a:endParaRPr>
          </a:p>
        </p:txBody>
      </p:sp>
      <p:sp>
        <p:nvSpPr>
          <p:cNvPr id="11" name="TextovéPole 10"/>
          <p:cNvSpPr txBox="1"/>
          <p:nvPr/>
        </p:nvSpPr>
        <p:spPr>
          <a:xfrm>
            <a:off x="3286116" y="5715016"/>
            <a:ext cx="824265" cy="461665"/>
          </a:xfrm>
          <a:prstGeom prst="rect">
            <a:avLst/>
          </a:prstGeom>
          <a:noFill/>
        </p:spPr>
        <p:txBody>
          <a:bodyPr wrap="none" rtlCol="0">
            <a:spAutoFit/>
          </a:bodyPr>
          <a:lstStyle/>
          <a:p>
            <a:r>
              <a:rPr lang="cs-CZ" sz="2400" dirty="0" smtClean="0"/>
              <a:t>nebo</a:t>
            </a:r>
            <a:endParaRPr lang="cs-CZ" sz="2400" dirty="0"/>
          </a:p>
        </p:txBody>
      </p:sp>
      <p:sp>
        <p:nvSpPr>
          <p:cNvPr id="12" name="TextovéPole 11"/>
          <p:cNvSpPr txBox="1"/>
          <p:nvPr/>
        </p:nvSpPr>
        <p:spPr>
          <a:xfrm>
            <a:off x="1643042" y="6215082"/>
            <a:ext cx="3898055" cy="461665"/>
          </a:xfrm>
          <a:prstGeom prst="rect">
            <a:avLst/>
          </a:prstGeom>
          <a:noFill/>
        </p:spPr>
        <p:txBody>
          <a:bodyPr wrap="none" rtlCol="0">
            <a:spAutoFit/>
          </a:bodyPr>
          <a:lstStyle/>
          <a:p>
            <a:r>
              <a:rPr lang="cs-CZ" sz="2400" b="1" dirty="0" smtClean="0">
                <a:solidFill>
                  <a:srgbClr val="7030A0"/>
                </a:solidFill>
              </a:rPr>
              <a:t>Vilém, Pavla, Karolína, Ondra</a:t>
            </a:r>
            <a:endParaRPr lang="cs-CZ" sz="2400" b="1" dirty="0">
              <a:solidFill>
                <a:srgbClr val="7030A0"/>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9"/>
                                        </p:tgtEl>
                                        <p:attrNameLst>
                                          <p:attrName>style.visibility</p:attrName>
                                        </p:attrNameLst>
                                      </p:cBhvr>
                                      <p:to>
                                        <p:strVal val="visible"/>
                                      </p:to>
                                    </p:set>
                                    <p:animEffect transition="in" filter="blinds(horizontal)">
                                      <p:cBhvr>
                                        <p:cTn id="7" dur="500"/>
                                        <p:tgtEl>
                                          <p:spTgt spid="102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0-#ppt_h/2"/>
                                          </p:val>
                                        </p:tav>
                                        <p:tav tm="100000">
                                          <p:val>
                                            <p:strVal val="#ppt_y"/>
                                          </p:val>
                                        </p:tav>
                                      </p:tavLst>
                                    </p:anim>
                                  </p:childTnLst>
                                </p:cTn>
                              </p:par>
                            </p:childTnLst>
                          </p:cTn>
                        </p:par>
                        <p:par>
                          <p:cTn id="14" fill="hold">
                            <p:stCondLst>
                              <p:cond delay="500"/>
                            </p:stCondLst>
                            <p:childTnLst>
                              <p:par>
                                <p:cTn id="15" presetID="3" presetClass="entr" presetSubtype="10" fill="hold" nodeType="after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blinds(horizontal)">
                                      <p:cBhvr>
                                        <p:cTn id="17" dur="1000"/>
                                        <p:tgtEl>
                                          <p:spTgt spid="1030"/>
                                        </p:tgtEl>
                                      </p:cBhvr>
                                    </p:animEffect>
                                  </p:childTnLst>
                                </p:cTn>
                              </p:par>
                            </p:childTnLst>
                          </p:cTn>
                        </p:par>
                        <p:par>
                          <p:cTn id="18" fill="hold">
                            <p:stCondLst>
                              <p:cond delay="1500"/>
                            </p:stCondLst>
                            <p:childTnLst>
                              <p:par>
                                <p:cTn id="19" presetID="3" presetClass="entr" presetSubtype="10"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blinds(horizontal)">
                                      <p:cBhvr>
                                        <p:cTn id="21" dur="10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blinds(horizontal)">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blinds(horizontal)">
                                      <p:cBhvr>
                                        <p:cTn id="31" dur="500"/>
                                        <p:tgtEl>
                                          <p:spTgt spid="10"/>
                                        </p:tgtEl>
                                      </p:cBhvr>
                                    </p:animEffect>
                                  </p:childTnLst>
                                </p:cTn>
                              </p:par>
                            </p:childTnLst>
                          </p:cTn>
                        </p:par>
                        <p:par>
                          <p:cTn id="32" fill="hold">
                            <p:stCondLst>
                              <p:cond delay="500"/>
                            </p:stCondLst>
                            <p:childTnLst>
                              <p:par>
                                <p:cTn id="33" presetID="3" presetClass="entr" presetSubtype="10" fill="hold" grpId="0" nodeType="after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blinds(horizontal)">
                                      <p:cBhvr>
                                        <p:cTn id="35" dur="1000"/>
                                        <p:tgtEl>
                                          <p:spTgt spid="11"/>
                                        </p:tgtEl>
                                      </p:cBhvr>
                                    </p:animEffect>
                                  </p:childTnLst>
                                </p:cTn>
                              </p:par>
                            </p:childTnLst>
                          </p:cTn>
                        </p:par>
                        <p:par>
                          <p:cTn id="36" fill="hold">
                            <p:stCondLst>
                              <p:cond delay="1500"/>
                            </p:stCondLst>
                            <p:childTnLst>
                              <p:par>
                                <p:cTn id="37" presetID="3" presetClass="entr" presetSubtype="10" fill="hold" grpId="0"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blinds(horizontal)">
                                      <p:cBhvr>
                                        <p:cTn id="3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10" grpId="0"/>
      <p:bldP spid="11"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srcRect/>
          <a:stretch>
            <a:fillRect/>
          </a:stretch>
        </p:blipFill>
        <p:spPr bwMode="auto">
          <a:xfrm>
            <a:off x="5572132" y="3286124"/>
            <a:ext cx="3057525" cy="3295650"/>
          </a:xfrm>
          <a:prstGeom prst="rect">
            <a:avLst/>
          </a:prstGeom>
          <a:noFill/>
          <a:ln w="9525">
            <a:noFill/>
            <a:miter lim="800000"/>
            <a:headEnd/>
            <a:tailEnd/>
          </a:ln>
          <a:effectLst/>
        </p:spPr>
      </p:pic>
      <p:sp>
        <p:nvSpPr>
          <p:cNvPr id="2" name="Obdélník 1"/>
          <p:cNvSpPr/>
          <p:nvPr/>
        </p:nvSpPr>
        <p:spPr>
          <a:xfrm>
            <a:off x="1357290" y="142852"/>
            <a:ext cx="7429552" cy="2677656"/>
          </a:xfrm>
          <a:prstGeom prst="rect">
            <a:avLst/>
          </a:prstGeom>
        </p:spPr>
        <p:txBody>
          <a:bodyPr wrap="square">
            <a:spAutoFit/>
          </a:bodyPr>
          <a:lstStyle/>
          <a:p>
            <a:r>
              <a:rPr lang="cs-CZ" sz="2400" dirty="0" smtClean="0"/>
              <a:t>Piráti se zmocnili truhly s pokladem, ale ještě potřebují  klíč, aby ji mohli otevřít. Ten dostanou když naleznou hodnotu rámečku, kde je klíč schovaný. Vědí, že součet čísel jednoho sloupce nebo jedné řady je vždycky roven 100. Ale protože piráti nejsou dobří počtáři, potřebují, abys jim pomohl najít správná čísla tak, aby se dostali ke klíči od truhly.</a:t>
            </a:r>
            <a:endParaRPr lang="cs-CZ" sz="2400" dirty="0"/>
          </a:p>
        </p:txBody>
      </p:sp>
      <p:sp>
        <p:nvSpPr>
          <p:cNvPr id="9" name="TextovéPole 8"/>
          <p:cNvSpPr txBox="1"/>
          <p:nvPr/>
        </p:nvSpPr>
        <p:spPr>
          <a:xfrm>
            <a:off x="5572132" y="3214686"/>
            <a:ext cx="1335302" cy="523220"/>
          </a:xfrm>
          <a:prstGeom prst="rect">
            <a:avLst/>
          </a:prstGeom>
          <a:noFill/>
        </p:spPr>
        <p:txBody>
          <a:bodyPr wrap="none" rtlCol="0">
            <a:spAutoFit/>
          </a:bodyPr>
          <a:lstStyle/>
          <a:p>
            <a:r>
              <a:rPr lang="cs-CZ" sz="2800" b="1" u="sng" dirty="0" smtClean="0">
                <a:solidFill>
                  <a:srgbClr val="FF0000"/>
                </a:solidFill>
              </a:rPr>
              <a:t>ŘEŠENÍ:</a:t>
            </a:r>
            <a:endParaRPr lang="cs-CZ" sz="2800" b="1" u="sng" dirty="0">
              <a:solidFill>
                <a:srgbClr val="FF0000"/>
              </a:solidFill>
            </a:endParaRPr>
          </a:p>
        </p:txBody>
      </p:sp>
      <p:pic>
        <p:nvPicPr>
          <p:cNvPr id="2050" name="Picture 2"/>
          <p:cNvPicPr>
            <a:picLocks noChangeAspect="1" noChangeArrowheads="1"/>
          </p:cNvPicPr>
          <p:nvPr/>
        </p:nvPicPr>
        <p:blipFill>
          <a:blip r:embed="rId3"/>
          <a:srcRect/>
          <a:stretch>
            <a:fillRect/>
          </a:stretch>
        </p:blipFill>
        <p:spPr bwMode="auto">
          <a:xfrm>
            <a:off x="1428728" y="2714620"/>
            <a:ext cx="3929090" cy="4113446"/>
          </a:xfrm>
          <a:prstGeom prst="rect">
            <a:avLst/>
          </a:prstGeom>
          <a:noFill/>
          <a:ln w="9525">
            <a:noFill/>
            <a:miter lim="800000"/>
            <a:headEnd/>
            <a:tailEnd/>
          </a:ln>
          <a:effectLst/>
        </p:spPr>
      </p:pic>
      <p:pic>
        <p:nvPicPr>
          <p:cNvPr id="2052" name="Picture 4" descr="C:\Documents and Settings\Jery\Local Settings\Temporary Internet Files\Content.IE5\010TEZ0P\MC900441717[1].png"/>
          <p:cNvPicPr>
            <a:picLocks noChangeAspect="1" noChangeArrowheads="1"/>
          </p:cNvPicPr>
          <p:nvPr/>
        </p:nvPicPr>
        <p:blipFill>
          <a:blip r:embed="rId4"/>
          <a:srcRect/>
          <a:stretch>
            <a:fillRect/>
          </a:stretch>
        </p:blipFill>
        <p:spPr bwMode="auto">
          <a:xfrm>
            <a:off x="-214346" y="0"/>
            <a:ext cx="1643050" cy="1643050"/>
          </a:xfrm>
          <a:prstGeom prst="rect">
            <a:avLst/>
          </a:prstGeom>
          <a:noFill/>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blinds(horizontal)">
                                      <p:cBhvr>
                                        <p:cTn id="7" dur="5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0-#ppt_h/2"/>
                                          </p:val>
                                        </p:tav>
                                        <p:tav tm="100000">
                                          <p:val>
                                            <p:strVal val="#ppt_y"/>
                                          </p:val>
                                        </p:tav>
                                      </p:tavLst>
                                    </p:anim>
                                  </p:childTnLst>
                                </p:cTn>
                              </p:par>
                            </p:childTnLst>
                          </p:cTn>
                        </p:par>
                        <p:par>
                          <p:cTn id="14" fill="hold">
                            <p:stCondLst>
                              <p:cond delay="500"/>
                            </p:stCondLst>
                            <p:childTnLst>
                              <p:par>
                                <p:cTn id="15" presetID="3" presetClass="entr" presetSubtype="10" fill="hold" nodeType="afterEffect">
                                  <p:stCondLst>
                                    <p:cond delay="0"/>
                                  </p:stCondLst>
                                  <p:childTnLst>
                                    <p:set>
                                      <p:cBhvr>
                                        <p:cTn id="16" dur="1" fill="hold">
                                          <p:stCondLst>
                                            <p:cond delay="0"/>
                                          </p:stCondLst>
                                        </p:cTn>
                                        <p:tgtEl>
                                          <p:spTgt spid="2050"/>
                                        </p:tgtEl>
                                        <p:attrNameLst>
                                          <p:attrName>style.visibility</p:attrName>
                                        </p:attrNameLst>
                                      </p:cBhvr>
                                      <p:to>
                                        <p:strVal val="visible"/>
                                      </p:to>
                                    </p:set>
                                    <p:animEffect transition="in" filter="blinds(horizontal)">
                                      <p:cBhvr>
                                        <p:cTn id="17" dur="1000"/>
                                        <p:tgtEl>
                                          <p:spTgt spid="2050"/>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051"/>
                                        </p:tgtEl>
                                        <p:attrNameLst>
                                          <p:attrName>style.visibility</p:attrName>
                                        </p:attrNameLst>
                                      </p:cBhvr>
                                      <p:to>
                                        <p:strVal val="visible"/>
                                      </p:to>
                                    </p:set>
                                    <p:animEffect transition="in" filter="blinds(horizontal)">
                                      <p:cBhvr>
                                        <p:cTn id="27"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ovéPole 1"/>
          <p:cNvSpPr txBox="1"/>
          <p:nvPr/>
        </p:nvSpPr>
        <p:spPr>
          <a:xfrm>
            <a:off x="285720" y="714356"/>
            <a:ext cx="8639737" cy="830997"/>
          </a:xfrm>
          <a:prstGeom prst="rect">
            <a:avLst/>
          </a:prstGeom>
          <a:noFill/>
        </p:spPr>
        <p:txBody>
          <a:bodyPr wrap="none" rtlCol="0">
            <a:spAutoFit/>
          </a:bodyPr>
          <a:lstStyle/>
          <a:p>
            <a:r>
              <a:rPr lang="cs-CZ" sz="2400" dirty="0" smtClean="0"/>
              <a:t>Tatínek věší prádlo na šňůru. Na tři kapesníky použije 4 kolíčky. Kolik</a:t>
            </a:r>
          </a:p>
          <a:p>
            <a:r>
              <a:rPr lang="cs-CZ" sz="2400" dirty="0"/>
              <a:t>k</a:t>
            </a:r>
            <a:r>
              <a:rPr lang="cs-CZ" sz="2400" dirty="0" smtClean="0"/>
              <a:t>olíčků potřebuje na pověšení 9 kapesníků?</a:t>
            </a:r>
            <a:endParaRPr lang="cs-CZ" sz="2400" dirty="0"/>
          </a:p>
        </p:txBody>
      </p:sp>
      <p:pic>
        <p:nvPicPr>
          <p:cNvPr id="3074" name="Picture 2"/>
          <p:cNvPicPr>
            <a:picLocks noChangeAspect="1" noChangeArrowheads="1"/>
          </p:cNvPicPr>
          <p:nvPr/>
        </p:nvPicPr>
        <p:blipFill>
          <a:blip r:embed="rId2"/>
          <a:srcRect/>
          <a:stretch>
            <a:fillRect/>
          </a:stretch>
        </p:blipFill>
        <p:spPr bwMode="auto">
          <a:xfrm>
            <a:off x="2643174" y="1714488"/>
            <a:ext cx="4601340" cy="3429024"/>
          </a:xfrm>
          <a:prstGeom prst="rect">
            <a:avLst/>
          </a:prstGeom>
          <a:noFill/>
          <a:ln w="9525">
            <a:noFill/>
            <a:miter lim="800000"/>
            <a:headEnd/>
            <a:tailEnd/>
          </a:ln>
          <a:effectLst/>
        </p:spPr>
      </p:pic>
      <p:sp>
        <p:nvSpPr>
          <p:cNvPr id="4" name="TextovéPole 3"/>
          <p:cNvSpPr txBox="1"/>
          <p:nvPr/>
        </p:nvSpPr>
        <p:spPr>
          <a:xfrm>
            <a:off x="357158" y="5000636"/>
            <a:ext cx="1170705" cy="461665"/>
          </a:xfrm>
          <a:prstGeom prst="rect">
            <a:avLst/>
          </a:prstGeom>
          <a:noFill/>
        </p:spPr>
        <p:txBody>
          <a:bodyPr wrap="none" rtlCol="0">
            <a:spAutoFit/>
          </a:bodyPr>
          <a:lstStyle/>
          <a:p>
            <a:r>
              <a:rPr lang="cs-CZ" sz="2400" b="1" u="sng" dirty="0" smtClean="0">
                <a:solidFill>
                  <a:srgbClr val="C00000"/>
                </a:solidFill>
              </a:rPr>
              <a:t>ŘEŠENÍ:</a:t>
            </a:r>
            <a:endParaRPr lang="cs-CZ" sz="2400" b="1" u="sng" dirty="0">
              <a:solidFill>
                <a:srgbClr val="C00000"/>
              </a:solidFill>
            </a:endParaRPr>
          </a:p>
        </p:txBody>
      </p:sp>
      <p:cxnSp>
        <p:nvCxnSpPr>
          <p:cNvPr id="8" name="Přímá spojovací čára 7"/>
          <p:cNvCxnSpPr/>
          <p:nvPr/>
        </p:nvCxnSpPr>
        <p:spPr>
          <a:xfrm>
            <a:off x="2000232" y="5214950"/>
            <a:ext cx="6000792"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Obdélník se zakulaceným příčným rohem 8"/>
          <p:cNvSpPr/>
          <p:nvPr/>
        </p:nvSpPr>
        <p:spPr>
          <a:xfrm>
            <a:off x="2000232" y="5286388"/>
            <a:ext cx="857256" cy="1071570"/>
          </a:xfrm>
          <a:prstGeom prst="round2Diag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se zakulaceným příčným rohem 9"/>
          <p:cNvSpPr/>
          <p:nvPr/>
        </p:nvSpPr>
        <p:spPr>
          <a:xfrm>
            <a:off x="2928926" y="5286388"/>
            <a:ext cx="642942" cy="714380"/>
          </a:xfrm>
          <a:prstGeom prst="round2Diag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1" name="Obdélník se zakulaceným příčným rohem 10"/>
          <p:cNvSpPr/>
          <p:nvPr/>
        </p:nvSpPr>
        <p:spPr>
          <a:xfrm>
            <a:off x="3643306" y="5286388"/>
            <a:ext cx="642942" cy="1000132"/>
          </a:xfrm>
          <a:prstGeom prst="round2Diag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2" name="Obdélník se zakulaceným příčným rohem 11"/>
          <p:cNvSpPr/>
          <p:nvPr/>
        </p:nvSpPr>
        <p:spPr>
          <a:xfrm>
            <a:off x="4357686" y="5286388"/>
            <a:ext cx="571504" cy="857256"/>
          </a:xfrm>
          <a:prstGeom prst="round2Diag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se zakulaceným příčným rohem 12"/>
          <p:cNvSpPr/>
          <p:nvPr/>
        </p:nvSpPr>
        <p:spPr>
          <a:xfrm>
            <a:off x="5000628" y="5286388"/>
            <a:ext cx="642942" cy="1071570"/>
          </a:xfrm>
          <a:prstGeom prst="round2Diag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4" name="Obdélník se zakulaceným příčným rohem 13"/>
          <p:cNvSpPr/>
          <p:nvPr/>
        </p:nvSpPr>
        <p:spPr>
          <a:xfrm>
            <a:off x="5715008" y="5286388"/>
            <a:ext cx="428628" cy="71438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5" name="Obdélník se zakulaceným příčným rohem 14"/>
          <p:cNvSpPr/>
          <p:nvPr/>
        </p:nvSpPr>
        <p:spPr>
          <a:xfrm>
            <a:off x="6215074" y="5286388"/>
            <a:ext cx="571504" cy="1143008"/>
          </a:xfrm>
          <a:prstGeom prst="round2DiagRect">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se zakulaceným příčným rohem 15"/>
          <p:cNvSpPr/>
          <p:nvPr/>
        </p:nvSpPr>
        <p:spPr>
          <a:xfrm>
            <a:off x="6858016" y="5286388"/>
            <a:ext cx="500066" cy="1000132"/>
          </a:xfrm>
          <a:prstGeom prst="round2DiagRec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7" name="Obdélník se zakulaceným příčným rohem 16"/>
          <p:cNvSpPr/>
          <p:nvPr/>
        </p:nvSpPr>
        <p:spPr>
          <a:xfrm>
            <a:off x="7429520" y="5286388"/>
            <a:ext cx="357190" cy="1000132"/>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8" name="Obdélník 17"/>
          <p:cNvSpPr/>
          <p:nvPr/>
        </p:nvSpPr>
        <p:spPr>
          <a:xfrm>
            <a:off x="4286248"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5" name="Obdélník 24"/>
          <p:cNvSpPr/>
          <p:nvPr/>
        </p:nvSpPr>
        <p:spPr>
          <a:xfrm>
            <a:off x="4929190"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6" name="Obdélník 25"/>
          <p:cNvSpPr/>
          <p:nvPr/>
        </p:nvSpPr>
        <p:spPr>
          <a:xfrm>
            <a:off x="5643570"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7" name="Obdélník 26"/>
          <p:cNvSpPr/>
          <p:nvPr/>
        </p:nvSpPr>
        <p:spPr>
          <a:xfrm>
            <a:off x="6143636"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8" name="Obdélník 27"/>
          <p:cNvSpPr/>
          <p:nvPr/>
        </p:nvSpPr>
        <p:spPr>
          <a:xfrm>
            <a:off x="6786578"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9" name="Obdélník 28"/>
          <p:cNvSpPr/>
          <p:nvPr/>
        </p:nvSpPr>
        <p:spPr>
          <a:xfrm>
            <a:off x="7286644"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0" name="Obdélník 29"/>
          <p:cNvSpPr/>
          <p:nvPr/>
        </p:nvSpPr>
        <p:spPr>
          <a:xfrm>
            <a:off x="7715272"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1" name="Obdélník 30"/>
          <p:cNvSpPr/>
          <p:nvPr/>
        </p:nvSpPr>
        <p:spPr>
          <a:xfrm>
            <a:off x="3571868"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2" name="Obdélník 31"/>
          <p:cNvSpPr/>
          <p:nvPr/>
        </p:nvSpPr>
        <p:spPr>
          <a:xfrm>
            <a:off x="2857488"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3" name="Obdélník 32"/>
          <p:cNvSpPr/>
          <p:nvPr/>
        </p:nvSpPr>
        <p:spPr>
          <a:xfrm>
            <a:off x="2000232" y="5072074"/>
            <a:ext cx="142876" cy="28575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4" name="TextovéPole 33"/>
          <p:cNvSpPr txBox="1"/>
          <p:nvPr/>
        </p:nvSpPr>
        <p:spPr>
          <a:xfrm>
            <a:off x="8286776" y="5214950"/>
            <a:ext cx="642942" cy="523220"/>
          </a:xfrm>
          <a:prstGeom prst="rect">
            <a:avLst/>
          </a:prstGeom>
          <a:noFill/>
        </p:spPr>
        <p:txBody>
          <a:bodyPr wrap="square" rtlCol="0">
            <a:spAutoFit/>
          </a:bodyPr>
          <a:lstStyle/>
          <a:p>
            <a:r>
              <a:rPr lang="cs-CZ" sz="2800" b="1" dirty="0" smtClean="0">
                <a:solidFill>
                  <a:srgbClr val="C00000"/>
                </a:solidFill>
              </a:rPr>
              <a:t>10</a:t>
            </a:r>
            <a:endParaRPr lang="cs-CZ" sz="2800" b="1" dirty="0">
              <a:solidFill>
                <a:srgbClr val="C00000"/>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blinds(horizontal)">
                                      <p:cBhvr>
                                        <p:cTn id="12" dur="1000"/>
                                        <p:tgtEl>
                                          <p:spTgt spid="307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par>
                          <p:cTn id="23" fill="hold">
                            <p:stCondLst>
                              <p:cond delay="500"/>
                            </p:stCondLst>
                            <p:childTnLst>
                              <p:par>
                                <p:cTn id="24" presetID="3" presetClass="entr" presetSubtype="10" fill="hold" grpId="0" nodeType="after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blinds(horizontal)">
                                      <p:cBhvr>
                                        <p:cTn id="26" dur="1000"/>
                                        <p:tgtEl>
                                          <p:spTgt spid="9"/>
                                        </p:tgtEl>
                                      </p:cBhvr>
                                    </p:animEffect>
                                  </p:childTnLst>
                                </p:cTn>
                              </p:par>
                            </p:childTnLst>
                          </p:cTn>
                        </p:par>
                        <p:par>
                          <p:cTn id="27" fill="hold">
                            <p:stCondLst>
                              <p:cond delay="1500"/>
                            </p:stCondLst>
                            <p:childTnLst>
                              <p:par>
                                <p:cTn id="28" presetID="3" presetClass="entr" presetSubtype="10"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blinds(horizontal)">
                                      <p:cBhvr>
                                        <p:cTn id="30" dur="1000"/>
                                        <p:tgtEl>
                                          <p:spTgt spid="10"/>
                                        </p:tgtEl>
                                      </p:cBhvr>
                                    </p:animEffect>
                                  </p:childTnLst>
                                </p:cTn>
                              </p:par>
                            </p:childTnLst>
                          </p:cTn>
                        </p:par>
                        <p:par>
                          <p:cTn id="31" fill="hold">
                            <p:stCondLst>
                              <p:cond delay="2500"/>
                            </p:stCondLst>
                            <p:childTnLst>
                              <p:par>
                                <p:cTn id="32" presetID="3" presetClass="entr" presetSubtype="10"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blinds(horizontal)">
                                      <p:cBhvr>
                                        <p:cTn id="34" dur="1000"/>
                                        <p:tgtEl>
                                          <p:spTgt spid="11"/>
                                        </p:tgtEl>
                                      </p:cBhvr>
                                    </p:animEffect>
                                  </p:childTnLst>
                                </p:cTn>
                              </p:par>
                            </p:childTnLst>
                          </p:cTn>
                        </p:par>
                        <p:par>
                          <p:cTn id="35" fill="hold">
                            <p:stCondLst>
                              <p:cond delay="3500"/>
                            </p:stCondLst>
                            <p:childTnLst>
                              <p:par>
                                <p:cTn id="36" presetID="3" presetClass="entr" presetSubtype="1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blinds(horizontal)">
                                      <p:cBhvr>
                                        <p:cTn id="38" dur="1000"/>
                                        <p:tgtEl>
                                          <p:spTgt spid="12"/>
                                        </p:tgtEl>
                                      </p:cBhvr>
                                    </p:animEffect>
                                  </p:childTnLst>
                                </p:cTn>
                              </p:par>
                            </p:childTnLst>
                          </p:cTn>
                        </p:par>
                        <p:par>
                          <p:cTn id="39" fill="hold">
                            <p:stCondLst>
                              <p:cond delay="4500"/>
                            </p:stCondLst>
                            <p:childTnLst>
                              <p:par>
                                <p:cTn id="40" presetID="3" presetClass="entr" presetSubtype="10" fill="hold" grpId="0" nodeType="after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blinds(horizontal)">
                                      <p:cBhvr>
                                        <p:cTn id="42" dur="1000"/>
                                        <p:tgtEl>
                                          <p:spTgt spid="13"/>
                                        </p:tgtEl>
                                      </p:cBhvr>
                                    </p:animEffect>
                                  </p:childTnLst>
                                </p:cTn>
                              </p:par>
                            </p:childTnLst>
                          </p:cTn>
                        </p:par>
                        <p:par>
                          <p:cTn id="43" fill="hold">
                            <p:stCondLst>
                              <p:cond delay="5500"/>
                            </p:stCondLst>
                            <p:childTnLst>
                              <p:par>
                                <p:cTn id="44" presetID="3" presetClass="entr" presetSubtype="10" fill="hold" grpId="0" nodeType="after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blinds(horizontal)">
                                      <p:cBhvr>
                                        <p:cTn id="46" dur="1000"/>
                                        <p:tgtEl>
                                          <p:spTgt spid="14"/>
                                        </p:tgtEl>
                                      </p:cBhvr>
                                    </p:animEffect>
                                  </p:childTnLst>
                                </p:cTn>
                              </p:par>
                            </p:childTnLst>
                          </p:cTn>
                        </p:par>
                        <p:par>
                          <p:cTn id="47" fill="hold">
                            <p:stCondLst>
                              <p:cond delay="6500"/>
                            </p:stCondLst>
                            <p:childTnLst>
                              <p:par>
                                <p:cTn id="48" presetID="3" presetClass="entr" presetSubtype="10" fill="hold" grpId="0" nodeType="after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blinds(horizontal)">
                                      <p:cBhvr>
                                        <p:cTn id="50" dur="1000"/>
                                        <p:tgtEl>
                                          <p:spTgt spid="15"/>
                                        </p:tgtEl>
                                      </p:cBhvr>
                                    </p:animEffect>
                                  </p:childTnLst>
                                </p:cTn>
                              </p:par>
                            </p:childTnLst>
                          </p:cTn>
                        </p:par>
                        <p:par>
                          <p:cTn id="51" fill="hold">
                            <p:stCondLst>
                              <p:cond delay="7500"/>
                            </p:stCondLst>
                            <p:childTnLst>
                              <p:par>
                                <p:cTn id="52" presetID="3" presetClass="entr" presetSubtype="10" fill="hold" grpId="0" nodeType="after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blinds(horizontal)">
                                      <p:cBhvr>
                                        <p:cTn id="54" dur="1000"/>
                                        <p:tgtEl>
                                          <p:spTgt spid="16"/>
                                        </p:tgtEl>
                                      </p:cBhvr>
                                    </p:animEffect>
                                  </p:childTnLst>
                                </p:cTn>
                              </p:par>
                            </p:childTnLst>
                          </p:cTn>
                        </p:par>
                        <p:par>
                          <p:cTn id="55" fill="hold">
                            <p:stCondLst>
                              <p:cond delay="8500"/>
                            </p:stCondLst>
                            <p:childTnLst>
                              <p:par>
                                <p:cTn id="56" presetID="3" presetClass="entr" presetSubtype="10" fill="hold" grpId="0" nodeType="after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blinds(horizontal)">
                                      <p:cBhvr>
                                        <p:cTn id="58" dur="1000"/>
                                        <p:tgtEl>
                                          <p:spTgt spid="17"/>
                                        </p:tgtEl>
                                      </p:cBhvr>
                                    </p:animEffect>
                                  </p:childTnLst>
                                </p:cTn>
                              </p:par>
                            </p:childTnLst>
                          </p:cTn>
                        </p:par>
                        <p:par>
                          <p:cTn id="59" fill="hold">
                            <p:stCondLst>
                              <p:cond delay="9500"/>
                            </p:stCondLst>
                            <p:childTnLst>
                              <p:par>
                                <p:cTn id="60" presetID="3" presetClass="entr" presetSubtype="10" fill="hold" grpId="0" nodeType="afterEffect">
                                  <p:stCondLst>
                                    <p:cond delay="0"/>
                                  </p:stCondLst>
                                  <p:childTnLst>
                                    <p:set>
                                      <p:cBhvr>
                                        <p:cTn id="61" dur="1" fill="hold">
                                          <p:stCondLst>
                                            <p:cond delay="0"/>
                                          </p:stCondLst>
                                        </p:cTn>
                                        <p:tgtEl>
                                          <p:spTgt spid="33"/>
                                        </p:tgtEl>
                                        <p:attrNameLst>
                                          <p:attrName>style.visibility</p:attrName>
                                        </p:attrNameLst>
                                      </p:cBhvr>
                                      <p:to>
                                        <p:strVal val="visible"/>
                                      </p:to>
                                    </p:set>
                                    <p:animEffect transition="in" filter="blinds(horizontal)">
                                      <p:cBhvr>
                                        <p:cTn id="62" dur="500"/>
                                        <p:tgtEl>
                                          <p:spTgt spid="33"/>
                                        </p:tgtEl>
                                      </p:cBhvr>
                                    </p:animEffect>
                                  </p:childTnLst>
                                </p:cTn>
                              </p:par>
                              <p:par>
                                <p:cTn id="63" presetID="3" presetClass="entr" presetSubtype="10" fill="hold" grpId="0" nodeType="withEffect">
                                  <p:stCondLst>
                                    <p:cond delay="0"/>
                                  </p:stCondLst>
                                  <p:childTnLst>
                                    <p:set>
                                      <p:cBhvr>
                                        <p:cTn id="64" dur="1" fill="hold">
                                          <p:stCondLst>
                                            <p:cond delay="0"/>
                                          </p:stCondLst>
                                        </p:cTn>
                                        <p:tgtEl>
                                          <p:spTgt spid="32"/>
                                        </p:tgtEl>
                                        <p:attrNameLst>
                                          <p:attrName>style.visibility</p:attrName>
                                        </p:attrNameLst>
                                      </p:cBhvr>
                                      <p:to>
                                        <p:strVal val="visible"/>
                                      </p:to>
                                    </p:set>
                                    <p:animEffect transition="in" filter="blinds(horizontal)">
                                      <p:cBhvr>
                                        <p:cTn id="65" dur="500"/>
                                        <p:tgtEl>
                                          <p:spTgt spid="32"/>
                                        </p:tgtEl>
                                      </p:cBhvr>
                                    </p:animEffect>
                                  </p:childTnLst>
                                </p:cTn>
                              </p:par>
                              <p:par>
                                <p:cTn id="66" presetID="3" presetClass="entr" presetSubtype="10" fill="hold" grpId="0" nodeType="withEffect">
                                  <p:stCondLst>
                                    <p:cond delay="0"/>
                                  </p:stCondLst>
                                  <p:childTnLst>
                                    <p:set>
                                      <p:cBhvr>
                                        <p:cTn id="67" dur="1" fill="hold">
                                          <p:stCondLst>
                                            <p:cond delay="0"/>
                                          </p:stCondLst>
                                        </p:cTn>
                                        <p:tgtEl>
                                          <p:spTgt spid="31"/>
                                        </p:tgtEl>
                                        <p:attrNameLst>
                                          <p:attrName>style.visibility</p:attrName>
                                        </p:attrNameLst>
                                      </p:cBhvr>
                                      <p:to>
                                        <p:strVal val="visible"/>
                                      </p:to>
                                    </p:set>
                                    <p:animEffect transition="in" filter="blinds(horizontal)">
                                      <p:cBhvr>
                                        <p:cTn id="68" dur="500"/>
                                        <p:tgtEl>
                                          <p:spTgt spid="31"/>
                                        </p:tgtEl>
                                      </p:cBhvr>
                                    </p:animEffect>
                                  </p:childTnLst>
                                </p:cTn>
                              </p:par>
                              <p:par>
                                <p:cTn id="69" presetID="3" presetClass="entr" presetSubtype="10" fill="hold" grpId="0" nodeType="withEffect">
                                  <p:stCondLst>
                                    <p:cond delay="0"/>
                                  </p:stCondLst>
                                  <p:childTnLst>
                                    <p:set>
                                      <p:cBhvr>
                                        <p:cTn id="70" dur="1" fill="hold">
                                          <p:stCondLst>
                                            <p:cond delay="0"/>
                                          </p:stCondLst>
                                        </p:cTn>
                                        <p:tgtEl>
                                          <p:spTgt spid="18"/>
                                        </p:tgtEl>
                                        <p:attrNameLst>
                                          <p:attrName>style.visibility</p:attrName>
                                        </p:attrNameLst>
                                      </p:cBhvr>
                                      <p:to>
                                        <p:strVal val="visible"/>
                                      </p:to>
                                    </p:set>
                                    <p:animEffect transition="in" filter="blinds(horizontal)">
                                      <p:cBhvr>
                                        <p:cTn id="71" dur="500"/>
                                        <p:tgtEl>
                                          <p:spTgt spid="18"/>
                                        </p:tgtEl>
                                      </p:cBhvr>
                                    </p:animEffect>
                                  </p:childTnLst>
                                </p:cTn>
                              </p:par>
                              <p:par>
                                <p:cTn id="72" presetID="3" presetClass="entr" presetSubtype="10" fill="hold" grpId="0" nodeType="withEffect">
                                  <p:stCondLst>
                                    <p:cond delay="0"/>
                                  </p:stCondLst>
                                  <p:childTnLst>
                                    <p:set>
                                      <p:cBhvr>
                                        <p:cTn id="73" dur="1" fill="hold">
                                          <p:stCondLst>
                                            <p:cond delay="0"/>
                                          </p:stCondLst>
                                        </p:cTn>
                                        <p:tgtEl>
                                          <p:spTgt spid="25"/>
                                        </p:tgtEl>
                                        <p:attrNameLst>
                                          <p:attrName>style.visibility</p:attrName>
                                        </p:attrNameLst>
                                      </p:cBhvr>
                                      <p:to>
                                        <p:strVal val="visible"/>
                                      </p:to>
                                    </p:set>
                                    <p:animEffect transition="in" filter="blinds(horizontal)">
                                      <p:cBhvr>
                                        <p:cTn id="74" dur="500"/>
                                        <p:tgtEl>
                                          <p:spTgt spid="25"/>
                                        </p:tgtEl>
                                      </p:cBhvr>
                                    </p:animEffect>
                                  </p:childTnLst>
                                </p:cTn>
                              </p:par>
                              <p:par>
                                <p:cTn id="75" presetID="3" presetClass="entr" presetSubtype="10" fill="hold" grpId="0" nodeType="withEffect">
                                  <p:stCondLst>
                                    <p:cond delay="0"/>
                                  </p:stCondLst>
                                  <p:childTnLst>
                                    <p:set>
                                      <p:cBhvr>
                                        <p:cTn id="76" dur="1" fill="hold">
                                          <p:stCondLst>
                                            <p:cond delay="0"/>
                                          </p:stCondLst>
                                        </p:cTn>
                                        <p:tgtEl>
                                          <p:spTgt spid="26"/>
                                        </p:tgtEl>
                                        <p:attrNameLst>
                                          <p:attrName>style.visibility</p:attrName>
                                        </p:attrNameLst>
                                      </p:cBhvr>
                                      <p:to>
                                        <p:strVal val="visible"/>
                                      </p:to>
                                    </p:set>
                                    <p:animEffect transition="in" filter="blinds(horizontal)">
                                      <p:cBhvr>
                                        <p:cTn id="77" dur="500"/>
                                        <p:tgtEl>
                                          <p:spTgt spid="26"/>
                                        </p:tgtEl>
                                      </p:cBhvr>
                                    </p:animEffect>
                                  </p:childTnLst>
                                </p:cTn>
                              </p:par>
                              <p:par>
                                <p:cTn id="78" presetID="3" presetClass="entr" presetSubtype="10" fill="hold" grpId="0" nodeType="withEffect">
                                  <p:stCondLst>
                                    <p:cond delay="0"/>
                                  </p:stCondLst>
                                  <p:childTnLst>
                                    <p:set>
                                      <p:cBhvr>
                                        <p:cTn id="79" dur="1" fill="hold">
                                          <p:stCondLst>
                                            <p:cond delay="0"/>
                                          </p:stCondLst>
                                        </p:cTn>
                                        <p:tgtEl>
                                          <p:spTgt spid="27"/>
                                        </p:tgtEl>
                                        <p:attrNameLst>
                                          <p:attrName>style.visibility</p:attrName>
                                        </p:attrNameLst>
                                      </p:cBhvr>
                                      <p:to>
                                        <p:strVal val="visible"/>
                                      </p:to>
                                    </p:set>
                                    <p:animEffect transition="in" filter="blinds(horizontal)">
                                      <p:cBhvr>
                                        <p:cTn id="80" dur="500"/>
                                        <p:tgtEl>
                                          <p:spTgt spid="27"/>
                                        </p:tgtEl>
                                      </p:cBhvr>
                                    </p:animEffect>
                                  </p:childTnLst>
                                </p:cTn>
                              </p:par>
                              <p:par>
                                <p:cTn id="81" presetID="3" presetClass="entr" presetSubtype="10" fill="hold" grpId="0" nodeType="withEffect">
                                  <p:stCondLst>
                                    <p:cond delay="0"/>
                                  </p:stCondLst>
                                  <p:childTnLst>
                                    <p:set>
                                      <p:cBhvr>
                                        <p:cTn id="82" dur="1" fill="hold">
                                          <p:stCondLst>
                                            <p:cond delay="0"/>
                                          </p:stCondLst>
                                        </p:cTn>
                                        <p:tgtEl>
                                          <p:spTgt spid="28"/>
                                        </p:tgtEl>
                                        <p:attrNameLst>
                                          <p:attrName>style.visibility</p:attrName>
                                        </p:attrNameLst>
                                      </p:cBhvr>
                                      <p:to>
                                        <p:strVal val="visible"/>
                                      </p:to>
                                    </p:set>
                                    <p:animEffect transition="in" filter="blinds(horizontal)">
                                      <p:cBhvr>
                                        <p:cTn id="83" dur="500"/>
                                        <p:tgtEl>
                                          <p:spTgt spid="28"/>
                                        </p:tgtEl>
                                      </p:cBhvr>
                                    </p:animEffect>
                                  </p:childTnLst>
                                </p:cTn>
                              </p:par>
                              <p:par>
                                <p:cTn id="84" presetID="3" presetClass="entr" presetSubtype="10" fill="hold" grpId="0" nodeType="withEffect">
                                  <p:stCondLst>
                                    <p:cond delay="0"/>
                                  </p:stCondLst>
                                  <p:childTnLst>
                                    <p:set>
                                      <p:cBhvr>
                                        <p:cTn id="85" dur="1" fill="hold">
                                          <p:stCondLst>
                                            <p:cond delay="0"/>
                                          </p:stCondLst>
                                        </p:cTn>
                                        <p:tgtEl>
                                          <p:spTgt spid="29"/>
                                        </p:tgtEl>
                                        <p:attrNameLst>
                                          <p:attrName>style.visibility</p:attrName>
                                        </p:attrNameLst>
                                      </p:cBhvr>
                                      <p:to>
                                        <p:strVal val="visible"/>
                                      </p:to>
                                    </p:set>
                                    <p:animEffect transition="in" filter="blinds(horizontal)">
                                      <p:cBhvr>
                                        <p:cTn id="86" dur="500"/>
                                        <p:tgtEl>
                                          <p:spTgt spid="29"/>
                                        </p:tgtEl>
                                      </p:cBhvr>
                                    </p:animEffect>
                                  </p:childTnLst>
                                </p:cTn>
                              </p:par>
                              <p:par>
                                <p:cTn id="87" presetID="3" presetClass="entr" presetSubtype="10" fill="hold" grpId="0" nodeType="withEffect">
                                  <p:stCondLst>
                                    <p:cond delay="0"/>
                                  </p:stCondLst>
                                  <p:childTnLst>
                                    <p:set>
                                      <p:cBhvr>
                                        <p:cTn id="88" dur="1" fill="hold">
                                          <p:stCondLst>
                                            <p:cond delay="0"/>
                                          </p:stCondLst>
                                        </p:cTn>
                                        <p:tgtEl>
                                          <p:spTgt spid="30"/>
                                        </p:tgtEl>
                                        <p:attrNameLst>
                                          <p:attrName>style.visibility</p:attrName>
                                        </p:attrNameLst>
                                      </p:cBhvr>
                                      <p:to>
                                        <p:strVal val="visible"/>
                                      </p:to>
                                    </p:set>
                                    <p:animEffect transition="in" filter="blinds(horizontal)">
                                      <p:cBhvr>
                                        <p:cTn id="89" dur="500"/>
                                        <p:tgtEl>
                                          <p:spTgt spid="30"/>
                                        </p:tgtEl>
                                      </p:cBhvr>
                                    </p:animEffect>
                                  </p:childTnLst>
                                </p:cTn>
                              </p:par>
                            </p:childTnLst>
                          </p:cTn>
                        </p:par>
                        <p:par>
                          <p:cTn id="90" fill="hold">
                            <p:stCondLst>
                              <p:cond delay="10000"/>
                            </p:stCondLst>
                            <p:childTnLst>
                              <p:par>
                                <p:cTn id="91" presetID="3" presetClass="entr" presetSubtype="10" fill="hold" grpId="0" nodeType="afterEffect">
                                  <p:stCondLst>
                                    <p:cond delay="0"/>
                                  </p:stCondLst>
                                  <p:childTnLst>
                                    <p:set>
                                      <p:cBhvr>
                                        <p:cTn id="92" dur="1" fill="hold">
                                          <p:stCondLst>
                                            <p:cond delay="0"/>
                                          </p:stCondLst>
                                        </p:cTn>
                                        <p:tgtEl>
                                          <p:spTgt spid="34"/>
                                        </p:tgtEl>
                                        <p:attrNameLst>
                                          <p:attrName>style.visibility</p:attrName>
                                        </p:attrNameLst>
                                      </p:cBhvr>
                                      <p:to>
                                        <p:strVal val="visible"/>
                                      </p:to>
                                    </p:set>
                                    <p:animEffect transition="in" filter="blinds(horizontal)">
                                      <p:cBhvr>
                                        <p:cTn id="93"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ovéPole 1"/>
          <p:cNvSpPr txBox="1"/>
          <p:nvPr/>
        </p:nvSpPr>
        <p:spPr>
          <a:xfrm>
            <a:off x="357158" y="714356"/>
            <a:ext cx="8226996" cy="1200329"/>
          </a:xfrm>
          <a:prstGeom prst="rect">
            <a:avLst/>
          </a:prstGeom>
          <a:noFill/>
        </p:spPr>
        <p:txBody>
          <a:bodyPr wrap="none" rtlCol="0">
            <a:spAutoFit/>
          </a:bodyPr>
          <a:lstStyle/>
          <a:p>
            <a:r>
              <a:rPr lang="cs-CZ" sz="2400" dirty="0" smtClean="0"/>
              <a:t>Na čtyřech obrázcích je plocha bílé části čtverce stejně velká jako</a:t>
            </a:r>
          </a:p>
          <a:p>
            <a:r>
              <a:rPr lang="cs-CZ" sz="2400" dirty="0" smtClean="0"/>
              <a:t>plocha šedé části. Na kterém obrázku má bílá část jinou velikost</a:t>
            </a:r>
          </a:p>
          <a:p>
            <a:r>
              <a:rPr lang="cs-CZ" sz="2400" dirty="0"/>
              <a:t>n</a:t>
            </a:r>
            <a:r>
              <a:rPr lang="cs-CZ" sz="2400" dirty="0" smtClean="0"/>
              <a:t>ež šedá?</a:t>
            </a:r>
            <a:endParaRPr lang="cs-CZ" sz="2400" dirty="0"/>
          </a:p>
        </p:txBody>
      </p:sp>
      <p:pic>
        <p:nvPicPr>
          <p:cNvPr id="4098" name="Picture 2"/>
          <p:cNvPicPr>
            <a:picLocks noChangeAspect="1" noChangeArrowheads="1"/>
          </p:cNvPicPr>
          <p:nvPr/>
        </p:nvPicPr>
        <p:blipFill>
          <a:blip r:embed="rId2"/>
          <a:srcRect/>
          <a:stretch>
            <a:fillRect/>
          </a:stretch>
        </p:blipFill>
        <p:spPr bwMode="auto">
          <a:xfrm>
            <a:off x="0" y="1785926"/>
            <a:ext cx="9144000" cy="3429001"/>
          </a:xfrm>
          <a:prstGeom prst="rect">
            <a:avLst/>
          </a:prstGeom>
          <a:noFill/>
          <a:ln w="9525">
            <a:noFill/>
            <a:miter lim="800000"/>
            <a:headEnd/>
            <a:tailEnd/>
          </a:ln>
          <a:effectLst/>
        </p:spPr>
      </p:pic>
      <p:sp>
        <p:nvSpPr>
          <p:cNvPr id="4" name="TextovéPole 3"/>
          <p:cNvSpPr txBox="1"/>
          <p:nvPr/>
        </p:nvSpPr>
        <p:spPr>
          <a:xfrm>
            <a:off x="428596" y="5643578"/>
            <a:ext cx="1170705" cy="461665"/>
          </a:xfrm>
          <a:prstGeom prst="rect">
            <a:avLst/>
          </a:prstGeom>
          <a:noFill/>
        </p:spPr>
        <p:txBody>
          <a:bodyPr wrap="none" rtlCol="0">
            <a:spAutoFit/>
          </a:bodyPr>
          <a:lstStyle/>
          <a:p>
            <a:r>
              <a:rPr lang="cs-CZ" sz="2400" b="1" u="sng" dirty="0" smtClean="0">
                <a:solidFill>
                  <a:srgbClr val="C00000"/>
                </a:solidFill>
              </a:rPr>
              <a:t>ŘEŠENÍ:</a:t>
            </a:r>
            <a:endParaRPr lang="cs-CZ" sz="2400" b="1" u="sng" dirty="0">
              <a:solidFill>
                <a:srgbClr val="C00000"/>
              </a:solidFill>
            </a:endParaRPr>
          </a:p>
        </p:txBody>
      </p:sp>
      <p:pic>
        <p:nvPicPr>
          <p:cNvPr id="4099" name="Picture 3"/>
          <p:cNvPicPr>
            <a:picLocks noChangeAspect="1" noChangeArrowheads="1"/>
          </p:cNvPicPr>
          <p:nvPr/>
        </p:nvPicPr>
        <p:blipFill>
          <a:blip r:embed="rId3"/>
          <a:srcRect/>
          <a:stretch>
            <a:fillRect/>
          </a:stretch>
        </p:blipFill>
        <p:spPr bwMode="auto">
          <a:xfrm>
            <a:off x="1857356" y="4929198"/>
            <a:ext cx="4500594" cy="3353946"/>
          </a:xfrm>
          <a:prstGeom prst="rect">
            <a:avLst/>
          </a:prstGeom>
          <a:noFill/>
          <a:ln w="9525">
            <a:noFill/>
            <a:miter lim="800000"/>
            <a:headEnd/>
            <a:tailEnd/>
          </a:ln>
          <a:effectLst/>
        </p:spPr>
      </p:pic>
      <p:sp>
        <p:nvSpPr>
          <p:cNvPr id="6" name="TextovéPole 5"/>
          <p:cNvSpPr txBox="1"/>
          <p:nvPr/>
        </p:nvSpPr>
        <p:spPr>
          <a:xfrm>
            <a:off x="1785918" y="5572140"/>
            <a:ext cx="410690" cy="523220"/>
          </a:xfrm>
          <a:prstGeom prst="rect">
            <a:avLst/>
          </a:prstGeom>
          <a:noFill/>
        </p:spPr>
        <p:txBody>
          <a:bodyPr wrap="none" rtlCol="0">
            <a:spAutoFit/>
          </a:bodyPr>
          <a:lstStyle/>
          <a:p>
            <a:r>
              <a:rPr lang="cs-CZ" sz="2800" b="1" dirty="0" smtClean="0">
                <a:solidFill>
                  <a:srgbClr val="C00000"/>
                </a:solidFill>
              </a:rPr>
              <a:t>D</a:t>
            </a:r>
            <a:endParaRPr lang="cs-CZ" sz="2800" b="1" dirty="0">
              <a:solidFill>
                <a:srgbClr val="C00000"/>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blinds(horizontal)">
                                      <p:cBhvr>
                                        <p:cTn id="12" dur="500"/>
                                        <p:tgtEl>
                                          <p:spTgt spid="409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par>
                                <p:cTn id="23" presetID="3" presetClass="entr" presetSubtype="10" fill="hold" nodeType="withEffect">
                                  <p:stCondLst>
                                    <p:cond delay="0"/>
                                  </p:stCondLst>
                                  <p:childTnLst>
                                    <p:set>
                                      <p:cBhvr>
                                        <p:cTn id="24" dur="1" fill="hold">
                                          <p:stCondLst>
                                            <p:cond delay="0"/>
                                          </p:stCondLst>
                                        </p:cTn>
                                        <p:tgtEl>
                                          <p:spTgt spid="4099"/>
                                        </p:tgtEl>
                                        <p:attrNameLst>
                                          <p:attrName>style.visibility</p:attrName>
                                        </p:attrNameLst>
                                      </p:cBhvr>
                                      <p:to>
                                        <p:strVal val="visible"/>
                                      </p:to>
                                    </p:set>
                                    <p:animEffect transition="in" filter="blinds(horizontal)">
                                      <p:cBhvr>
                                        <p:cTn id="25" dur="5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5286380" y="2571744"/>
            <a:ext cx="3643338" cy="4017014"/>
          </a:xfrm>
          <a:prstGeom prst="rect">
            <a:avLst/>
          </a:prstGeom>
          <a:noFill/>
          <a:ln w="9525">
            <a:noFill/>
            <a:miter lim="800000"/>
            <a:headEnd/>
            <a:tailEnd/>
          </a:ln>
          <a:effectLst/>
        </p:spPr>
      </p:pic>
      <p:pic>
        <p:nvPicPr>
          <p:cNvPr id="5122" name="Picture 2"/>
          <p:cNvPicPr>
            <a:picLocks noChangeAspect="1" noChangeArrowheads="1"/>
          </p:cNvPicPr>
          <p:nvPr/>
        </p:nvPicPr>
        <p:blipFill>
          <a:blip r:embed="rId3"/>
          <a:srcRect/>
          <a:stretch>
            <a:fillRect/>
          </a:stretch>
        </p:blipFill>
        <p:spPr bwMode="auto">
          <a:xfrm>
            <a:off x="714348" y="1928802"/>
            <a:ext cx="4753116" cy="3648092"/>
          </a:xfrm>
          <a:prstGeom prst="rect">
            <a:avLst/>
          </a:prstGeom>
          <a:noFill/>
          <a:ln w="9525">
            <a:noFill/>
            <a:miter lim="800000"/>
            <a:headEnd/>
            <a:tailEnd/>
          </a:ln>
          <a:effectLst/>
        </p:spPr>
      </p:pic>
      <p:sp>
        <p:nvSpPr>
          <p:cNvPr id="2" name="TextovéPole 1"/>
          <p:cNvSpPr txBox="1"/>
          <p:nvPr/>
        </p:nvSpPr>
        <p:spPr>
          <a:xfrm>
            <a:off x="357158" y="571480"/>
            <a:ext cx="8453148" cy="1569660"/>
          </a:xfrm>
          <a:prstGeom prst="rect">
            <a:avLst/>
          </a:prstGeom>
          <a:noFill/>
        </p:spPr>
        <p:txBody>
          <a:bodyPr wrap="none" rtlCol="0">
            <a:spAutoFit/>
          </a:bodyPr>
          <a:lstStyle/>
          <a:p>
            <a:r>
              <a:rPr lang="cs-CZ" sz="2400" dirty="0" smtClean="0"/>
              <a:t>Ve hře sudoku se čísla 1, 2, 3 a 4 mohou vyskytovat pouze jednou </a:t>
            </a:r>
          </a:p>
          <a:p>
            <a:r>
              <a:rPr lang="cs-CZ" sz="2400" dirty="0" smtClean="0"/>
              <a:t>V každém řádku a v každém sloupci. V matematickém sudoku musí</a:t>
            </a:r>
          </a:p>
          <a:p>
            <a:r>
              <a:rPr lang="cs-CZ" sz="2400" dirty="0" smtClean="0"/>
              <a:t>Patrik vypočítat nejprve výsledky a teprve potom může dořešit </a:t>
            </a:r>
          </a:p>
          <a:p>
            <a:r>
              <a:rPr lang="cs-CZ" sz="2400" dirty="0"/>
              <a:t>s</a:t>
            </a:r>
            <a:r>
              <a:rPr lang="cs-CZ" sz="2400" dirty="0" smtClean="0"/>
              <a:t>udoku. Které číslo zapíše Patrik do šedého políčka?</a:t>
            </a:r>
            <a:endParaRPr lang="cs-CZ" sz="2400" dirty="0"/>
          </a:p>
        </p:txBody>
      </p:sp>
      <p:sp>
        <p:nvSpPr>
          <p:cNvPr id="4" name="TextovéPole 3"/>
          <p:cNvSpPr txBox="1"/>
          <p:nvPr/>
        </p:nvSpPr>
        <p:spPr>
          <a:xfrm>
            <a:off x="5786446" y="2571744"/>
            <a:ext cx="1170705" cy="461665"/>
          </a:xfrm>
          <a:prstGeom prst="rect">
            <a:avLst/>
          </a:prstGeom>
          <a:noFill/>
        </p:spPr>
        <p:txBody>
          <a:bodyPr wrap="none" rtlCol="0">
            <a:spAutoFit/>
          </a:bodyPr>
          <a:lstStyle/>
          <a:p>
            <a:r>
              <a:rPr lang="cs-CZ" sz="2400" b="1" u="sng" dirty="0" smtClean="0">
                <a:solidFill>
                  <a:srgbClr val="C00000"/>
                </a:solidFill>
              </a:rPr>
              <a:t>ŘEŠENÍ:</a:t>
            </a:r>
            <a:endParaRPr lang="cs-CZ" sz="2400" b="1" u="sng" dirty="0">
              <a:solidFill>
                <a:srgbClr val="C00000"/>
              </a:solidFill>
            </a:endParaRPr>
          </a:p>
        </p:txBody>
      </p:sp>
      <p:sp>
        <p:nvSpPr>
          <p:cNvPr id="5" name="TextovéPole 4"/>
          <p:cNvSpPr txBox="1"/>
          <p:nvPr/>
        </p:nvSpPr>
        <p:spPr>
          <a:xfrm>
            <a:off x="7143768" y="2571744"/>
            <a:ext cx="367408" cy="523220"/>
          </a:xfrm>
          <a:prstGeom prst="rect">
            <a:avLst/>
          </a:prstGeom>
          <a:noFill/>
        </p:spPr>
        <p:txBody>
          <a:bodyPr wrap="none" rtlCol="0">
            <a:spAutoFit/>
          </a:bodyPr>
          <a:lstStyle/>
          <a:p>
            <a:r>
              <a:rPr lang="cs-CZ" sz="2800" b="1" dirty="0" smtClean="0">
                <a:solidFill>
                  <a:srgbClr val="C00000"/>
                </a:solidFill>
              </a:rPr>
              <a:t>3</a:t>
            </a:r>
            <a:endParaRPr lang="cs-CZ" sz="2800" b="1" dirty="0">
              <a:solidFill>
                <a:srgbClr val="C00000"/>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par>
                          <p:cTn id="8" fill="hold">
                            <p:stCondLst>
                              <p:cond delay="500"/>
                            </p:stCondLst>
                            <p:childTnLst>
                              <p:par>
                                <p:cTn id="9" presetID="3" presetClass="entr" presetSubtype="10" fill="hold" nodeType="afterEffect">
                                  <p:stCondLst>
                                    <p:cond delay="0"/>
                                  </p:stCondLst>
                                  <p:childTnLst>
                                    <p:set>
                                      <p:cBhvr>
                                        <p:cTn id="10" dur="1" fill="hold">
                                          <p:stCondLst>
                                            <p:cond delay="0"/>
                                          </p:stCondLst>
                                        </p:cTn>
                                        <p:tgtEl>
                                          <p:spTgt spid="5122"/>
                                        </p:tgtEl>
                                        <p:attrNameLst>
                                          <p:attrName>style.visibility</p:attrName>
                                        </p:attrNameLst>
                                      </p:cBhvr>
                                      <p:to>
                                        <p:strVal val="visible"/>
                                      </p:to>
                                    </p:set>
                                    <p:animEffect transition="in" filter="blinds(horizontal)">
                                      <p:cBhvr>
                                        <p:cTn id="11" dur="500"/>
                                        <p:tgtEl>
                                          <p:spTgt spid="5122"/>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blinds(horizontal)">
                                      <p:cBhvr>
                                        <p:cTn id="16" dur="500"/>
                                        <p:tgtEl>
                                          <p:spTgt spid="4"/>
                                        </p:tgtEl>
                                      </p:cBhvr>
                                    </p:animEffect>
                                  </p:childTnLst>
                                </p:cTn>
                              </p:par>
                            </p:childTnLst>
                          </p:cTn>
                        </p:par>
                        <p:par>
                          <p:cTn id="17" fill="hold">
                            <p:stCondLst>
                              <p:cond delay="500"/>
                            </p:stCondLst>
                            <p:childTnLst>
                              <p:par>
                                <p:cTn id="18" presetID="3" presetClass="entr" presetSubtype="10"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blinds(horizontal)">
                                      <p:cBhvr>
                                        <p:cTn id="20" dur="500"/>
                                        <p:tgtEl>
                                          <p:spTgt spid="5"/>
                                        </p:tgtEl>
                                      </p:cBhvr>
                                    </p:animEffect>
                                  </p:childTnLst>
                                </p:cTn>
                              </p:par>
                              <p:par>
                                <p:cTn id="21" presetID="3" presetClass="entr" presetSubtype="10" fill="hold" nodeType="withEffect">
                                  <p:stCondLst>
                                    <p:cond delay="0"/>
                                  </p:stCondLst>
                                  <p:childTnLst>
                                    <p:set>
                                      <p:cBhvr>
                                        <p:cTn id="22" dur="1" fill="hold">
                                          <p:stCondLst>
                                            <p:cond delay="0"/>
                                          </p:stCondLst>
                                        </p:cTn>
                                        <p:tgtEl>
                                          <p:spTgt spid="3074"/>
                                        </p:tgtEl>
                                        <p:attrNameLst>
                                          <p:attrName>style.visibility</p:attrName>
                                        </p:attrNameLst>
                                      </p:cBhvr>
                                      <p:to>
                                        <p:strVal val="visible"/>
                                      </p:to>
                                    </p:set>
                                    <p:animEffect transition="in" filter="blinds(horizontal)">
                                      <p:cBhvr>
                                        <p:cTn id="23"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srcRect/>
          <a:stretch>
            <a:fillRect/>
          </a:stretch>
        </p:blipFill>
        <p:spPr bwMode="auto">
          <a:xfrm>
            <a:off x="2357422" y="500042"/>
            <a:ext cx="6039259" cy="4500594"/>
          </a:xfrm>
          <a:prstGeom prst="rect">
            <a:avLst/>
          </a:prstGeom>
          <a:noFill/>
          <a:ln w="9525">
            <a:noFill/>
            <a:miter lim="800000"/>
            <a:headEnd/>
            <a:tailEnd/>
          </a:ln>
          <a:effectLst/>
        </p:spPr>
      </p:pic>
      <p:sp>
        <p:nvSpPr>
          <p:cNvPr id="2" name="TextovéPole 1"/>
          <p:cNvSpPr txBox="1"/>
          <p:nvPr/>
        </p:nvSpPr>
        <p:spPr>
          <a:xfrm>
            <a:off x="500034" y="428604"/>
            <a:ext cx="7933839" cy="830997"/>
          </a:xfrm>
          <a:prstGeom prst="rect">
            <a:avLst/>
          </a:prstGeom>
          <a:noFill/>
        </p:spPr>
        <p:txBody>
          <a:bodyPr wrap="none" rtlCol="0">
            <a:spAutoFit/>
          </a:bodyPr>
          <a:lstStyle/>
          <a:p>
            <a:r>
              <a:rPr lang="cs-CZ" sz="2400" dirty="0" smtClean="0"/>
              <a:t>Kvádr je sestaven ze čtyř dílů (podívej se na obrázek). Každý díl</a:t>
            </a:r>
          </a:p>
          <a:p>
            <a:r>
              <a:rPr lang="cs-CZ" sz="2400" dirty="0" smtClean="0"/>
              <a:t>Je tvořen ze čtyř krychlí stejné barvy. Určete tvar bílé části.</a:t>
            </a:r>
            <a:endParaRPr lang="cs-CZ" sz="2400" dirty="0"/>
          </a:p>
        </p:txBody>
      </p:sp>
      <p:pic>
        <p:nvPicPr>
          <p:cNvPr id="6147" name="Picture 3"/>
          <p:cNvPicPr>
            <a:picLocks noChangeAspect="1" noChangeArrowheads="1"/>
          </p:cNvPicPr>
          <p:nvPr/>
        </p:nvPicPr>
        <p:blipFill>
          <a:blip r:embed="rId3"/>
          <a:srcRect/>
          <a:stretch>
            <a:fillRect/>
          </a:stretch>
        </p:blipFill>
        <p:spPr bwMode="auto">
          <a:xfrm>
            <a:off x="357158" y="2928934"/>
            <a:ext cx="8143932" cy="3083625"/>
          </a:xfrm>
          <a:prstGeom prst="rect">
            <a:avLst/>
          </a:prstGeom>
          <a:noFill/>
          <a:ln w="9525">
            <a:noFill/>
            <a:miter lim="800000"/>
            <a:headEnd/>
            <a:tailEnd/>
          </a:ln>
          <a:effectLst/>
        </p:spPr>
      </p:pic>
      <p:sp>
        <p:nvSpPr>
          <p:cNvPr id="5" name="TextovéPole 4"/>
          <p:cNvSpPr txBox="1"/>
          <p:nvPr/>
        </p:nvSpPr>
        <p:spPr>
          <a:xfrm>
            <a:off x="571472" y="5643578"/>
            <a:ext cx="1170705" cy="461665"/>
          </a:xfrm>
          <a:prstGeom prst="rect">
            <a:avLst/>
          </a:prstGeom>
          <a:noFill/>
        </p:spPr>
        <p:txBody>
          <a:bodyPr wrap="none" rtlCol="0">
            <a:spAutoFit/>
          </a:bodyPr>
          <a:lstStyle/>
          <a:p>
            <a:r>
              <a:rPr lang="cs-CZ" sz="2400" b="1" u="sng" dirty="0" smtClean="0">
                <a:solidFill>
                  <a:srgbClr val="C00000"/>
                </a:solidFill>
              </a:rPr>
              <a:t>ŘEŠENÍ:</a:t>
            </a:r>
            <a:endParaRPr lang="cs-CZ" sz="2400" b="1" u="sng" dirty="0">
              <a:solidFill>
                <a:srgbClr val="C00000"/>
              </a:solidFill>
            </a:endParaRPr>
          </a:p>
        </p:txBody>
      </p:sp>
      <p:pic>
        <p:nvPicPr>
          <p:cNvPr id="6148" name="Picture 4"/>
          <p:cNvPicPr>
            <a:picLocks noChangeAspect="1" noChangeArrowheads="1"/>
          </p:cNvPicPr>
          <p:nvPr/>
        </p:nvPicPr>
        <p:blipFill>
          <a:blip r:embed="rId4"/>
          <a:srcRect/>
          <a:stretch>
            <a:fillRect/>
          </a:stretch>
        </p:blipFill>
        <p:spPr bwMode="auto">
          <a:xfrm>
            <a:off x="1785918" y="4786322"/>
            <a:ext cx="4572032" cy="3407183"/>
          </a:xfrm>
          <a:prstGeom prst="rect">
            <a:avLst/>
          </a:prstGeom>
          <a:noFill/>
          <a:ln w="9525">
            <a:noFill/>
            <a:miter lim="800000"/>
            <a:headEnd/>
            <a:tailEnd/>
          </a:ln>
          <a:effec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6146"/>
                                        </p:tgtEl>
                                        <p:attrNameLst>
                                          <p:attrName>style.visibility</p:attrName>
                                        </p:attrNameLst>
                                      </p:cBhvr>
                                      <p:to>
                                        <p:strVal val="visible"/>
                                      </p:to>
                                    </p:set>
                                    <p:animEffect transition="in" filter="blinds(horizontal)">
                                      <p:cBhvr>
                                        <p:cTn id="12" dur="1000"/>
                                        <p:tgtEl>
                                          <p:spTgt spid="6146"/>
                                        </p:tgtEl>
                                      </p:cBhvr>
                                    </p:animEffect>
                                  </p:childTnLst>
                                </p:cTn>
                              </p:par>
                            </p:childTnLst>
                          </p:cTn>
                        </p:par>
                        <p:par>
                          <p:cTn id="13" fill="hold">
                            <p:stCondLst>
                              <p:cond delay="1500"/>
                            </p:stCondLst>
                            <p:childTnLst>
                              <p:par>
                                <p:cTn id="14" presetID="3" presetClass="entr" presetSubtype="10" fill="hold" nodeType="afterEffect">
                                  <p:stCondLst>
                                    <p:cond delay="0"/>
                                  </p:stCondLst>
                                  <p:childTnLst>
                                    <p:set>
                                      <p:cBhvr>
                                        <p:cTn id="15" dur="1" fill="hold">
                                          <p:stCondLst>
                                            <p:cond delay="0"/>
                                          </p:stCondLst>
                                        </p:cTn>
                                        <p:tgtEl>
                                          <p:spTgt spid="6147"/>
                                        </p:tgtEl>
                                        <p:attrNameLst>
                                          <p:attrName>style.visibility</p:attrName>
                                        </p:attrNameLst>
                                      </p:cBhvr>
                                      <p:to>
                                        <p:strVal val="visible"/>
                                      </p:to>
                                    </p:set>
                                    <p:animEffect transition="in" filter="blinds(horizontal)">
                                      <p:cBhvr>
                                        <p:cTn id="16" dur="500"/>
                                        <p:tgtEl>
                                          <p:spTgt spid="6147"/>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blinds(horizontal)">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nodeType="clickEffect">
                                  <p:stCondLst>
                                    <p:cond delay="0"/>
                                  </p:stCondLst>
                                  <p:childTnLst>
                                    <p:set>
                                      <p:cBhvr>
                                        <p:cTn id="25" dur="1" fill="hold">
                                          <p:stCondLst>
                                            <p:cond delay="0"/>
                                          </p:stCondLst>
                                        </p:cTn>
                                        <p:tgtEl>
                                          <p:spTgt spid="6148"/>
                                        </p:tgtEl>
                                        <p:attrNameLst>
                                          <p:attrName>style.visibility</p:attrName>
                                        </p:attrNameLst>
                                      </p:cBhvr>
                                      <p:to>
                                        <p:strVal val="visible"/>
                                      </p:to>
                                    </p:set>
                                    <p:animEffect transition="in" filter="blinds(horizontal)">
                                      <p:cBhvr>
                                        <p:cTn id="26" dur="5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ovéPole 1"/>
          <p:cNvSpPr txBox="1"/>
          <p:nvPr/>
        </p:nvSpPr>
        <p:spPr>
          <a:xfrm>
            <a:off x="428596" y="571480"/>
            <a:ext cx="6715172" cy="2308324"/>
          </a:xfrm>
          <a:prstGeom prst="rect">
            <a:avLst/>
          </a:prstGeom>
          <a:noFill/>
        </p:spPr>
        <p:txBody>
          <a:bodyPr wrap="square" rtlCol="0">
            <a:spAutoFit/>
          </a:bodyPr>
          <a:lstStyle/>
          <a:p>
            <a:r>
              <a:rPr lang="cs-CZ" sz="2400" dirty="0" smtClean="0"/>
              <a:t>Na zvláštních hodinách jsou tři ručičky, které ukazují hodiny, minuty a sekundy. Nevíme, která ručička co ukazuje, ale víme, že hodiny jdou správně. Ve 12.55:30 byly ručičky na hodinách tak, jak je vidíš</a:t>
            </a:r>
          </a:p>
          <a:p>
            <a:r>
              <a:rPr lang="cs-CZ" sz="2400" dirty="0"/>
              <a:t>n</a:t>
            </a:r>
            <a:r>
              <a:rPr lang="cs-CZ" sz="2400" dirty="0" smtClean="0"/>
              <a:t>a obrázku vpravo. Které hodiny ukazovaly správný čas v 8.10:00 večer?</a:t>
            </a:r>
            <a:endParaRPr lang="cs-CZ" sz="2400" dirty="0"/>
          </a:p>
        </p:txBody>
      </p:sp>
      <p:pic>
        <p:nvPicPr>
          <p:cNvPr id="7170" name="Picture 2"/>
          <p:cNvPicPr>
            <a:picLocks noChangeAspect="1" noChangeArrowheads="1"/>
          </p:cNvPicPr>
          <p:nvPr/>
        </p:nvPicPr>
        <p:blipFill>
          <a:blip r:embed="rId2"/>
          <a:srcRect/>
          <a:stretch>
            <a:fillRect/>
          </a:stretch>
        </p:blipFill>
        <p:spPr bwMode="auto">
          <a:xfrm>
            <a:off x="7072329" y="428604"/>
            <a:ext cx="5272369" cy="3929090"/>
          </a:xfrm>
          <a:prstGeom prst="rect">
            <a:avLst/>
          </a:prstGeom>
          <a:noFill/>
          <a:ln w="9525">
            <a:noFill/>
            <a:miter lim="800000"/>
            <a:headEnd/>
            <a:tailEnd/>
          </a:ln>
          <a:effectLst/>
        </p:spPr>
      </p:pic>
      <p:pic>
        <p:nvPicPr>
          <p:cNvPr id="7171" name="Picture 3"/>
          <p:cNvPicPr>
            <a:picLocks noChangeAspect="1" noChangeArrowheads="1"/>
          </p:cNvPicPr>
          <p:nvPr/>
        </p:nvPicPr>
        <p:blipFill>
          <a:blip r:embed="rId3"/>
          <a:srcRect/>
          <a:stretch>
            <a:fillRect/>
          </a:stretch>
        </p:blipFill>
        <p:spPr bwMode="auto">
          <a:xfrm>
            <a:off x="0" y="2857496"/>
            <a:ext cx="9154444" cy="3357586"/>
          </a:xfrm>
          <a:prstGeom prst="rect">
            <a:avLst/>
          </a:prstGeom>
          <a:noFill/>
          <a:ln w="9525">
            <a:noFill/>
            <a:miter lim="800000"/>
            <a:headEnd/>
            <a:tailEnd/>
          </a:ln>
          <a:effectLst/>
        </p:spPr>
      </p:pic>
      <p:sp>
        <p:nvSpPr>
          <p:cNvPr id="5" name="TextovéPole 4"/>
          <p:cNvSpPr txBox="1"/>
          <p:nvPr/>
        </p:nvSpPr>
        <p:spPr>
          <a:xfrm>
            <a:off x="428596" y="5429264"/>
            <a:ext cx="1170705" cy="461665"/>
          </a:xfrm>
          <a:prstGeom prst="rect">
            <a:avLst/>
          </a:prstGeom>
          <a:noFill/>
        </p:spPr>
        <p:txBody>
          <a:bodyPr wrap="none" rtlCol="0">
            <a:spAutoFit/>
          </a:bodyPr>
          <a:lstStyle/>
          <a:p>
            <a:r>
              <a:rPr lang="cs-CZ" sz="2400" b="1" u="sng" dirty="0" smtClean="0">
                <a:solidFill>
                  <a:srgbClr val="C00000"/>
                </a:solidFill>
              </a:rPr>
              <a:t>ŘEŠENÍ:</a:t>
            </a:r>
            <a:endParaRPr lang="cs-CZ" sz="2400" b="1" u="sng" dirty="0">
              <a:solidFill>
                <a:srgbClr val="C00000"/>
              </a:solidFill>
            </a:endParaRPr>
          </a:p>
        </p:txBody>
      </p:sp>
      <p:pic>
        <p:nvPicPr>
          <p:cNvPr id="7172" name="Picture 4"/>
          <p:cNvPicPr>
            <a:picLocks noChangeAspect="1" noChangeArrowheads="1"/>
          </p:cNvPicPr>
          <p:nvPr/>
        </p:nvPicPr>
        <p:blipFill>
          <a:blip r:embed="rId4"/>
          <a:srcRect/>
          <a:stretch>
            <a:fillRect/>
          </a:stretch>
        </p:blipFill>
        <p:spPr bwMode="auto">
          <a:xfrm>
            <a:off x="1785918" y="4786322"/>
            <a:ext cx="4601340" cy="3429024"/>
          </a:xfrm>
          <a:prstGeom prst="rect">
            <a:avLst/>
          </a:prstGeom>
          <a:noFill/>
          <a:ln w="9525">
            <a:noFill/>
            <a:miter lim="800000"/>
            <a:headEnd/>
            <a:tailEnd/>
          </a:ln>
          <a:effec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par>
                                <p:cTn id="9" presetID="3" presetClass="entr" presetSubtype="10" fill="hold" nodeType="withEffect">
                                  <p:stCondLst>
                                    <p:cond delay="0"/>
                                  </p:stCondLst>
                                  <p:childTnLst>
                                    <p:set>
                                      <p:cBhvr>
                                        <p:cTn id="10" dur="1" fill="hold">
                                          <p:stCondLst>
                                            <p:cond delay="0"/>
                                          </p:stCondLst>
                                        </p:cTn>
                                        <p:tgtEl>
                                          <p:spTgt spid="7170"/>
                                        </p:tgtEl>
                                        <p:attrNameLst>
                                          <p:attrName>style.visibility</p:attrName>
                                        </p:attrNameLst>
                                      </p:cBhvr>
                                      <p:to>
                                        <p:strVal val="visible"/>
                                      </p:to>
                                    </p:set>
                                    <p:animEffect transition="in" filter="blinds(horizontal)">
                                      <p:cBhvr>
                                        <p:cTn id="11" dur="1000"/>
                                        <p:tgtEl>
                                          <p:spTgt spid="7170"/>
                                        </p:tgtEl>
                                      </p:cBhvr>
                                    </p:animEffect>
                                  </p:childTnLst>
                                </p:cTn>
                              </p:par>
                            </p:childTnLst>
                          </p:cTn>
                        </p:par>
                        <p:par>
                          <p:cTn id="12" fill="hold">
                            <p:stCondLst>
                              <p:cond delay="1000"/>
                            </p:stCondLst>
                            <p:childTnLst>
                              <p:par>
                                <p:cTn id="13" presetID="3" presetClass="entr" presetSubtype="10" fill="hold" nodeType="afterEffect">
                                  <p:stCondLst>
                                    <p:cond delay="0"/>
                                  </p:stCondLst>
                                  <p:childTnLst>
                                    <p:set>
                                      <p:cBhvr>
                                        <p:cTn id="14" dur="1" fill="hold">
                                          <p:stCondLst>
                                            <p:cond delay="0"/>
                                          </p:stCondLst>
                                        </p:cTn>
                                        <p:tgtEl>
                                          <p:spTgt spid="7171"/>
                                        </p:tgtEl>
                                        <p:attrNameLst>
                                          <p:attrName>style.visibility</p:attrName>
                                        </p:attrNameLst>
                                      </p:cBhvr>
                                      <p:to>
                                        <p:strVal val="visible"/>
                                      </p:to>
                                    </p:set>
                                    <p:animEffect transition="in" filter="blinds(horizontal)">
                                      <p:cBhvr>
                                        <p:cTn id="15" dur="1000"/>
                                        <p:tgtEl>
                                          <p:spTgt spid="7171"/>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blinds(horizontal)">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7172"/>
                                        </p:tgtEl>
                                        <p:attrNameLst>
                                          <p:attrName>style.visibility</p:attrName>
                                        </p:attrNameLst>
                                      </p:cBhvr>
                                      <p:to>
                                        <p:strVal val="visible"/>
                                      </p:to>
                                    </p:set>
                                    <p:animEffect transition="in" filter="blinds(horizontal)">
                                      <p:cBhvr>
                                        <p:cTn id="25" dur="500"/>
                                        <p:tgtEl>
                                          <p:spTgt spid="7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ovéPole 1"/>
          <p:cNvSpPr txBox="1"/>
          <p:nvPr/>
        </p:nvSpPr>
        <p:spPr>
          <a:xfrm>
            <a:off x="357158" y="357166"/>
            <a:ext cx="7640490" cy="461665"/>
          </a:xfrm>
          <a:prstGeom prst="rect">
            <a:avLst/>
          </a:prstGeom>
          <a:noFill/>
        </p:spPr>
        <p:txBody>
          <a:bodyPr wrap="none" rtlCol="0">
            <a:spAutoFit/>
          </a:bodyPr>
          <a:lstStyle/>
          <a:p>
            <a:r>
              <a:rPr lang="cs-CZ" sz="2400" dirty="0" smtClean="0"/>
              <a:t>Který z útvarů ve čtverečkovaném sešitě má největší obsah?</a:t>
            </a:r>
            <a:endParaRPr lang="cs-CZ" sz="2400" dirty="0"/>
          </a:p>
        </p:txBody>
      </p:sp>
      <p:pic>
        <p:nvPicPr>
          <p:cNvPr id="8194" name="Picture 2"/>
          <p:cNvPicPr>
            <a:picLocks noChangeAspect="1" noChangeArrowheads="1"/>
          </p:cNvPicPr>
          <p:nvPr/>
        </p:nvPicPr>
        <p:blipFill>
          <a:blip r:embed="rId2"/>
          <a:srcRect/>
          <a:stretch>
            <a:fillRect/>
          </a:stretch>
        </p:blipFill>
        <p:spPr bwMode="auto">
          <a:xfrm>
            <a:off x="0" y="785794"/>
            <a:ext cx="9144000" cy="3359020"/>
          </a:xfrm>
          <a:prstGeom prst="rect">
            <a:avLst/>
          </a:prstGeom>
          <a:noFill/>
          <a:ln w="9525">
            <a:noFill/>
            <a:miter lim="800000"/>
            <a:headEnd/>
            <a:tailEnd/>
          </a:ln>
          <a:effectLst/>
        </p:spPr>
      </p:pic>
      <p:pic>
        <p:nvPicPr>
          <p:cNvPr id="8195" name="Picture 3"/>
          <p:cNvPicPr>
            <a:picLocks noChangeAspect="1" noChangeArrowheads="1"/>
          </p:cNvPicPr>
          <p:nvPr/>
        </p:nvPicPr>
        <p:blipFill>
          <a:blip r:embed="rId3"/>
          <a:srcRect/>
          <a:stretch>
            <a:fillRect/>
          </a:stretch>
        </p:blipFill>
        <p:spPr bwMode="auto">
          <a:xfrm>
            <a:off x="2714612" y="4214818"/>
            <a:ext cx="4888924" cy="3643338"/>
          </a:xfrm>
          <a:prstGeom prst="rect">
            <a:avLst/>
          </a:prstGeom>
          <a:noFill/>
          <a:ln w="9525">
            <a:noFill/>
            <a:miter lim="800000"/>
            <a:headEnd/>
            <a:tailEnd/>
          </a:ln>
          <a:effectLst/>
        </p:spPr>
      </p:pic>
      <p:sp>
        <p:nvSpPr>
          <p:cNvPr id="5" name="TextovéPole 4"/>
          <p:cNvSpPr txBox="1"/>
          <p:nvPr/>
        </p:nvSpPr>
        <p:spPr>
          <a:xfrm>
            <a:off x="642910" y="5072074"/>
            <a:ext cx="1170705" cy="461665"/>
          </a:xfrm>
          <a:prstGeom prst="rect">
            <a:avLst/>
          </a:prstGeom>
          <a:noFill/>
        </p:spPr>
        <p:txBody>
          <a:bodyPr wrap="none" rtlCol="0">
            <a:spAutoFit/>
          </a:bodyPr>
          <a:lstStyle/>
          <a:p>
            <a:r>
              <a:rPr lang="cs-CZ" sz="2400" b="1" u="sng" dirty="0" smtClean="0">
                <a:solidFill>
                  <a:srgbClr val="C00000"/>
                </a:solidFill>
              </a:rPr>
              <a:t>ŘEŠENÍ:</a:t>
            </a:r>
            <a:endParaRPr lang="cs-CZ" sz="2400" b="1" u="sng" dirty="0">
              <a:solidFill>
                <a:srgbClr val="C00000"/>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8194"/>
                                        </p:tgtEl>
                                        <p:attrNameLst>
                                          <p:attrName>style.visibility</p:attrName>
                                        </p:attrNameLst>
                                      </p:cBhvr>
                                      <p:to>
                                        <p:strVal val="visible"/>
                                      </p:to>
                                    </p:set>
                                    <p:animEffect transition="in" filter="blinds(horizontal)">
                                      <p:cBhvr>
                                        <p:cTn id="12" dur="1000"/>
                                        <p:tgtEl>
                                          <p:spTgt spid="819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8195"/>
                                        </p:tgtEl>
                                        <p:attrNameLst>
                                          <p:attrName>style.visibility</p:attrName>
                                        </p:attrNameLst>
                                      </p:cBhvr>
                                      <p:to>
                                        <p:strVal val="visible"/>
                                      </p:to>
                                    </p:set>
                                    <p:animEffect transition="in" filter="blinds(horizontal)">
                                      <p:cBhvr>
                                        <p:cTn id="22" dur="500"/>
                                        <p:tgtEl>
                                          <p:spTgt spid="8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srcRect/>
          <a:stretch>
            <a:fillRect/>
          </a:stretch>
        </p:blipFill>
        <p:spPr bwMode="auto">
          <a:xfrm>
            <a:off x="1142976" y="857232"/>
            <a:ext cx="6357982" cy="4738114"/>
          </a:xfrm>
          <a:prstGeom prst="rect">
            <a:avLst/>
          </a:prstGeom>
          <a:noFill/>
          <a:ln w="9525">
            <a:noFill/>
            <a:miter lim="800000"/>
            <a:headEnd/>
            <a:tailEnd/>
          </a:ln>
          <a:effectLst/>
        </p:spPr>
      </p:pic>
      <p:sp>
        <p:nvSpPr>
          <p:cNvPr id="2" name="TextovéPole 1"/>
          <p:cNvSpPr txBox="1"/>
          <p:nvPr/>
        </p:nvSpPr>
        <p:spPr>
          <a:xfrm>
            <a:off x="428596" y="500042"/>
            <a:ext cx="8765605" cy="1569660"/>
          </a:xfrm>
          <a:prstGeom prst="rect">
            <a:avLst/>
          </a:prstGeom>
          <a:noFill/>
        </p:spPr>
        <p:txBody>
          <a:bodyPr wrap="none" rtlCol="0">
            <a:spAutoFit/>
          </a:bodyPr>
          <a:lstStyle/>
          <a:p>
            <a:r>
              <a:rPr lang="cs-CZ" sz="2400" dirty="0" smtClean="0"/>
              <a:t>V každém čtverečku bludiště je kousek sýra. Myš chce na své cestě </a:t>
            </a:r>
          </a:p>
          <a:p>
            <a:r>
              <a:rPr lang="cs-CZ" sz="2400" dirty="0" smtClean="0"/>
              <a:t>nasbírat co nejvíce kousků sýra. Nesmí ale projít přes žádný čtvereček</a:t>
            </a:r>
          </a:p>
          <a:p>
            <a:r>
              <a:rPr lang="cs-CZ" sz="2400" dirty="0" smtClean="0"/>
              <a:t>labyrintu dvakrát. Urči největší počet kousků sýra, který může myš</a:t>
            </a:r>
          </a:p>
          <a:p>
            <a:r>
              <a:rPr lang="cs-CZ" sz="2400" dirty="0"/>
              <a:t>n</a:t>
            </a:r>
            <a:r>
              <a:rPr lang="cs-CZ" sz="2400" dirty="0" smtClean="0"/>
              <a:t>asbírat.  </a:t>
            </a:r>
            <a:endParaRPr lang="cs-CZ" sz="2400" dirty="0"/>
          </a:p>
        </p:txBody>
      </p:sp>
      <p:sp>
        <p:nvSpPr>
          <p:cNvPr id="3" name="TextovéPole 2"/>
          <p:cNvSpPr txBox="1"/>
          <p:nvPr/>
        </p:nvSpPr>
        <p:spPr>
          <a:xfrm>
            <a:off x="571472" y="5786454"/>
            <a:ext cx="1170705" cy="461665"/>
          </a:xfrm>
          <a:prstGeom prst="rect">
            <a:avLst/>
          </a:prstGeom>
          <a:noFill/>
        </p:spPr>
        <p:txBody>
          <a:bodyPr wrap="none" rtlCol="0">
            <a:spAutoFit/>
          </a:bodyPr>
          <a:lstStyle/>
          <a:p>
            <a:r>
              <a:rPr lang="cs-CZ" sz="2400" b="1" u="sng" dirty="0" smtClean="0">
                <a:solidFill>
                  <a:srgbClr val="C00000"/>
                </a:solidFill>
              </a:rPr>
              <a:t>ŘEŠENÍ:</a:t>
            </a:r>
            <a:endParaRPr lang="cs-CZ" sz="2400" b="1" u="sng" dirty="0">
              <a:solidFill>
                <a:srgbClr val="C00000"/>
              </a:solidFill>
            </a:endParaRPr>
          </a:p>
        </p:txBody>
      </p:sp>
      <p:sp>
        <p:nvSpPr>
          <p:cNvPr id="4" name="TextovéPole 3"/>
          <p:cNvSpPr txBox="1"/>
          <p:nvPr/>
        </p:nvSpPr>
        <p:spPr>
          <a:xfrm>
            <a:off x="1785918" y="5786454"/>
            <a:ext cx="550151" cy="523220"/>
          </a:xfrm>
          <a:prstGeom prst="rect">
            <a:avLst/>
          </a:prstGeom>
          <a:noFill/>
        </p:spPr>
        <p:txBody>
          <a:bodyPr wrap="none" rtlCol="0">
            <a:spAutoFit/>
          </a:bodyPr>
          <a:lstStyle/>
          <a:p>
            <a:r>
              <a:rPr lang="cs-CZ" sz="2800" b="1" dirty="0" smtClean="0">
                <a:solidFill>
                  <a:srgbClr val="C00000"/>
                </a:solidFill>
              </a:rPr>
              <a:t>37</a:t>
            </a:r>
            <a:endParaRPr lang="cs-CZ" sz="2800" b="1" dirty="0">
              <a:solidFill>
                <a:srgbClr val="C00000"/>
              </a:solidFill>
            </a:endParaRPr>
          </a:p>
        </p:txBody>
      </p:sp>
      <p:pic>
        <p:nvPicPr>
          <p:cNvPr id="9219" name="Picture 3"/>
          <p:cNvPicPr>
            <a:picLocks noChangeAspect="1" noChangeArrowheads="1"/>
          </p:cNvPicPr>
          <p:nvPr/>
        </p:nvPicPr>
        <p:blipFill>
          <a:blip r:embed="rId3"/>
          <a:srcRect/>
          <a:stretch>
            <a:fillRect/>
          </a:stretch>
        </p:blipFill>
        <p:spPr bwMode="auto">
          <a:xfrm>
            <a:off x="5857884" y="3786190"/>
            <a:ext cx="3571900" cy="3160268"/>
          </a:xfrm>
          <a:prstGeom prst="rect">
            <a:avLst/>
          </a:prstGeom>
          <a:noFill/>
          <a:ln w="9525">
            <a:noFill/>
            <a:miter lim="800000"/>
            <a:headEnd/>
            <a:tailEnd/>
          </a:ln>
          <a:effectLst/>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9218"/>
                                        </p:tgtEl>
                                        <p:attrNameLst>
                                          <p:attrName>style.visibility</p:attrName>
                                        </p:attrNameLst>
                                      </p:cBhvr>
                                      <p:to>
                                        <p:strVal val="visible"/>
                                      </p:to>
                                    </p:set>
                                    <p:animEffect transition="in" filter="blinds(horizontal)">
                                      <p:cBhvr>
                                        <p:cTn id="12" dur="1000"/>
                                        <p:tgtEl>
                                          <p:spTgt spid="921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linds(horizontal)">
                                      <p:cBhvr>
                                        <p:cTn id="17" dur="500"/>
                                        <p:tgtEl>
                                          <p:spTgt spid="3"/>
                                        </p:tgtEl>
                                      </p:cBhvr>
                                    </p:animEffect>
                                  </p:childTnLst>
                                </p:cTn>
                              </p:par>
                            </p:childTnLst>
                          </p:cTn>
                        </p:par>
                        <p:par>
                          <p:cTn id="18" fill="hold">
                            <p:stCondLst>
                              <p:cond delay="500"/>
                            </p:stCondLst>
                            <p:childTnLst>
                              <p:par>
                                <p:cTn id="19" presetID="3" presetClass="entr" presetSubtype="10"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linds(horizontal)">
                                      <p:cBhvr>
                                        <p:cTn id="21" dur="500"/>
                                        <p:tgtEl>
                                          <p:spTgt spid="4"/>
                                        </p:tgtEl>
                                      </p:cBhvr>
                                    </p:animEffect>
                                  </p:childTnLst>
                                </p:cTn>
                              </p:par>
                            </p:childTnLst>
                          </p:cTn>
                        </p:par>
                        <p:par>
                          <p:cTn id="22" fill="hold">
                            <p:stCondLst>
                              <p:cond delay="1000"/>
                            </p:stCondLst>
                            <p:childTnLst>
                              <p:par>
                                <p:cTn id="23" presetID="3" presetClass="entr" presetSubtype="10" fill="hold" nodeType="afterEffect">
                                  <p:stCondLst>
                                    <p:cond delay="0"/>
                                  </p:stCondLst>
                                  <p:childTnLst>
                                    <p:set>
                                      <p:cBhvr>
                                        <p:cTn id="24" dur="1" fill="hold">
                                          <p:stCondLst>
                                            <p:cond delay="0"/>
                                          </p:stCondLst>
                                        </p:cTn>
                                        <p:tgtEl>
                                          <p:spTgt spid="9219"/>
                                        </p:tgtEl>
                                        <p:attrNameLst>
                                          <p:attrName>style.visibility</p:attrName>
                                        </p:attrNameLst>
                                      </p:cBhvr>
                                      <p:to>
                                        <p:strVal val="visible"/>
                                      </p:to>
                                    </p:set>
                                    <p:animEffect transition="in" filter="blinds(horizontal)">
                                      <p:cBhvr>
                                        <p:cTn id="25" dur="5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srcRect/>
          <a:stretch>
            <a:fillRect/>
          </a:stretch>
        </p:blipFill>
        <p:spPr bwMode="auto">
          <a:xfrm>
            <a:off x="214281" y="1571612"/>
            <a:ext cx="6039260" cy="4500594"/>
          </a:xfrm>
          <a:prstGeom prst="rect">
            <a:avLst/>
          </a:prstGeom>
          <a:noFill/>
          <a:ln w="9525">
            <a:noFill/>
            <a:miter lim="800000"/>
            <a:headEnd/>
            <a:tailEnd/>
          </a:ln>
          <a:effectLst/>
        </p:spPr>
      </p:pic>
      <p:sp>
        <p:nvSpPr>
          <p:cNvPr id="2" name="TextovéPole 1"/>
          <p:cNvSpPr txBox="1"/>
          <p:nvPr/>
        </p:nvSpPr>
        <p:spPr>
          <a:xfrm>
            <a:off x="214282" y="428604"/>
            <a:ext cx="8348183" cy="1569660"/>
          </a:xfrm>
          <a:prstGeom prst="rect">
            <a:avLst/>
          </a:prstGeom>
          <a:noFill/>
        </p:spPr>
        <p:txBody>
          <a:bodyPr wrap="none" rtlCol="0">
            <a:spAutoFit/>
          </a:bodyPr>
          <a:lstStyle/>
          <a:p>
            <a:r>
              <a:rPr lang="cs-CZ" sz="2400" dirty="0" smtClean="0"/>
              <a:t>Vítek napsal čísla 6, 7, 8 do kroužků (podívej se na obrázek). Nyní</a:t>
            </a:r>
          </a:p>
          <a:p>
            <a:r>
              <a:rPr lang="cs-CZ" sz="2400" dirty="0" smtClean="0"/>
              <a:t>Chce do zbývajících kroužků zapsat čísla 1, 2, 3, 4 a 5 tak, aby</a:t>
            </a:r>
          </a:p>
          <a:p>
            <a:r>
              <a:rPr lang="cs-CZ" sz="2400" dirty="0" smtClean="0"/>
              <a:t>Součet čísel na každé straně čtverce byl 13. Jaký bude součet čísel</a:t>
            </a:r>
          </a:p>
          <a:p>
            <a:r>
              <a:rPr lang="cs-CZ" sz="2400" dirty="0" smtClean="0"/>
              <a:t>Ve všech šedých kroužcích.</a:t>
            </a:r>
            <a:endParaRPr lang="cs-CZ" sz="2400" dirty="0"/>
          </a:p>
        </p:txBody>
      </p:sp>
      <p:pic>
        <p:nvPicPr>
          <p:cNvPr id="10243" name="Picture 3"/>
          <p:cNvPicPr>
            <a:picLocks noChangeAspect="1" noChangeArrowheads="1"/>
          </p:cNvPicPr>
          <p:nvPr/>
        </p:nvPicPr>
        <p:blipFill>
          <a:blip r:embed="rId3"/>
          <a:srcRect/>
          <a:stretch>
            <a:fillRect/>
          </a:stretch>
        </p:blipFill>
        <p:spPr bwMode="auto">
          <a:xfrm>
            <a:off x="4286248" y="4143380"/>
            <a:ext cx="2786082" cy="3123345"/>
          </a:xfrm>
          <a:prstGeom prst="rect">
            <a:avLst/>
          </a:prstGeom>
          <a:noFill/>
          <a:ln w="9525">
            <a:noFill/>
            <a:miter lim="800000"/>
            <a:headEnd/>
            <a:tailEnd/>
          </a:ln>
          <a:effectLst/>
        </p:spPr>
      </p:pic>
      <p:sp>
        <p:nvSpPr>
          <p:cNvPr id="5" name="TextovéPole 4"/>
          <p:cNvSpPr txBox="1"/>
          <p:nvPr/>
        </p:nvSpPr>
        <p:spPr>
          <a:xfrm>
            <a:off x="6858016" y="6215082"/>
            <a:ext cx="2714612" cy="523220"/>
          </a:xfrm>
          <a:prstGeom prst="rect">
            <a:avLst/>
          </a:prstGeom>
          <a:noFill/>
        </p:spPr>
        <p:txBody>
          <a:bodyPr wrap="square" rtlCol="0">
            <a:spAutoFit/>
          </a:bodyPr>
          <a:lstStyle/>
          <a:p>
            <a:r>
              <a:rPr lang="cs-CZ" sz="2800" b="1" dirty="0" smtClean="0">
                <a:solidFill>
                  <a:srgbClr val="C00000"/>
                </a:solidFill>
              </a:rPr>
              <a:t>8+2+5+1=</a:t>
            </a:r>
            <a:r>
              <a:rPr lang="cs-CZ" sz="2800" b="1" u="sng" dirty="0" smtClean="0">
                <a:solidFill>
                  <a:srgbClr val="C00000"/>
                </a:solidFill>
              </a:rPr>
              <a:t>16</a:t>
            </a:r>
            <a:endParaRPr lang="cs-CZ" sz="2800" b="1" u="sng" dirty="0">
              <a:solidFill>
                <a:srgbClr val="C00000"/>
              </a:solidFill>
            </a:endParaRPr>
          </a:p>
        </p:txBody>
      </p:sp>
      <p:sp>
        <p:nvSpPr>
          <p:cNvPr id="6" name="TextovéPole 5"/>
          <p:cNvSpPr txBox="1"/>
          <p:nvPr/>
        </p:nvSpPr>
        <p:spPr>
          <a:xfrm>
            <a:off x="3214678" y="5072074"/>
            <a:ext cx="1170705" cy="461665"/>
          </a:xfrm>
          <a:prstGeom prst="rect">
            <a:avLst/>
          </a:prstGeom>
          <a:noFill/>
        </p:spPr>
        <p:txBody>
          <a:bodyPr wrap="none" rtlCol="0">
            <a:spAutoFit/>
          </a:bodyPr>
          <a:lstStyle/>
          <a:p>
            <a:r>
              <a:rPr lang="cs-CZ" sz="2400" b="1" u="sng" dirty="0" smtClean="0">
                <a:solidFill>
                  <a:srgbClr val="C00000"/>
                </a:solidFill>
              </a:rPr>
              <a:t>ŘEŠENÍ:</a:t>
            </a:r>
            <a:endParaRPr lang="cs-CZ" sz="2400" b="1" u="sng" dirty="0">
              <a:solidFill>
                <a:srgbClr val="C00000"/>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 presetClass="entr" presetSubtype="10" fill="hold" nodeType="afterEffect">
                                  <p:stCondLst>
                                    <p:cond delay="0"/>
                                  </p:stCondLst>
                                  <p:childTnLst>
                                    <p:set>
                                      <p:cBhvr>
                                        <p:cTn id="11" dur="1" fill="hold">
                                          <p:stCondLst>
                                            <p:cond delay="0"/>
                                          </p:stCondLst>
                                        </p:cTn>
                                        <p:tgtEl>
                                          <p:spTgt spid="10242"/>
                                        </p:tgtEl>
                                        <p:attrNameLst>
                                          <p:attrName>style.visibility</p:attrName>
                                        </p:attrNameLst>
                                      </p:cBhvr>
                                      <p:to>
                                        <p:strVal val="visible"/>
                                      </p:to>
                                    </p:set>
                                    <p:animEffect transition="in" filter="blinds(horizontal)">
                                      <p:cBhvr>
                                        <p:cTn id="12" dur="500"/>
                                        <p:tgtEl>
                                          <p:spTgt spid="1024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0243"/>
                                        </p:tgtEl>
                                        <p:attrNameLst>
                                          <p:attrName>style.visibility</p:attrName>
                                        </p:attrNameLst>
                                      </p:cBhvr>
                                      <p:to>
                                        <p:strVal val="visible"/>
                                      </p:to>
                                    </p:set>
                                    <p:animEffect transition="in" filter="blinds(horizontal)">
                                      <p:cBhvr>
                                        <p:cTn id="22" dur="500"/>
                                        <p:tgtEl>
                                          <p:spTgt spid="10243"/>
                                        </p:tgtEl>
                                      </p:cBhvr>
                                    </p:animEffect>
                                  </p:childTnLst>
                                </p:cTn>
                              </p:par>
                            </p:childTnLst>
                          </p:cTn>
                        </p:par>
                        <p:par>
                          <p:cTn id="23" fill="hold">
                            <p:stCondLst>
                              <p:cond delay="500"/>
                            </p:stCondLst>
                            <p:childTnLst>
                              <p:par>
                                <p:cTn id="24" presetID="3" presetClass="entr" presetSubtype="10"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blinds(horizontal)">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85720" y="928670"/>
            <a:ext cx="8501122" cy="1477328"/>
          </a:xfrm>
          <a:prstGeom prst="rect">
            <a:avLst/>
          </a:prstGeom>
        </p:spPr>
        <p:txBody>
          <a:bodyPr wrap="square">
            <a:spAutoFit/>
          </a:bodyPr>
          <a:lstStyle/>
          <a:p>
            <a:r>
              <a:rPr lang="cs-CZ" dirty="0" smtClean="0"/>
              <a:t>MOLKOVÁ, Michaela. </a:t>
            </a:r>
            <a:r>
              <a:rPr lang="cs-CZ" i="1" dirty="0" smtClean="0"/>
              <a:t>Logické úlohy pro děti od 7 do 11 let</a:t>
            </a:r>
            <a:r>
              <a:rPr lang="cs-CZ" dirty="0" smtClean="0"/>
              <a:t> [online]. [cit. 24.3.2013]. Dostupný na WWW: MOLKOVÁ, Michaela. http://media0.mypage.cz [online]. [cit. 24.3.2013]. Dostupný na WWW: http://media0.mypage.cz/files/media0:4ad7018780a9d.pdf.upl/Logicke%20ulohy%20pro%20deti%207-11%20let.pdf </a:t>
            </a:r>
            <a:endParaRPr lang="cs-CZ" dirty="0"/>
          </a:p>
        </p:txBody>
      </p:sp>
      <p:sp>
        <p:nvSpPr>
          <p:cNvPr id="3" name="Obdélník 2"/>
          <p:cNvSpPr/>
          <p:nvPr/>
        </p:nvSpPr>
        <p:spPr>
          <a:xfrm>
            <a:off x="357158" y="2786058"/>
            <a:ext cx="8286808" cy="923330"/>
          </a:xfrm>
          <a:prstGeom prst="rect">
            <a:avLst/>
          </a:prstGeom>
        </p:spPr>
        <p:txBody>
          <a:bodyPr wrap="square">
            <a:spAutoFit/>
          </a:bodyPr>
          <a:lstStyle/>
          <a:p>
            <a:r>
              <a:rPr lang="cs-CZ" dirty="0" smtClean="0"/>
              <a:t>MOLNÁR, J.; NOVÁK, B.; BÁRTKOVÁ, E. a kol. </a:t>
            </a:r>
            <a:r>
              <a:rPr lang="cs-CZ" i="1" dirty="0" smtClean="0"/>
              <a:t>Matematický klokan</a:t>
            </a:r>
            <a:r>
              <a:rPr lang="cs-CZ" dirty="0" smtClean="0"/>
              <a:t> [online]. [cit. 24.3.2013]. Dostupný na WWW: http://www.</a:t>
            </a:r>
            <a:r>
              <a:rPr lang="cs-CZ" dirty="0" smtClean="0"/>
              <a:t>matematickyklokan.net</a:t>
            </a:r>
            <a:r>
              <a:rPr lang="cs-CZ" dirty="0" smtClean="0"/>
              <a:t>/</a:t>
            </a:r>
            <a:r>
              <a:rPr lang="cs-CZ" dirty="0" smtClean="0"/>
              <a:t>Sborniky</a:t>
            </a:r>
            <a:r>
              <a:rPr lang="cs-CZ" dirty="0" smtClean="0"/>
              <a:t>/</a:t>
            </a:r>
            <a:r>
              <a:rPr lang="cs-CZ" dirty="0" smtClean="0"/>
              <a:t>sbornik</a:t>
            </a:r>
            <a:r>
              <a:rPr lang="cs-CZ" dirty="0" smtClean="0"/>
              <a:t>_klokan_2012.pdf </a:t>
            </a:r>
            <a:endParaRPr lang="cs-CZ" dirty="0"/>
          </a:p>
        </p:txBody>
      </p:sp>
      <p:sp>
        <p:nvSpPr>
          <p:cNvPr id="4" name="Obdélník 3"/>
          <p:cNvSpPr/>
          <p:nvPr/>
        </p:nvSpPr>
        <p:spPr>
          <a:xfrm>
            <a:off x="357158" y="4000504"/>
            <a:ext cx="8501122" cy="923330"/>
          </a:xfrm>
          <a:prstGeom prst="rect">
            <a:avLst/>
          </a:prstGeom>
        </p:spPr>
        <p:txBody>
          <a:bodyPr wrap="square">
            <a:spAutoFit/>
          </a:bodyPr>
          <a:lstStyle/>
          <a:p>
            <a:r>
              <a:rPr lang="cs-CZ" dirty="0" smtClean="0"/>
              <a:t>MOLNÁR, J.; NOVÁK, B.; BÁRTKOVÁ, E. a kol. </a:t>
            </a:r>
            <a:r>
              <a:rPr lang="cs-CZ" i="1" dirty="0" smtClean="0"/>
              <a:t>Matematický klokan</a:t>
            </a:r>
            <a:r>
              <a:rPr lang="cs-CZ" dirty="0" smtClean="0"/>
              <a:t> [online]. [cit. 24.3.2013]. Dostupný na WWW: http://www.</a:t>
            </a:r>
            <a:r>
              <a:rPr lang="cs-CZ" dirty="0" smtClean="0"/>
              <a:t>matematickyklokan.net</a:t>
            </a:r>
            <a:r>
              <a:rPr lang="cs-CZ" dirty="0" smtClean="0"/>
              <a:t>/</a:t>
            </a:r>
            <a:r>
              <a:rPr lang="cs-CZ" dirty="0" smtClean="0"/>
              <a:t>Sborniky</a:t>
            </a:r>
            <a:r>
              <a:rPr lang="cs-CZ" dirty="0" smtClean="0"/>
              <a:t>/</a:t>
            </a:r>
            <a:r>
              <a:rPr lang="cs-CZ" dirty="0" smtClean="0"/>
              <a:t>sbornik</a:t>
            </a:r>
            <a:r>
              <a:rPr lang="cs-CZ" dirty="0" smtClean="0"/>
              <a:t>_klokan_2011.pdf </a:t>
            </a:r>
            <a:endParaRPr lang="cs-CZ" dirty="0"/>
          </a:p>
        </p:txBody>
      </p:sp>
      <p:sp>
        <p:nvSpPr>
          <p:cNvPr id="5" name="TextovéPole 4"/>
          <p:cNvSpPr txBox="1"/>
          <p:nvPr/>
        </p:nvSpPr>
        <p:spPr>
          <a:xfrm>
            <a:off x="357158" y="357166"/>
            <a:ext cx="1234056" cy="523220"/>
          </a:xfrm>
          <a:prstGeom prst="rect">
            <a:avLst/>
          </a:prstGeom>
          <a:noFill/>
        </p:spPr>
        <p:txBody>
          <a:bodyPr wrap="none" rtlCol="0">
            <a:spAutoFit/>
          </a:bodyPr>
          <a:lstStyle/>
          <a:p>
            <a:r>
              <a:rPr lang="cs-CZ" sz="2800" b="1" dirty="0" smtClean="0">
                <a:solidFill>
                  <a:srgbClr val="7030A0"/>
                </a:solidFill>
              </a:rPr>
              <a:t>Zdroje:</a:t>
            </a:r>
            <a:endParaRPr lang="cs-CZ" sz="2800" b="1" dirty="0">
              <a:solidFill>
                <a:srgbClr val="7030A0"/>
              </a:solidFill>
            </a:endParaRPr>
          </a:p>
        </p:txBody>
      </p:sp>
    </p:spTree>
  </p:cSld>
  <p:clrMapOvr>
    <a:masterClrMapping/>
  </p:clrMapOvr>
  <p:transition>
    <p:wipe dir="d"/>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571472" y="1142984"/>
            <a:ext cx="8072494" cy="1200329"/>
          </a:xfrm>
          <a:prstGeom prst="rect">
            <a:avLst/>
          </a:prstGeom>
        </p:spPr>
        <p:txBody>
          <a:bodyPr wrap="square">
            <a:spAutoFit/>
          </a:bodyPr>
          <a:lstStyle/>
          <a:p>
            <a:r>
              <a:rPr lang="cs-CZ" dirty="0" smtClean="0"/>
              <a:t>MOLKOVÁ, Michaela. </a:t>
            </a:r>
            <a:r>
              <a:rPr lang="cs-CZ" i="1" dirty="0" smtClean="0"/>
              <a:t>http://media0.mypage.cz</a:t>
            </a:r>
            <a:r>
              <a:rPr lang="cs-CZ" dirty="0" smtClean="0"/>
              <a:t> [online]. [cit. 24.3.2013]. Dostupný na WWW: http://media0.mypage.cz/files/media0:4ad7018780a9d.pdf.upl/Logicke%20ulohy%20pro%20deti%207-11%20let.pdf </a:t>
            </a:r>
            <a:endParaRPr lang="cs-CZ" dirty="0"/>
          </a:p>
        </p:txBody>
      </p:sp>
      <p:sp>
        <p:nvSpPr>
          <p:cNvPr id="4" name="Obdélník 3"/>
          <p:cNvSpPr/>
          <p:nvPr/>
        </p:nvSpPr>
        <p:spPr>
          <a:xfrm>
            <a:off x="571472" y="2690336"/>
            <a:ext cx="8215370" cy="923330"/>
          </a:xfrm>
          <a:prstGeom prst="rect">
            <a:avLst/>
          </a:prstGeom>
        </p:spPr>
        <p:txBody>
          <a:bodyPr wrap="square">
            <a:spAutoFit/>
          </a:bodyPr>
          <a:lstStyle/>
          <a:p>
            <a:r>
              <a:rPr lang="pt-BR" dirty="0" smtClean="0"/>
              <a:t>AUTOR NEUVEDEN. </a:t>
            </a:r>
            <a:r>
              <a:rPr lang="pt-BR" i="1" dirty="0" smtClean="0"/>
              <a:t>http://www.matematickyklokan.net</a:t>
            </a:r>
            <a:r>
              <a:rPr lang="pt-BR" dirty="0" smtClean="0"/>
              <a:t> [online]. [cit. 24.3.2013]. Dostupný na WWW: http://www.matematickyklokan.net/Sborniky/sbornik_klokan_2012.pdf </a:t>
            </a:r>
            <a:endParaRPr lang="cs-CZ" dirty="0"/>
          </a:p>
        </p:txBody>
      </p:sp>
      <p:sp>
        <p:nvSpPr>
          <p:cNvPr id="5" name="Obdélník 4"/>
          <p:cNvSpPr/>
          <p:nvPr/>
        </p:nvSpPr>
        <p:spPr>
          <a:xfrm>
            <a:off x="571472" y="4143380"/>
            <a:ext cx="8143932" cy="923330"/>
          </a:xfrm>
          <a:prstGeom prst="rect">
            <a:avLst/>
          </a:prstGeom>
        </p:spPr>
        <p:txBody>
          <a:bodyPr wrap="square">
            <a:spAutoFit/>
          </a:bodyPr>
          <a:lstStyle/>
          <a:p>
            <a:r>
              <a:rPr lang="pt-BR" dirty="0" smtClean="0"/>
              <a:t>AUTOR NEUVEDEN. </a:t>
            </a:r>
            <a:r>
              <a:rPr lang="pt-BR" i="1" dirty="0" smtClean="0"/>
              <a:t>http://www.matematickyklokan.net</a:t>
            </a:r>
            <a:r>
              <a:rPr lang="pt-BR" dirty="0" smtClean="0"/>
              <a:t> [online]. [cit. 24.3.2013]. Dostupný na WWW: http://www.matematickyklokan.net/Sborniky/sbornik_klokan_2011.pdf </a:t>
            </a:r>
            <a:endParaRPr lang="cs-CZ" dirty="0"/>
          </a:p>
        </p:txBody>
      </p:sp>
      <p:sp>
        <p:nvSpPr>
          <p:cNvPr id="6" name="TextovéPole 5"/>
          <p:cNvSpPr txBox="1"/>
          <p:nvPr/>
        </p:nvSpPr>
        <p:spPr>
          <a:xfrm>
            <a:off x="642910" y="428604"/>
            <a:ext cx="2506968" cy="523220"/>
          </a:xfrm>
          <a:prstGeom prst="rect">
            <a:avLst/>
          </a:prstGeom>
          <a:noFill/>
        </p:spPr>
        <p:txBody>
          <a:bodyPr wrap="none" rtlCol="0">
            <a:spAutoFit/>
          </a:bodyPr>
          <a:lstStyle/>
          <a:p>
            <a:r>
              <a:rPr lang="cs-CZ" sz="2800" b="1" dirty="0" smtClean="0">
                <a:solidFill>
                  <a:srgbClr val="7030A0"/>
                </a:solidFill>
              </a:rPr>
              <a:t>Zdroje obrázků:</a:t>
            </a:r>
            <a:endParaRPr lang="cs-CZ" sz="2800" b="1" dirty="0">
              <a:solidFill>
                <a:srgbClr val="7030A0"/>
              </a:solidFill>
            </a:endParaRPr>
          </a:p>
        </p:txBody>
      </p:sp>
    </p:spTree>
  </p:cSld>
  <p:clrMapOvr>
    <a:masterClrMapping/>
  </p:clrMapOvr>
  <p:transition>
    <p:wipe dir="d"/>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112</TotalTime>
  <Words>659</Words>
  <Application>Microsoft Office PowerPoint</Application>
  <PresentationFormat>Předvádění na obrazovce (4:3)</PresentationFormat>
  <Paragraphs>60</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Paran</dc:creator>
  <cp:lastModifiedBy>Paran</cp:lastModifiedBy>
  <cp:revision>25</cp:revision>
  <dcterms:created xsi:type="dcterms:W3CDTF">2013-03-24T14:32:54Z</dcterms:created>
  <dcterms:modified xsi:type="dcterms:W3CDTF">2013-03-24T16:38:21Z</dcterms:modified>
</cp:coreProperties>
</file>