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6D44D7-451F-43CF-8C6B-929D9C0856F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CE3530-0ECE-4C0F-A32F-0689519756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139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CE3530-0ECE-4C0F-A32F-0689519756C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9498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47BB7-264B-4111-9F5A-8234E584F66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353B9-655A-4B66-A5E9-221F1A4B3D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445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47BB7-264B-4111-9F5A-8234E584F66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353B9-655A-4B66-A5E9-221F1A4B3D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256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47BB7-264B-4111-9F5A-8234E584F66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353B9-655A-4B66-A5E9-221F1A4B3D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884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47BB7-264B-4111-9F5A-8234E584F66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353B9-655A-4B66-A5E9-221F1A4B3D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124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47BB7-264B-4111-9F5A-8234E584F66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353B9-655A-4B66-A5E9-221F1A4B3D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601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47BB7-264B-4111-9F5A-8234E584F66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353B9-655A-4B66-A5E9-221F1A4B3D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110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47BB7-264B-4111-9F5A-8234E584F66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353B9-655A-4B66-A5E9-221F1A4B3D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48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47BB7-264B-4111-9F5A-8234E584F66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353B9-655A-4B66-A5E9-221F1A4B3D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376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47BB7-264B-4111-9F5A-8234E584F66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353B9-655A-4B66-A5E9-221F1A4B3D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644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47BB7-264B-4111-9F5A-8234E584F66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353B9-655A-4B66-A5E9-221F1A4B3D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182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47BB7-264B-4111-9F5A-8234E584F66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353B9-655A-4B66-A5E9-221F1A4B3D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793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47BB7-264B-4111-9F5A-8234E584F66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353B9-655A-4B66-A5E9-221F1A4B3D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84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11" Type="http://schemas.openxmlformats.org/officeDocument/2006/relationships/image" Target="../media/image10.wmf"/><Relationship Id="rId5" Type="http://schemas.openxmlformats.org/officeDocument/2006/relationships/image" Target="../media/image4.jpeg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.jpeg"/><Relationship Id="rId7" Type="http://schemas.openxmlformats.org/officeDocument/2006/relationships/image" Target="../media/image1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11" Type="http://schemas.openxmlformats.org/officeDocument/2006/relationships/image" Target="../media/image18.pn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10" Type="http://schemas.openxmlformats.org/officeDocument/2006/relationships/image" Target="../media/image26.jpeg"/><Relationship Id="rId4" Type="http://schemas.openxmlformats.org/officeDocument/2006/relationships/image" Target="../media/image20.wmf"/><Relationship Id="rId9" Type="http://schemas.openxmlformats.org/officeDocument/2006/relationships/image" Target="../media/image2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wmf"/><Relationship Id="rId5" Type="http://schemas.openxmlformats.org/officeDocument/2006/relationships/image" Target="../media/image29.jpeg"/><Relationship Id="rId10" Type="http://schemas.openxmlformats.org/officeDocument/2006/relationships/image" Target="../media/image34.wmf"/><Relationship Id="rId4" Type="http://schemas.openxmlformats.org/officeDocument/2006/relationships/image" Target="../media/image28.jpeg"/><Relationship Id="rId9" Type="http://schemas.openxmlformats.org/officeDocument/2006/relationships/image" Target="../media/image3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gif"/><Relationship Id="rId3" Type="http://schemas.openxmlformats.org/officeDocument/2006/relationships/image" Target="../media/image35.wmf"/><Relationship Id="rId7" Type="http://schemas.openxmlformats.org/officeDocument/2006/relationships/image" Target="../media/image39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10" Type="http://schemas.openxmlformats.org/officeDocument/2006/relationships/image" Target="../media/image42.jpeg"/><Relationship Id="rId4" Type="http://schemas.openxmlformats.org/officeDocument/2006/relationships/image" Target="../media/image36.jpeg"/><Relationship Id="rId9" Type="http://schemas.openxmlformats.org/officeDocument/2006/relationships/image" Target="../media/image4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4.jpeg"/><Relationship Id="rId7" Type="http://schemas.openxmlformats.org/officeDocument/2006/relationships/image" Target="../media/image19.wmf"/><Relationship Id="rId12" Type="http://schemas.openxmlformats.org/officeDocument/2006/relationships/image" Target="../media/image52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7.wmf"/><Relationship Id="rId11" Type="http://schemas.openxmlformats.org/officeDocument/2006/relationships/image" Target="../media/image51.jpeg"/><Relationship Id="rId5" Type="http://schemas.openxmlformats.org/officeDocument/2006/relationships/image" Target="../media/image46.jpeg"/><Relationship Id="rId10" Type="http://schemas.openxmlformats.org/officeDocument/2006/relationships/image" Target="../media/image50.jpeg"/><Relationship Id="rId4" Type="http://schemas.openxmlformats.org/officeDocument/2006/relationships/image" Target="../media/image45.jpeg"/><Relationship Id="rId9" Type="http://schemas.openxmlformats.org/officeDocument/2006/relationships/image" Target="../media/image4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image" Target="../media/image52.jpeg"/><Relationship Id="rId3" Type="http://schemas.openxmlformats.org/officeDocument/2006/relationships/image" Target="../media/image27.jpeg"/><Relationship Id="rId7" Type="http://schemas.openxmlformats.org/officeDocument/2006/relationships/image" Target="../media/image47.wmf"/><Relationship Id="rId12" Type="http://schemas.openxmlformats.org/officeDocument/2006/relationships/image" Target="../media/image5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6.jpeg"/><Relationship Id="rId11" Type="http://schemas.openxmlformats.org/officeDocument/2006/relationships/image" Target="../media/image50.jpeg"/><Relationship Id="rId5" Type="http://schemas.openxmlformats.org/officeDocument/2006/relationships/image" Target="../media/image45.jpeg"/><Relationship Id="rId10" Type="http://schemas.openxmlformats.org/officeDocument/2006/relationships/image" Target="../media/image49.jpeg"/><Relationship Id="rId4" Type="http://schemas.openxmlformats.org/officeDocument/2006/relationships/image" Target="../media/image44.jpeg"/><Relationship Id="rId9" Type="http://schemas.openxmlformats.org/officeDocument/2006/relationships/image" Target="../media/image4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36512" y="0"/>
            <a:ext cx="9289032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8578998"/>
              </p:ext>
            </p:extLst>
          </p:nvPr>
        </p:nvGraphicFramePr>
        <p:xfrm>
          <a:off x="1475656" y="1556792"/>
          <a:ext cx="6144344" cy="36004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44344"/>
              </a:tblGrid>
              <a:tr h="95304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Slabiky s hláskou L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Hláska L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Prosinec 2012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1030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4864619"/>
              </p:ext>
            </p:extLst>
          </p:nvPr>
        </p:nvGraphicFramePr>
        <p:xfrm>
          <a:off x="755576" y="692696"/>
          <a:ext cx="7478488" cy="4866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25960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 k procvičení slabik</a:t>
                      </a:r>
                      <a:r>
                        <a:rPr lang="cs-CZ" baseline="0" dirty="0" smtClean="0"/>
                        <a:t> s hláskou </a:t>
                      </a:r>
                      <a:r>
                        <a:rPr lang="cs-CZ" baseline="0" dirty="0" smtClean="0"/>
                        <a:t>L.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1.ročníku</a:t>
                      </a:r>
                      <a:r>
                        <a:rPr lang="cs-CZ" baseline="0" dirty="0" smtClean="0"/>
                        <a:t> ZŠ praktické pro práci na interaktivní tabuli a pro  práci na počítači s využitím dotykové obrazovky.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</a:t>
                      </a:r>
                      <a:r>
                        <a:rPr lang="cs-CZ" dirty="0" smtClean="0"/>
                        <a:t>3, 4, 5, 6, 7 </a:t>
                      </a:r>
                      <a:r>
                        <a:rPr lang="cs-CZ" dirty="0" smtClean="0"/>
                        <a:t>žáci </a:t>
                      </a:r>
                      <a:r>
                        <a:rPr lang="cs-CZ" dirty="0" smtClean="0"/>
                        <a:t>postupně vyhledají obrázky se slabikami LA,LU, LE, LO, LI, ostatní</a:t>
                      </a:r>
                      <a:r>
                        <a:rPr lang="cs-CZ" baseline="0" dirty="0" smtClean="0"/>
                        <a:t> vkládají do koše.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8 je pracovním listem, který slouží k opakování probraných slabik spojením s obrázkem.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9 obsahuje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4512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Dej do koše obrázky, které nezačínají slabikou LA</a:t>
            </a:r>
            <a:endParaRPr lang="cs-CZ" b="1" dirty="0"/>
          </a:p>
        </p:txBody>
      </p:sp>
      <p:pic>
        <p:nvPicPr>
          <p:cNvPr id="1027" name="Picture 3" descr="C:\Users\Speciální školy\AppData\Local\Microsoft\Windows\Temporary Internet Files\Content.IE5\T2ZG4NIX\MC9002907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8747" y="1642658"/>
            <a:ext cx="1275784" cy="1244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T2ZG4NIX\MP90038572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01443"/>
            <a:ext cx="144016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KCNO55W2\MP90033727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29" y="4831442"/>
            <a:ext cx="2044824" cy="1458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KCNO55W2\MP9003901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304" y="4156151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T2ZG4NIX\MP9003852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085184"/>
            <a:ext cx="1167575" cy="1634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peciální školy\AppData\Local\Microsoft\Windows\Temporary Internet Files\Content.IE5\EBGSMO0G\MP90038667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0076" y="1531600"/>
            <a:ext cx="1900808" cy="1355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peciální školy\AppData\Local\Microsoft\Windows\Temporary Internet Files\Content.IE5\EBGSMO0G\MC90041349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690416"/>
            <a:ext cx="1788795" cy="1600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peciální školy\AppData\Local\Microsoft\Windows\Temporary Internet Files\Content.IE5\8RNG0TWU\MC90002697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214" y="3217667"/>
            <a:ext cx="1912925" cy="140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1403648" y="6165304"/>
            <a:ext cx="1418456" cy="692696"/>
          </a:xfrm>
          <a:prstGeom prst="actionButtonForwardNex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115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8889E-6 3.7037E-6 C 0.0151 -0.01227 0.03107 -0.02246 0.04843 -0.02801 C 0.06336 -0.0257 0.0651 -0.02361 0.07743 -0.01505 C 0.08888 0.00509 0.10399 0.01042 0.11128 0.03657 C 0.11458 0.04861 0.11666 0.06088 0.11944 0.07315 C 0.12048 0.07731 0.12256 0.08588 0.12256 0.08588 C 0.12204 0.10023 0.12239 0.11458 0.121 0.12893 C 0.11996 0.13981 0.11701 0.13704 0.11128 0.13981 C 0.10729 0.1419 0.10416 0.14653 0.09999 0.14838 C 0.09531 0.15046 0.0901 0.15046 0.08541 0.15254 C 0.05642 0.15185 0.02725 0.15555 -0.00157 0.15046 C -0.00487 0.14977 0.00017 0.14167 0.00156 0.1375 C 0.00364 0.13102 0.00937 0.12106 0.01284 0.1162 C 0.03229 0.08842 0.03385 0.08889 0.05642 0.07083 C 0.08506 0.04792 0.03802 0.08379 0.06944 0.05579 C 0.0776 0.04861 0.08923 0.04282 0.09843 0.03866 C 0.10937 0.02407 0.11718 0.01991 0.13229 0.01713 C 0.16111 0.00486 0.18906 0.00417 0.21944 0.00208 C 0.24982 0.00347 0.28038 0.00463 0.30972 0.01713 C 0.32829 0.025 0.34305 0.0368 0.36128 0.04514 C 0.37309 0.05694 0.38611 0.06481 0.39999 0.07083 C 0.40208 0.07384 0.40381 0.07731 0.40642 0.07963 C 0.41788 0.08981 0.41215 0.07639 0.421 0.09236 C 0.42829 0.10555 0.43142 0.1206 0.43871 0.13333 C 0.44166 0.14537 0.44374 0.15717 0.44027 0.16991 C 0.44027 0.17014 0.43246 0.18565 0.43072 0.18912 C 0.42986 0.19097 0.43003 0.19375 0.42899 0.1956 C 0.42725 0.19838 0.42465 0.2 0.42256 0.20208 C 0.41892 0.2169 0.42395 0.19884 0.41614 0.21713 C 0.41527 0.21921 0.41562 0.22176 0.41458 0.22361 C 0.41284 0.22639 0.40989 0.22754 0.40798 0.23009 C 0.40607 0.23264 0.4052 0.23611 0.40329 0.23866 C 0.39791 0.24583 0.3901 0.25254 0.38385 0.2581 C 0.38107 0.26065 0.37743 0.26088 0.37413 0.26227 C 0.36197 0.26736 0.34965 0.26944 0.33715 0.27315 C 0.33628 0.27292 0.32204 0.2706 0.321 0.26875 C 0.31857 0.26389 0.31927 0.25717 0.3177 0.25162 C 0.31822 0.24444 0.31822 0.23704 0.31944 0.23009 C 0.31996 0.22754 0.3217 0.22592 0.32256 0.22361 C 0.32725 0.21227 0.33159 0.20555 0.33715 0.1956 C 0.34479 0.18217 0.34826 0.17407 0.36128 0.16991 C 0.36284 0.16852 0.36423 0.16643 0.36614 0.16551 C 0.37031 0.16342 0.37899 0.16134 0.37899 0.16134 C 0.39791 0.14421 0.39999 0.15069 0.42899 0.15254 C 0.44218 0.16134 0.4592 0.17176 0.4677 0.18912 C 0.47621 0.20625 0.47743 0.21898 0.48385 0.23866 C 0.49027 0.25856 0.49843 0.27708 0.50486 0.29676 C 0.50868 0.30856 0.50885 0.32014 0.51458 0.33125 C 0.51336 0.35254 0.51545 0.35949 0.50798 0.37407 C 0.50572 0.4243 0.50468 0.46296 0.50642 0.5162 C 0.50659 0.52407 0.50694 0.52338 0.50972 0.52685 " pathEditMode="relative" ptsTypes="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037E-6 C -0.00434 0.00949 -0.00625 0.01528 -0.00816 0.02593 C -0.00868 0.03241 -0.00972 0.03889 -0.00972 0.04537 C -0.00972 0.07778 -0.00799 0.15139 0.00799 0.18287 C 0.01233 0.20116 0.02726 0.20764 0.04028 0.21088 C 0.04896 0.21551 0.04653 0.21458 0.05469 0.21736 C 0.06111 0.21968 0.07413 0.22384 0.07413 0.22384 C 0.07865 0.24213 0.08021 0.24213 0.09184 0.25394 C 0.09271 0.25741 0.1 0.27338 0.10156 0.27546 C 0.1033 0.27778 0.1059 0.27801 0.10799 0.27963 C 0.11267 0.2831 0.11562 0.28704 0.11927 0.29259 C 0.12621 0.30301 0.13281 0.31482 0.14028 0.32477 C 0.14219 0.32732 0.14479 0.32871 0.1467 0.33125 C 0.14809 0.3331 0.14844 0.33611 0.15 0.33773 C 0.15365 0.3419 0.16059 0.34352 0.16441 0.3463 C 0.17031 0.3507 0.17014 0.35347 0.17569 0.35718 C 0.18264 0.36181 0.19236 0.36181 0.2 0.36366 C 0.21024 0.36296 0.22049 0.3632 0.23055 0.36134 C 0.23246 0.36088 0.23351 0.35787 0.23542 0.35718 C 0.24201 0.35417 0.25226 0.35232 0.25955 0.3507 C 0.275 0.34329 0.25052 0.35579 0.27083 0.34213 C 0.2743 0.33982 0.27847 0.33935 0.28212 0.33773 C 0.28889 0.33102 0.29496 0.32408 0.30312 0.3206 C 0.30868 0.31551 0.31076 0.30903 0.31597 0.30324 C 0.31753 0.30162 0.31927 0.30046 0.32083 0.29908 C 0.32153 0.29838 0.32205 0.29769 0.32257 0.29699 " pathEditMode="relative" ptsTypes="fffffffffffffffffffffffffA">
                                      <p:cBhvr>
                                        <p:cTn id="11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5.18519E-6 C -0.00139 0.02036 -0.00278 0.04236 -0.00642 0.06226 C -0.00556 0.07708 -0.00556 0.0993 -8.33333E-7 0.11388 C 0.00122 0.11712 0.0033 0.11944 0.00486 0.12245 C 0.01493 0.14166 0.01667 0.1405 0.03385 0.15046 C 0.04323 0.15578 0.05122 0.16226 0.06128 0.1655 C 0.07344 0.17615 0.08594 0.18518 0.1 0.1912 C 0.11146 0.20161 0.1224 0.21504 0.13542 0.22152 C 0.14306 0.23611 0.1408 0.22939 0.14358 0.24074 C 0.14184 0.24814 0.14323 0.2456 0.14028 0.2493 " pathEditMode="relative" ptsTypes="fffffffffA">
                                      <p:cBhvr>
                                        <p:cTn id="16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59259E-6 C 0.00295 0.01227 0.00695 0.0132 0.01615 0.01713 C 0.01771 0.01783 0.02101 0.01922 0.02101 0.01922 C 0.0316 0.02894 0.02709 0.0257 0.03386 0.0301 " pathEditMode="relative" ptsTypes="fffA">
                                      <p:cBhvr>
                                        <p:cTn id="2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6 C 0.00104 0.00208 0.00191 0.00439 0.0033 0.00624 C 0.00469 0.0081 0.00694 0.00856 0.00816 0.01064 C 0.01076 0.01458 0.0125 0.01921 0.01458 0.02361 C 0.01562 0.02569 0.01771 0.0301 0.01771 0.0301 " pathEditMode="relative" ptsTypes="ffffA">
                                      <p:cBhvr>
                                        <p:cTn id="2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7778E-6 2.96296E-6 C 0.00763 0.01065 0.00902 0.0088 0.02083 0.00648 C 0.0276 0.00347 0.02725 0.00023 0.03211 -0.00625 " pathEditMode="relative" ptsTypes="ffA">
                                      <p:cBhvr>
                                        <p:cTn id="3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6 C -0.00139 0.01528 -0.00156 0.02361 -0.00955 0.03426 L 0.00174 0.02361 " pathEditMode="relative" ptsTypes="fAA">
                                      <p:cBhvr>
                                        <p:cTn id="3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Dej do koše obrázky, které nezačínají slabikou LE</a:t>
            </a:r>
            <a:endParaRPr lang="cs-CZ" b="1" dirty="0"/>
          </a:p>
        </p:txBody>
      </p:sp>
      <p:pic>
        <p:nvPicPr>
          <p:cNvPr id="2050" name="Picture 2" descr="C:\Users\Speciální školy\AppData\Local\Microsoft\Windows\Temporary Internet Files\Content.IE5\EBGSMO0G\MP9004069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556792"/>
            <a:ext cx="1423020" cy="2133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peciální školy\AppData\Local\Microsoft\Windows\Temporary Internet Files\Content.IE5\KCNO55W2\MP9004388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6908" y="4900757"/>
            <a:ext cx="2065973" cy="163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peciální školy\AppData\Local\Microsoft\Windows\Temporary Internet Files\Content.IE5\KCNO55W2\MP90044249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2168" y="5030964"/>
            <a:ext cx="2051720" cy="1377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Lichoběžník 2"/>
          <p:cNvSpPr/>
          <p:nvPr/>
        </p:nvSpPr>
        <p:spPr>
          <a:xfrm flipV="1">
            <a:off x="7415070" y="5445224"/>
            <a:ext cx="1296144" cy="1224136"/>
          </a:xfrm>
          <a:prstGeom prst="trapezoid">
            <a:avLst/>
          </a:prstGeom>
          <a:blipFill>
            <a:blip r:embed="rId7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7" name="Picture 9" descr="C:\Users\Speciální školy\AppData\Local\Microsoft\Windows\Temporary Internet Files\Content.IE5\KCNO55W2\MP90038697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658" y="1348907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Speciální školy\AppData\Local\Microsoft\Windows\Temporary Internet Files\Content.IE5\8RNG0TWU\MP90040518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84691"/>
            <a:ext cx="2570330" cy="14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Speciální školy\AppData\Local\Microsoft\Windows\Temporary Internet Files\Content.IE5\T2ZG4NIX\MP90043180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745" y="3462277"/>
            <a:ext cx="1398136" cy="941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Speciální školy\AppData\Local\Microsoft\Windows\Temporary Internet Files\Content.IE5\KCNO55W2\MC900441736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34186"/>
            <a:ext cx="1512188" cy="151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179512" y="4221088"/>
            <a:ext cx="1332656" cy="679669"/>
          </a:xfrm>
          <a:prstGeom prst="actionButtonBackPrevious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668344" y="4077072"/>
            <a:ext cx="1368152" cy="720080"/>
          </a:xfrm>
          <a:prstGeom prst="actionButtonForwardNex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434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44444E-6 C -0.00296 0.02014 -0.01441 0.03125 -0.02257 0.04746 C -0.0257 0.05371 -0.02865 0.06389 -0.03073 0.07107 C -0.03247 0.08264 -0.03594 0.09213 -0.03872 0.10324 C -0.03924 0.10764 -0.03907 0.11204 -0.04028 0.11621 C -0.04237 0.12385 -0.04844 0.13774 -0.04844 0.13774 C -0.04966 0.14422 -0.05209 0.15047 -0.0533 0.15695 C -0.06129 0.20209 -0.05296 0.17014 -0.05816 0.18936 C -0.06077 0.21737 -0.06181 0.24491 -0.06285 0.27315 C -0.06025 0.31274 -0.0625 0.32362 -0.05 0.35278 C -0.03924 0.37801 -0.03577 0.39028 -0.01285 0.4 C 0.00486 0.41598 0.02899 0.41968 0.05 0.42362 C 0.09635 0.42269 0.1493 0.43033 0.19513 0.40857 C 0.20781 0.39653 0.20208 0.39977 0.21128 0.39584 C 0.22586 0.37616 0.21857 0.38195 0.23055 0.37431 C 0.2375 0.36505 0.2427 0.35857 0.25156 0.35278 C 0.25538 0.34283 0.26007 0.33496 0.26614 0.32686 C 0.271 0.31366 0.27777 0.3051 0.28541 0.29468 C 0.2875 0.2919 0.29045 0.28982 0.29184 0.28612 C 0.30069 0.26274 0.30746 0.2382 0.31614 0.21505 C 0.32083 0.20255 0.32638 0.19167 0.33055 0.17848 C 0.33107 0.17199 0.33177 0.16574 0.33229 0.15926 C 0.33333 0.1463 0.33524 0.12037 0.33524 0.12037 C 0.33489 0.09885 0.33559 0.07732 0.33385 0.05602 C 0.33298 0.04746 0.32725 0.04144 0.32413 0.03449 C 0.32222 0.03033 0.32135 0.02547 0.31927 0.02153 C 0.30607 -0.00231 0.28472 -0.00486 0.26458 -0.00856 C 0.23645 -0.00625 0.22118 0.00047 0.19513 0.01088 C 0.17204 0.03056 0.14878 0.04723 0.13211 0.07755 C 0.1217 0.09723 0.11597 0.11852 0.10798 0.13982 C 0.10746 0.1426 0.10729 0.14561 0.10642 0.14838 C 0.10503 0.15278 0.1026 0.15672 0.10156 0.16135 C 0.10052 0.16621 0.10086 0.17153 0.1 0.17639 C 0.09826 0.1875 0.09479 0.19815 0.09184 0.20857 C 0.08975 0.24653 0.08489 0.28519 0.09843 0.32037 C 0.10173 0.34838 0.09687 0.32037 0.10486 0.3419 C 0.10642 0.34607 0.10659 0.3507 0.10798 0.35487 C 0.11163 0.36598 0.1184 0.37593 0.12413 0.38496 C 0.13316 0.39908 0.14635 0.40579 0.15798 0.41505 C 0.18888 0.43959 0.22673 0.43912 0.26128 0.44954 C 0.26527 0.45764 0.27586 0.47084 0.27586 0.47084 C 0.27916 0.4801 0.29079 0.5 0.29843 0.50324 C 0.30642 0.51065 0.31632 0.51644 0.32586 0.52037 C 0.33003 0.52176 0.33871 0.52477 0.33871 0.52477 C 0.35607 0.53612 0.3743 0.54561 0.39357 0.54838 C 0.41684 0.5551 0.38194 0.54422 0.41267 0.55695 C 0.42361 0.56135 0.43541 0.56343 0.4467 0.56574 C 0.45937 0.57223 0.47222 0.57616 0.48541 0.58079 C 0.49739 0.5926 0.51441 0.59676 0.52899 0.6 C 0.54531 0.61644 0.57031 0.60741 0.58871 0.60649 C 0.60104 0.60116 0.58628 0.60903 0.5967 0.59792 C 0.6026 0.59167 0.62274 0.5919 0.62743 0.59144 C 0.63732 0.58727 0.65364 0.58658 0.66128 0.57616 " pathEditMode="relative" ptsTypes="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-2.96296E-6 C -0.00104 0.02986 7.77778E-6 0.04375 -0.00642 0.06875 C -0.00937 0.09329 -0.0052 0.0706 -0.0144 0.09468 C -0.01597 0.09861 -0.01579 0.1037 -0.0177 0.10741 C -0.01961 0.11111 -0.02343 0.1125 -0.02569 0.11597 C -0.03211 0.12546 -0.03472 0.13819 -0.04027 0.14838 C -0.0427 0.15301 -0.046 0.15671 -0.04826 0.16134 C -0.05694 0.1787 -0.06562 0.19606 -0.07725 0.21065 C -0.08697 0.22292 -0.09965 0.23125 -0.10798 0.24514 C -0.11475 0.25625 -0.11475 0.25764 -0.12413 0.26667 C -0.12829 0.2706 -0.13298 0.27315 -0.13697 0.27731 C -0.14288 0.28356 -0.1493 0.2963 -0.15642 0.30093 C -0.16041 0.30347 -0.1651 0.30324 -0.16926 0.30532 C -0.1743 0.30764 -0.17916 0.31042 -0.18385 0.31389 C -0.20399 0.32893 -0.21284 0.33958 -0.23541 0.34606 C -0.2644 0.36273 -0.22795 0.34259 -0.25954 0.35694 C -0.26336 0.3588 -0.26683 0.36227 -0.27083 0.36343 C -0.27829 0.36574 -0.2934 0.36759 -0.2934 0.36759 C -0.29774 0.36968 -0.30173 0.37361 -0.30642 0.37407 C -0.321 0.37523 -0.33576 0.36806 -0.34999 0.37199 C -0.36857 0.37708 -0.3427 0.38657 -0.34183 0.38704 C -0.31718 0.41991 -0.26926 0.45116 -0.23541 0.4581 C -0.2217 0.46389 -0.2118 0.46505 -0.1967 0.46667 C -0.16249 0.47917 -0.12881 0.48241 -0.0934 0.48588 C -0.08159 0.48704 -0.05798 0.49028 -0.05798 0.49028 C -0.04583 0.4956 -0.0335 0.49722 -0.02083 0.49884 C -0.0118 0.50116 -0.00381 0.50718 0.00487 0.50972 C 0.02692 0.5162 0.05018 0.51296 0.07275 0.51389 C 0.08733 0.51574 0.10157 0.51852 0.11615 0.52037 C 0.12414 0.52384 0.11928 0.52245 0.13074 0.52245 " pathEditMode="relative" ptsTypes="fffffffffffffffffffffffffffffA">
                                      <p:cBhvr>
                                        <p:cTn id="11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1.11111E-6 C 0.00157 0.0007 0.00348 0.0037 0.00487 0.00232 C 0.0066 0.00046 0.00591 -0.00347 0.00643 -0.00648 C 0.00817 -0.01505 0.00973 -0.02361 0.01129 -0.03218 C 0.01251 -0.04745 0.01198 -0.05301 0.01771 -0.06435 C 0.02101 -0.07778 0.0165 -0.06435 0.02587 -0.07523 C 0.03751 -0.08866 0.02396 -0.0794 0.03542 -0.09028 C 0.04098 -0.0956 0.04844 -0.10023 0.05487 -0.10324 C 0.06494 -0.10116 0.0757 -0.09884 0.08542 -0.09468 C 0.09862 -0.07708 0.09358 -0.08542 0.10157 -0.07083 C 0.10209 -0.06875 0.10261 -0.06643 0.1033 -0.06435 C 0.10417 -0.06204 0.10573 -0.06042 0.10643 -0.0581 C 0.1073 -0.05532 0.10712 -0.05208 0.10799 -0.0493 C 0.10886 -0.0463 0.11025 -0.04352 0.11129 -0.04074 C 0.11251 -0.03426 0.11494 -0.02801 0.11615 -0.02153 C 0.11719 -0.01574 0.11702 -0.00995 0.11771 -0.00417 C 0.11806 -0.00116 0.11876 0.00162 0.11928 0.0044 C 0.12483 0.06667 0.1231 0.12153 0.11928 0.18495 C 0.11841 0.2 0.11841 0.21528 0.11615 0.23009 C 0.11233 0.25625 0.08681 0.27245 0.06928 0.27755 C 0.05764 0.28519 0.05105 0.28773 0.03872 0.29028 C 0.029 0.28889 0.0191 0.28912 0.00973 0.28611 C -0.00607 0.28102 -0.02083 0.24769 -0.02743 0.23009 C -0.02881 0.22292 -0.03333 0.21157 -0.02899 0.2044 C -0.02604 0.19954 -0.02135 0.19745 -0.0177 0.19352 C 0.00035 0.17407 0.00626 0.1706 0.02587 0.15926 C 0.02813 0.1581 0.03004 0.15579 0.0323 0.15486 C 0.03803 0.15278 0.0441 0.15255 0.05001 0.1507 C 0.06997 0.15185 0.08056 0.14977 0.09671 0.15695 C 0.10209 0.16204 0.10747 0.1669 0.11285 0.17199 C 0.11442 0.17338 0.11771 0.17639 0.11771 0.17639 C 0.11876 0.17847 0.11962 0.18102 0.12101 0.18287 C 0.1224 0.18472 0.12483 0.18495 0.12587 0.18704 C 0.12761 0.19097 0.12761 0.19583 0.129 0.2 C 0.12987 0.20232 0.13126 0.2044 0.1323 0.20648 C 0.13421 0.21644 0.13768 0.22523 0.14358 0.23241 C 0.14653 0.23588 0.1533 0.24097 0.1533 0.24097 C 0.15869 0.25093 0.16563 0.25671 0.17257 0.26458 C 0.18108 0.27407 0.18733 0.28889 0.19358 0.30116 C 0.1941 0.30324 0.19514 0.30764 0.19514 0.30764 " pathEditMode="relative" ptsTypes="fffffffffffffffffffffffffffffffffffffffA">
                                      <p:cBhvr>
                                        <p:cTn id="16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48148E-6 C 0.0059 -0.04004 0.03663 -0.07037 0.05955 -0.09236 C 0.07239 -0.10463 0.08194 -0.12129 0.09514 -0.13333 C 0.14045 -0.1743 0.1875 -0.20463 0.24028 -0.22361 C 0.27743 -0.21898 0.26441 -0.22407 0.28055 -0.21713 C 0.28594 -0.21227 0.29045 -0.20694 0.2967 -0.20417 C 0.30173 -0.19884 0.30729 -0.19375 0.31128 -0.18704 C 0.31371 -0.18287 0.31771 -0.17407 0.31771 -0.17407 C 0.31875 -0.16967 0.31927 -0.16528 0.32083 -0.16111 C 0.32257 -0.15648 0.32743 -0.14838 0.32743 -0.14838 C 0.32951 -0.13935 0.33281 -0.13125 0.33541 -0.12245 C 0.33854 -0.10139 0.33906 -0.09537 0.34028 -0.06875 C 0.33906 -0.0169 0.3375 0.01134 0.32899 0.0581 C 0.32604 0.07408 0.32691 0.08912 0.31614 0.09908 C 0.31007 0.11482 0.30104 0.12616 0.29514 0.14213 C 0.29305 0.15486 0.28941 0.16621 0.28698 0.17871 C 0.28854 0.2044 0.28663 0.21227 0.2967 0.23241 C 0.29705 0.2331 0.30972 0.23727 0.31285 0.23889 C 0.33368 0.23727 0.34878 0.23496 0.36771 0.22801 C 0.37778 0.21945 0.38663 0.20718 0.39514 0.19583 C 0.39809 0.1919 0.41927 0.17176 0.42413 0.16783 C 0.43403 0.15926 0.44132 0.14931 0.45295 0.1463 C 0.46701 0.12755 0.48507 0.11181 0.50486 0.10556 C 0.51389 0.09699 0.52482 0.09607 0.53541 0.09259 C 0.53993 0.09121 0.54392 0.08796 0.54826 0.08611 C 0.57899 0.08773 0.59288 0.08935 0.61927 0.09699 C 0.6243 0.11019 0.62899 0.12315 0.63541 0.13565 C 0.63906 0.15093 0.6342 0.13218 0.64028 0.1507 C 0.64253 0.15787 0.6467 0.17222 0.6467 0.17222 C 0.64913 0.19398 0.65139 0.21366 0.65642 0.23449 C 0.65156 0.26088 0.65955 0.2875 0.65955 0.31412 " pathEditMode="relative" ptsTypes="ffffffffffffffffffffffffffffffA">
                                      <p:cBhvr>
                                        <p:cTn id="21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31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3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Dej do koše obrázky, které nezačínají slabikou LI</a:t>
            </a:r>
            <a:endParaRPr lang="cs-CZ" b="1" dirty="0"/>
          </a:p>
        </p:txBody>
      </p:sp>
      <p:pic>
        <p:nvPicPr>
          <p:cNvPr id="3074" name="Picture 2" descr="C:\Users\Speciální školy\AppData\Local\Microsoft\Windows\Temporary Internet Files\Content.IE5\EBGSMO0G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712" y="1988840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peciální školy\AppData\Local\Microsoft\Windows\Temporary Internet Files\Content.IE5\T2ZG4NIX\MC9002989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4732" y="4077072"/>
            <a:ext cx="1175918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eciální školy\AppData\Local\Microsoft\Windows\Temporary Internet Files\Content.IE5\KCNO55W2\MP9004277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8009" y="2876252"/>
            <a:ext cx="1833216" cy="134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peciální školy\AppData\Local\Microsoft\Windows\Temporary Internet Files\Content.IE5\T2ZG4NIX\MP9004485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2087724" cy="139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peciální školy\AppData\Local\Microsoft\Windows\Temporary Internet Files\Content.IE5\8RNG0TWU\MP9004448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63665"/>
            <a:ext cx="1993023" cy="1539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Speciální školy\AppData\Local\Microsoft\Windows\Temporary Internet Files\Content.IE5\KCNO55W2\MC9001933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965767"/>
            <a:ext cx="1615714" cy="1726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Speciální školy\AppData\Local\Microsoft\Windows\Temporary Internet Files\Content.IE5\T2ZG4NIX\MP90044874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059" y="4114620"/>
            <a:ext cx="1907704" cy="1430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Lichoběžník 2"/>
          <p:cNvSpPr/>
          <p:nvPr/>
        </p:nvSpPr>
        <p:spPr>
          <a:xfrm flipV="1">
            <a:off x="7123818" y="4809620"/>
            <a:ext cx="1624646" cy="1711530"/>
          </a:xfrm>
          <a:prstGeom prst="trapezoid">
            <a:avLst/>
          </a:prstGeom>
          <a:blipFill>
            <a:blip r:embed="rId10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611560" y="6165304"/>
            <a:ext cx="1296144" cy="692696"/>
          </a:xfrm>
          <a:prstGeom prst="actionButtonBackPrevious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2411760" y="6165304"/>
            <a:ext cx="1368152" cy="692696"/>
          </a:xfrm>
          <a:prstGeom prst="actionButtonForwardNex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951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85185E-6 C -0.00329 0.02222 -0.00312 0.04468 -0.00642 0.06667 C -0.00729 0.07246 -0.00868 0.07801 -0.00972 0.0838 C -0.01076 0.08959 -0.01284 0.10093 -0.01284 0.10093 C -0.01215 0.11459 -0.01632 0.13148 -0.00972 0.1419 C -0.00798 0.14468 -0.0052 0.14584 -0.00312 0.14838 C 0.00087 0.15324 0.01077 0.16875 0.01771 0.17408 C 0.02865 0.18241 0.04254 0.18588 0.05486 0.18912 C 0.07309 0.18843 0.0915 0.18843 0.10973 0.18704 C 0.11476 0.18658 0.12431 0.18056 0.12431 0.18056 C 0.12726 0.17778 0.13108 0.17709 0.13386 0.17408 C 0.13577 0.17199 0.1448 0.15324 0.14514 0.15255 C 0.14618 0.15046 0.15122 0.13866 0.1533 0.13542 C 0.15782 0.12824 0.15834 0.13056 0.16129 0.12246 C 0.1632 0.1169 0.16441 0.11088 0.16615 0.10533 C 0.16858 0.11551 0.16632 0.12176 0.16285 0.13102 C 0.15955 0.14908 0.15434 0.18264 0.16945 0.18912 C 0.17101 0.19051 0.17257 0.19236 0.17431 0.19352 C 0.1757 0.19445 0.17778 0.19398 0.179 0.1956 C 0.18108 0.19838 0.18299 0.20671 0.18386 0.21065 C 0.18646 0.22269 0.18907 0.23519 0.19202 0.24722 C 0.19358 0.25371 0.19462 0.26065 0.19688 0.26667 C 0.19861 0.2713 0.2033 0.2794 0.2033 0.2794 C 0.2066 0.29769 0.20209 0.27894 0.20973 0.29445 C 0.21059 0.2963 0.21042 0.29908 0.21129 0.30093 C 0.21806 0.31505 0.21893 0.31551 0.22587 0.32454 C 0.23073 0.34491 0.24618 0.35324 0.25973 0.36111 C 0.27049 0.36736 0.27674 0.37454 0.28872 0.37616 C 0.29566 0.37709 0.30278 0.37778 0.30973 0.37847 C 0.31841 0.37778 0.32709 0.37847 0.33559 0.37616 C 0.3382 0.37546 0.33976 0.37153 0.34202 0.36968 C 0.35799 0.35648 0.36476 0.35648 0.37743 0.33542 C 0.38264 0.31528 0.3849 0.29398 0.38716 0.27292 C 0.38768 0.26713 0.38785 0.26134 0.38872 0.25579 C 0.38941 0.25139 0.39202 0.24283 0.39202 0.24283 C 0.38924 0.27732 0.38542 0.31158 0.3823 0.34607 C 0.3823 0.34676 0.37986 0.39908 0.38559 0.41921 C 0.39445 0.45046 0.42327 0.46389 0.44358 0.47732 C 0.45677 0.48611 0.46563 0.4956 0.48073 0.49884 C 0.5073 0.51042 0.51268 0.50695 0.54844 0.50533 C 0.56684 0.49815 0.58195 0.4831 0.6 0.47523 C 0.60434 0.46945 0.61007 0.46505 0.61285 0.45787 C 0.62032 0.4382 0.6323 0.41644 0.6323 0.39352 " pathEditMode="relative" ptsTypes="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037E-6 C 0.00122 0.03912 0.0033 0.08357 -0.00156 0.12269 C -0.00451 0.14676 -0.01354 0.16968 -0.021 0.19144 C -0.02413 0.20046 -0.02569 0.21042 -0.02899 0.21944 C -0.0375 0.24213 -0.05086 0.26019 -0.06284 0.27963 C -0.06631 0.28519 -0.06857 0.29213 -0.07256 0.29676 C -0.07725 0.30232 -0.08385 0.3044 -0.08871 0.30972 C -0.09253 0.31389 -0.09461 0.32037 -0.09843 0.32477 C -0.10538 0.33287 -0.11319 0.33958 -0.121 0.3463 C -0.13298 0.35648 -0.1519 0.35718 -0.16458 0.35926 C -0.1776 0.35694 -0.18923 0.35417 -0.20156 0.34838 C -0.21354 0.33634 -0.20572 0.34375 -0.22586 0.32685 C -0.22847 0.32477 -0.22986 0.32083 -0.23229 0.31829 C -0.23541 0.31505 -0.24201 0.30972 -0.24201 0.30972 C -0.24618 0.3 -0.25347 0.29282 -0.25642 0.28403 C -0.25885 0.27708 -0.26059 0.26968 -0.26284 0.2625 C -0.26354 0.26042 -0.26406 0.2581 -0.26458 0.25602 C -0.2651 0.25394 -0.26788 0.24954 -0.26614 0.24954 C -0.26423 0.24954 -0.26406 0.25394 -0.26284 0.25602 C -0.26145 0.25833 -0.25954 0.26042 -0.25798 0.2625 C -0.2526 0.27708 -0.24531 0.29051 -0.24027 0.30532 C -0.23593 0.31782 -0.23298 0.33148 -0.22899 0.34421 C -0.2276 0.34861 -0.22586 0.35278 -0.22413 0.35694 C -0.22256 0.36065 -0.22048 0.36389 -0.21927 0.36782 C -0.21302 0.38657 -0.21041 0.40718 -0.20486 0.42593 C -0.20156 0.43704 -0.19618 0.44375 -0.19201 0.45394 C -0.18472 0.47153 -0.17881 0.48681 -0.171 0.50324 C -0.16909 0.50741 -0.1684 0.5125 -0.16614 0.5162 C -0.1625 0.52222 -0.15711 0.52546 -0.15329 0.53125 C -0.14357 0.54583 -0.13263 0.56088 -0.11927 0.56991 C -0.0993 0.58333 -0.07777 0.59074 -0.05642 0.6 C -0.0467 0.60417 -0.03611 0.60162 -0.02586 0.60232 C 0.00209 0.60093 0.03004 0.59977 0.05799 0.59792 C 0.06945 0.59722 0.09202 0.59144 0.09202 0.59144 C 0.11806 0.57384 0.13889 0.55694 0.15973 0.52917 C 0.16164 0.52107 0.1606 0.52477 0.16285 0.51829 " pathEditMode="relative" ptsTypes="fffffffffffffffffffffffffffffffffffA">
                                      <p:cBhvr>
                                        <p:cTn id="11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85185E-6 C 0.00383 0.04722 -0.00156 0.00092 0.0047 0.02801 C 0.01234 0.06134 0.01181 0.07731 0.029 0.10324 C 0.03629 0.11412 0.04011 0.12546 0.05001 0.13333 C 0.06494 0.14514 0.08282 0.15139 0.10001 0.15486 C 0.12362 0.15417 0.14723 0.1544 0.17084 0.15254 C 0.17501 0.15231 0.19984 0.1368 0.208 0.13333 C 0.20956 0.13194 0.21129 0.13055 0.21286 0.12893 C 0.21459 0.12708 0.21772 0.12245 0.21772 0.12245 " pathEditMode="relative" ptsTypes="ffffffffA">
                                      <p:cBhvr>
                                        <p:cTn id="16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96296E-6 C 0.00052 0.01505 0.00069 0.0301 0.00156 0.04514 C 0.00191 0.05093 0.00295 0.05672 0.0033 0.0625 C 0.00469 0.08959 1.94444E-6 0.10695 0.01128 0.12685 C 0.01719 0.13727 0.03802 0.15301 0.04844 0.15486 C 0.05816 0.15672 0.07743 0.15926 0.07743 0.15926 C 0.09305 0.15857 0.10885 0.15972 0.1243 0.15718 C 0.14375 0.15417 0.1618 0.13912 0.18073 0.13334 C 0.2033 0.11806 0.22552 0.09792 0.24687 0.07963 C 0.25069 0.07639 0.25295 0.07037 0.25642 0.06667 C 0.2684 0.05394 0.28142 0.04329 0.29201 0.02801 C 0.30764 0.00533 0.29583 0.0169 0.30972 -0.00648 C 0.31684 -0.01828 0.32482 -0.0294 0.33229 -0.04074 C 0.34479 -0.05972 0.35885 -0.10625 0.36944 -0.13102 C 0.37048 -0.1368 0.37118 -0.14282 0.37257 -0.14838 C 0.37378 -0.15347 0.37639 -0.1581 0.37743 -0.16342 C 0.37934 -0.17453 0.37899 -0.18634 0.38055 -0.19768 C 0.38177 -0.20463 0.38559 -0.21805 0.38559 -0.22569 C 0.38559 -0.22801 0.3842 -0.22153 0.38368 -0.21921 C 0.38246 -0.21365 0.3816 -0.20787 0.38055 -0.20208 C 0.37743 -0.18495 0.37604 -0.16643 0.37101 -0.15046 C 0.3684 -0.12129 0.36701 -0.10069 0.36614 -0.06875 C 0.36719 -0.01828 0.36597 0.02338 0.38055 0.06898 C 0.38177 0.08125 0.38229 0.08912 0.38559 0.10116 C 0.39149 0.12361 0.38889 0.10486 0.39357 0.12477 C 0.40069 0.15602 0.41007 0.18658 0.43073 0.20648 C 0.44097 0.21644 0.46111 0.22338 0.4743 0.22593 C 0.47812 0.22662 0.48177 0.22709 0.48559 0.22801 C 0.49149 0.2294 0.5033 0.23241 0.5033 0.23241 C 0.52239 0.23102 0.53715 0.23056 0.55486 0.22593 C 0.56128 0.22153 0.56788 0.21736 0.5743 0.21297 C 0.58333 0.20695 0.59184 0.19329 0.6 0.18496 C 0.60156 0.18148 0.60295 0.17755 0.60486 0.17431 C 0.60625 0.17176 0.60868 0.1706 0.60972 0.16783 C 0.6125 0.16111 0.61406 0.15347 0.61614 0.1463 C 0.61979 0.13426 0.61944 0.14375 0.61944 0.13773 " pathEditMode="relative" ptsTypes="fffffffffffffffffffffffffffffffffffA">
                                      <p:cBhvr>
                                        <p:cTn id="21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Dej do koše obrázky, které nezačínají slabikou LO</a:t>
            </a:r>
            <a:endParaRPr lang="cs-CZ" b="1" dirty="0"/>
          </a:p>
        </p:txBody>
      </p:sp>
      <p:pic>
        <p:nvPicPr>
          <p:cNvPr id="4099" name="Picture 3" descr="C:\Users\Speciální školy\AppData\Local\Microsoft\Windows\Temporary Internet Files\Content.IE5\8RNG0TWU\MP9004278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784" y="3284984"/>
            <a:ext cx="1930920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peciální školy\AppData\Local\Microsoft\Windows\Temporary Internet Files\Content.IE5\T2ZG4NIX\MP9003028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860" y="1456184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Speciální školy\AppData\Local\Microsoft\Windows\Temporary Internet Files\Content.IE5\KCNO55W2\MC9002338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072" y="1860712"/>
            <a:ext cx="1924026" cy="1924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Speciální školy\AppData\Local\Microsoft\Windows\Temporary Internet Files\Content.IE5\EBGSMO0G\MP9004035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583" y="4294943"/>
            <a:ext cx="1697460" cy="169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Speciální školy\AppData\Local\Microsoft\Windows\Temporary Internet Files\Content.IE5\KCNO55W2\MP90043095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1324" y="3550542"/>
            <a:ext cx="2194808" cy="1462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Lichoběžník 3"/>
          <p:cNvSpPr/>
          <p:nvPr/>
        </p:nvSpPr>
        <p:spPr>
          <a:xfrm flipV="1">
            <a:off x="7236296" y="5144502"/>
            <a:ext cx="1728192" cy="1587974"/>
          </a:xfrm>
          <a:prstGeom prst="trapezoid">
            <a:avLst/>
          </a:prstGeom>
          <a:blipFill>
            <a:blip r:embed="rId9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9" name="Picture 13" descr="C:\Users\Speciální školy\AppData\Local\Microsoft\Windows\Temporary Internet Files\Content.IE5\T2ZG4NIX\MC90019327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962" y="1456184"/>
            <a:ext cx="1416362" cy="1630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Zpět nebo Předchozí 1">
            <a:hlinkClick r:id="" action="ppaction://hlinkshowjump?jump=previousslide" highlightClick="1"/>
          </p:cNvPr>
          <p:cNvSpPr/>
          <p:nvPr/>
        </p:nvSpPr>
        <p:spPr>
          <a:xfrm>
            <a:off x="922072" y="6209928"/>
            <a:ext cx="1561696" cy="648072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5652120" y="6209928"/>
            <a:ext cx="1368152" cy="648072"/>
          </a:xfrm>
          <a:prstGeom prst="actionButtonForwardNex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528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38778E-17 C 0.00139 0.01018 0.00347 0.01991 0.00486 0.03009 C 0.00208 0.05023 0.00191 0.07106 -0.0033 0.09028 C -0.01337 0.12685 -0.03003 0.14815 -0.05 0.17199 C -0.07899 0.20648 -0.1066 0.23148 -0.14514 0.24097 C -0.17048 0.23958 -0.19583 0.23958 -0.22101 0.23657 C -0.23802 0.23449 -0.25347 0.22268 -0.26944 0.21504 C -0.33281 0.18472 -0.38316 0.09491 -0.41944 0.02361 C -0.41667 0.06782 -0.40503 0.11111 -0.39028 0.15046 C -0.37587 0.18912 -0.36267 0.2294 -0.34358 0.26458 C -0.34045 0.27037 -0.33559 0.27407 -0.33229 0.27963 C -0.32812 0.28634 -0.32517 0.29444 -0.32101 0.30116 C -0.31719 0.30741 -0.31215 0.31227 -0.30816 0.31829 C -0.30469 0.32361 -0.3026 0.33079 -0.29844 0.33542 C -0.29375 0.34051 -0.28715 0.34167 -0.28229 0.34629 C -0.27795 0.35046 -0.27535 0.35717 -0.27101 0.36134 C -0.26614 0.36597 -0.26007 0.36782 -0.25486 0.37199 C -0.23611 0.38657 -0.21858 0.39768 -0.19844 0.40856 C -0.1717 0.42292 -0.14618 0.43773 -0.11771 0.44514 C -0.09583 0.45092 -0.07222 0.45116 -0.05 0.4537 C -0.01493 0.45139 0.01858 0.44907 0.05313 0.44514 C 0.06979 0.44074 0.08611 0.43866 0.10313 0.43657 C 0.11927 0.43079 0.13524 0.42407 0.15156 0.41944 C 0.16615 0.41088 0.18177 0.40092 0.1967 0.39352 C 0.20139 0.3912 0.20642 0.39097 0.21129 0.38935 C 0.21667 0.3875 0.22222 0.38542 0.22743 0.38287 C 0.25174 0.37083 0.23212 0.37639 0.25313 0.37199 C 0.27257 0.3618 0.29254 0.35069 0.31285 0.34421 C 0.33715 0.32616 0.36163 0.30347 0.38872 0.29467 C 0.39531 0.29004 0.40035 0.28773 0.40642 0.28171 C 0.40799 0.28241 0.41059 0.28171 0.41129 0.28379 C 0.41424 0.29259 0.41649 0.31643 0.41771 0.32685 C 0.41962 0.3662 0.42257 0.40579 0.42257 0.44514 " pathEditMode="relative" ptsTypes="ffffffffffffffffffffffffffffffffA">
                                      <p:cBhvr>
                                        <p:cTn id="6" dur="2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7.40741E-7 C -0.00208 0.0044 -0.0033 0.00995 -0.00642 0.01296 C -0.01285 0.01898 -0.01979 0.02361 -0.02587 0.03009 C -0.0283 0.03264 -0.02986 0.03634 -0.03229 0.03889 C -0.03923 0.04606 -0.05 0.04676 -0.05816 0.04954 C -0.07899 0.04768 -0.09739 0.04329 -0.11771 0.03889 C -0.13507 0.02315 -0.15347 0.01343 -0.17257 0.00231 C -0.18455 -0.00463 -0.19948 -0.01759 -0.20972 -0.0257 C -0.21371 -0.02894 -0.21597 -0.03472 -0.21944 -0.03866 C -0.22778 -0.04769 -0.23663 -0.05579 -0.24514 -0.06435 C -0.2526 -0.07199 -0.25798 -0.08357 -0.26458 -0.09236 C -0.27917 -0.11181 -0.29132 -0.13148 -0.30486 -0.15255 C -0.30746 -0.15671 -0.30781 -0.16273 -0.30972 -0.16759 C -0.31753 -0.18704 -0.32621 -0.20602 -0.33385 -0.2257 C -0.33906 -0.23912 -0.34375 -0.25579 -0.35 -0.26875 C -0.35608 -0.22384 -0.35226 -0.25671 -0.35 -0.15695 C -0.34878 -0.1037 -0.34288 -0.0162 -0.32257 0.03009 C -0.3184 0.05347 -0.3118 0.07778 -0.3033 0.09907 C -0.29948 0.1088 -0.2941 0.11713 -0.29045 0.12685 C -0.28837 0.13241 -0.28837 0.13912 -0.28559 0.14421 C -0.28021 0.15417 -0.2717 0.16042 -0.26614 0.16991 C -0.2526 0.19305 -0.23785 0.20972 -0.22101 0.22801 C -0.21858 0.23055 -0.21719 0.23449 -0.21458 0.23657 C -0.21059 0.23958 -0.2059 0.24051 -0.20173 0.24305 C -0.18871 0.25116 -0.19253 0.25116 -0.18073 0.26018 C -0.16753 0.27037 -0.15885 0.27361 -0.14358 0.28171 C -0.12135 0.29352 -0.10139 0.30741 -0.07743 0.3118 C -0.06632 0.3162 -0.0566 0.31852 -0.04514 0.3206 C -0.00694 0.31921 0.03108 0.31782 0.06927 0.3162 C 0.07952 0.31574 0.08976 0.31597 0.1 0.31412 C 0.1099 0.31227 0.12899 0.30555 0.12899 0.30579 C 0.14861 0.29236 0.16892 0.27593 0.19028 0.26898 C 0.20955 0.25069 0.22813 0.23264 0.2467 0.21296 C 0.26545 0.19305 0.28455 0.17639 0.29514 0.1463 " pathEditMode="relative" rAng="0" ptsTypes="fffffffffffffffffffffffffffffffffA">
                                      <p:cBhvr>
                                        <p:cTn id="11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6" y="259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7 0.00046 C -0.00989 -0.01505 -0.02014 -0.02616 -0.02864 -0.04028 C -0.03246 -0.04676 -0.03611 -0.05324 -0.03993 -0.05972 C -0.04253 -0.06412 -0.04791 -0.07269 -0.04791 -0.07245 C -0.05173 -0.09005 -0.05746 -0.10417 -0.06406 -0.11991 C -0.0651 -0.12639 -0.06614 -0.13287 -0.06736 -0.13935 C -0.06892 -0.14722 -0.07083 -0.15509 -0.07222 -0.16296 C -0.07465 -0.17662 -0.07864 -0.20394 -0.07864 -0.2037 C -0.07777 -0.25093 -0.08142 -0.30023 -0.07048 -0.34583 C -0.04097 -0.47014 0.05348 -0.53889 0.14393 -0.56505 C 0.16598 -0.56366 0.1882 -0.56389 0.21007 -0.56088 C 0.21407 -0.56042 0.21754 -0.55648 0.22136 -0.5544 C 0.24809 -0.54051 0.26146 -0.51991 0.28108 -0.49421 C 0.2882 -0.47523 0.29931 -0.46088 0.30695 -0.44259 C 0.31754 -0.41736 0.3283 -0.39329 0.3375 -0.36736 C 0.34393 -0.34954 0.35018 -0.33403 0.35521 -0.31574 C 0.35782 -0.30625 0.36337 -0.28773 0.36337 -0.2875 C 0.36511 -0.27106 0.36806 -0.25486 0.3698 -0.23819 C 0.36927 -0.23611 0.36962 -0.23032 0.36823 -0.23171 C 0.36528 -0.23472 0.36511 -0.24051 0.36337 -0.24468 C 0.35608 -0.26134 0.34705 -0.27685 0.3408 -0.29421 C 0.34202 -0.31644 0.33941 -0.34028 0.34566 -0.36088 C 0.35434 -0.38981 0.36355 -0.4162 0.37622 -0.44259 C 0.38125 -0.45324 0.39115 -0.45787 0.39879 -0.46412 C 0.42552 -0.48565 0.45174 -0.49838 0.48264 -0.50278 C 0.49063 -0.50231 0.51684 -0.50093 0.52778 -0.49838 C 0.58073 -0.48565 0.53785 -0.49259 0.57136 -0.48773 C 0.57917 -0.48333 0.60209 -0.47037 0.60521 -0.4662 C 0.61042 -0.45926 0.61459 -0.45162 0.6198 -0.44468 C 0.62917 -0.43218 0.62691 -0.44074 0.63438 -0.42523 C 0.65139 -0.38981 0.62848 -0.43102 0.64393 -0.40394 C 0.64861 -0.38588 0.65278 -0.36389 0.66007 -0.34792 C 0.6632 -0.33194 0.6665 -0.31782 0.67136 -0.30278 C 0.67605 -0.25093 0.66858 -0.31667 0.67952 -0.26412 C 0.68073 -0.25787 0.68021 -0.25116 0.68108 -0.24468 C 0.68664 -0.20301 0.69289 -0.16181 0.69723 -0.11991 C 0.69827 -0.08403 0.69636 -0.04144 0.70209 -0.00602 C 0.70434 0.04213 0.70365 0.01551 0.70365 0.07361 " pathEditMode="relative" rAng="0" ptsTypes="fffffffffffffffffffffffffffffffffffffA">
                                      <p:cBhvr>
                                        <p:cTn id="16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24" y="-2463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1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Dej do koše obrázky, které nezačínají slabikou LU</a:t>
            </a:r>
            <a:endParaRPr lang="cs-CZ" b="1" dirty="0"/>
          </a:p>
        </p:txBody>
      </p:sp>
      <p:pic>
        <p:nvPicPr>
          <p:cNvPr id="5123" name="Picture 3" descr="C:\Users\Speciální školy\AppData\Local\Microsoft\Windows\Temporary Internet Files\Content.IE5\8RNG0TWU\MC9002875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005064"/>
            <a:ext cx="2249786" cy="2699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peciální školy\AppData\Local\Microsoft\Windows\Temporary Internet Files\Content.IE5\KCNO55W2\MP9003866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412776"/>
            <a:ext cx="1510007" cy="21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peciální školy\AppData\Local\Microsoft\Windows\Temporary Internet Files\Content.IE5\KCNO55W2\MP9004307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13" y="1412776"/>
            <a:ext cx="1858115" cy="1850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Speciální školy\AppData\Local\Microsoft\Windows\Temporary Internet Files\Content.IE5\T2ZG4NIX\MP9004005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578" y="4005064"/>
            <a:ext cx="1593710" cy="199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Speciální školy\AppData\Local\Microsoft\Windows\Temporary Internet Files\Content.IE5\EBGSMO0G\MP90040060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643" y="2060848"/>
            <a:ext cx="1320164" cy="165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Speciální školy\AppData\Local\Microsoft\Windows\Temporary Internet Files\Content.IE5\8RNG0TWU\MM91000115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73468"/>
            <a:ext cx="1512168" cy="1848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Speciální školy\AppData\Local\Microsoft\Windows\Temporary Internet Files\Content.IE5\EBGSMO0G\MP90018251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37518"/>
            <a:ext cx="2255686" cy="149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Lichoběžník 3"/>
          <p:cNvSpPr/>
          <p:nvPr/>
        </p:nvSpPr>
        <p:spPr>
          <a:xfrm flipV="1">
            <a:off x="7524328" y="5001376"/>
            <a:ext cx="1440160" cy="1716392"/>
          </a:xfrm>
          <a:prstGeom prst="trapezoid">
            <a:avLst/>
          </a:prstGeom>
          <a:blipFill>
            <a:blip r:embed="rId10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Zpět nebo Předchozí 1">
            <a:hlinkClick r:id="" action="ppaction://hlinkshowjump?jump=previousslide" highlightClick="1"/>
          </p:cNvPr>
          <p:cNvSpPr/>
          <p:nvPr/>
        </p:nvSpPr>
        <p:spPr>
          <a:xfrm>
            <a:off x="323528" y="6165304"/>
            <a:ext cx="1127842" cy="692696"/>
          </a:xfrm>
          <a:prstGeom prst="actionButtonBackPrevious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1763688" y="6165304"/>
            <a:ext cx="1080120" cy="692696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86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1.48148E-6 C 0.00156 -0.02639 0.00608 -0.04791 0.01129 -0.07315 C 0.01615 -0.09676 0.03004 -0.11574 0.04202 -0.13333 C 0.05955 -0.15903 0.07743 -0.17847 0.1 -0.19583 C 0.11406 -0.20648 0.11719 -0.21227 0.13403 -0.21504 C 0.16493 -0.22708 0.18507 -0.2206 0.22257 -0.21944 C 0.23629 -0.21204 0.24618 -0.20092 0.2566 -0.18704 C 0.26111 -0.1706 0.26875 -0.15648 0.27257 -0.13981 C 0.28542 -0.08426 0.26632 -0.15416 0.28073 -0.10324 C 0.28577 -0.04074 0.28629 0.02801 0.27101 0.0882 C 0.27274 0.06528 0.27222 0.03079 0.28073 0.00857 C 0.28785 -0.03009 0.30886 -0.06041 0.33715 -0.07315 C 0.34861 -0.08518 0.35538 -0.08333 0.36945 -0.08611 C 0.3974 -0.08449 0.40521 -0.08333 0.42743 -0.07754 C 0.4316 -0.07291 0.43663 -0.06967 0.44045 -0.06458 C 0.44774 -0.05486 0.43889 -0.06018 0.44844 -0.05602 C 0.45226 -0.04352 0.45677 -0.03148 0.46129 -0.01944 C 0.46285 -0.01504 0.46615 -0.00648 0.46615 -0.00648 C 0.46667 -0.00208 0.46702 0.00232 0.46788 0.00648 C 0.46858 0.00949 0.47031 0.01181 0.47101 0.01505 C 0.47639 0.04259 0.46858 0.01968 0.47587 0.03866 C 0.48073 0.07824 0.47292 0.02107 0.48229 0.06667 C 0.48524 0.08056 0.48524 0.09537 0.48715 0.10972 C 0.49149 0.14121 0.49618 0.17246 0.5 0.20417 C 0.50261 0.24722 0.50399 0.29028 0.5066 0.33334 C 0.50833 0.4007 0.50816 0.37315 0.50816 0.41505 " pathEditMode="relative" ptsTypes="fffffffffffffffffffffffffA">
                                      <p:cBhvr>
                                        <p:cTn id="11" dur="2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5.55556E-6 C -0.00833 -0.02337 0.00347 0.00718 -0.00955 -0.01735 C -0.02066 -0.03819 -0.00694 -0.02314 -0.02257 -0.04745 C -0.02587 -0.05254 -0.03055 -0.05532 -0.03385 -0.06041 C -0.0401 -0.07013 -0.04409 -0.0824 -0.05 -0.09258 C -0.0592 -0.10833 -0.07014 -0.11944 -0.08055 -0.13333 C -0.0934 -0.15022 -0.10034 -0.17661 -0.11927 -0.18286 C -0.12361 -0.18564 -0.1276 -0.18958 -0.13229 -0.19143 C -0.13906 -0.19397 -0.15312 -0.19583 -0.15312 -0.19583 C -0.17534 -0.19166 -0.19444 -0.18958 -0.21441 -0.17638 C -0.22187 -0.17129 -0.22725 -0.16388 -0.23385 -0.15717 C -0.275 -0.11504 -0.30017 -0.06064 -0.31284 0.00626 C -0.31337 0.01413 -0.31319 0.02223 -0.31441 0.0301 C -0.31701 0.04746 -0.32413 0.08172 -0.32413 0.08172 C -0.32465 0.09677 -0.32569 0.11181 -0.32569 0.12686 C -0.32569 0.18635 -0.32517 0.24584 -0.32413 0.30533 C -0.32378 0.32362 -0.31267 0.33936 -0.30156 0.34839 C -0.27534 0.36945 -0.24097 0.3713 -0.21128 0.37617 C -0.21684 0.3801 -0.22222 0.38242 -0.22743 0.38704 C -0.22691 0.39052 -0.22725 0.39468 -0.22569 0.39769 C -0.22465 0.39954 -0.22257 0.39954 -0.22083 0.40001 C -0.21198 0.40279 -0.20243 0.40603 -0.19357 0.40857 C -0.18541 0.41089 -0.16927 0.41505 -0.16927 0.41505 C -0.16024 0.44005 -0.15555 0.45788 -0.13541 0.46876 C -0.12482 0.48288 -0.11441 0.49468 -0.1 0.50093 C -0.08489 0.52107 -0.075 0.51853 -0.05642 0.53103 C -0.04132 0.54121 -0.02552 0.54769 -0.00955 0.55487 C 0.00521 0.56158 0.02986 0.56135 0.04688 0.5676 C 0.0875 0.56644 0.11597 0.56297 0.1533 0.55904 C 0.16823 0.55255 0.18334 0.54792 0.19844 0.54191 C 0.20608 0.5389 0.21181 0.5338 0.21945 0.53103 C 0.22691 0.52454 0.2342 0.51783 0.24045 0.5095 C 0.24323 0.49862 0.24827 0.48982 0.25643 0.48589 C 0.25799 0.4838 0.25955 0.48126 0.26129 0.47941 C 0.26285 0.47779 0.26476 0.47709 0.26615 0.47524 C 0.26754 0.47339 0.26788 0.47038 0.26945 0.46876 C 0.28316 0.45441 0.26945 0.47385 0.27587 0.46436 " pathEditMode="relative" ptsTypes="ffffffffffffffffffffffffffffffffffffA">
                                      <p:cBhvr>
                                        <p:cTn id="16" dur="2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1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46945E-18 -7.77778E-6 C -0.00434 -0.01505 -0.01285 -0.02894 -0.01285 -0.04514 C -0.01285 -0.08473 -0.01371 -0.13496 3.46945E-18 -0.172 C 0.0026 -0.19676 0.01285 -0.24931 0.02743 -0.26667 C 0.05486 -0.29908 0.08698 -0.31389 0.12101 -0.32894 C 0.13229 -0.33403 0.16042 -0.33403 0.17257 -0.33542 C 0.19618 -0.33473 0.21997 -0.33635 0.24358 -0.33334 C 0.24931 -0.33264 0.25417 -0.32709 0.25972 -0.32454 C 0.27413 -0.31783 0.28889 -0.31459 0.3033 -0.30741 C 0.31458 -0.29491 0.33021 -0.28126 0.34028 -0.26667 C 0.35052 -0.25163 0.35608 -0.2338 0.36458 -0.21713 C 0.36875 -0.18797 0.36198 -0.22755 0.37257 -0.19352 C 0.37379 -0.18959 0.37326 -0.18473 0.37413 -0.18056 C 0.37917 -0.15417 0.38438 -0.12801 0.38715 -0.10093 C 0.38663 -0.09514 0.38924 -0.08635 0.38542 -0.0838 C 0.38212 -0.08172 0.38195 -0.09237 0.38056 -0.09676 C 0.36736 -0.1419 0.37917 -0.10857 0.37101 -0.13102 C 0.36649 -0.16389 0.36823 -0.14676 0.36615 -0.18264 C 0.36684 -0.21713 0.36181 -0.2801 0.38385 -0.3095 C 0.38924 -0.33079 0.38524 -0.31876 0.39844 -0.34399 C 0.40695 -0.36042 0.41406 -0.37292 0.42413 -0.38913 C 0.42639 -0.3926 0.42778 -0.39723 0.43056 -0.40001 C 0.45851 -0.42639 0.48403 -0.43959 0.51771 -0.44283 C 0.53889 -0.44121 0.54236 -0.4419 0.55799 -0.43635 C 0.57882 -0.43889 0.59497 -0.44028 0.61615 -0.43866 C 0.63195 -0.43288 0.6125 -0.44098 0.62899 -0.4301 C 0.6382 -0.42385 0.64913 -0.42061 0.65799 -0.41274 C 0.67587 -0.39723 0.68958 -0.37871 0.7033 -0.35695 C 0.70625 -0.35232 0.70885 -0.34723 0.71129 -0.3419 C 0.7132 -0.33774 0.71389 -0.33288 0.71615 -0.32894 C 0.71945 -0.32338 0.72396 -0.31922 0.72743 -0.31389 C 0.73299 -0.30556 0.73854 -0.297 0.74358 -0.28797 C 0.74688 -0.28218 0.74983 -0.27639 0.7533 -0.27084 C 0.76215 -0.25718 0.76337 -0.2595 0.77101 -0.24514 C 0.78247 -0.22385 0.78854 -0.19862 0.79844 -0.17616 C 0.79948 -0.17107 0.80035 -0.16598 0.80156 -0.16112 C 0.80295 -0.15533 0.80504 -0.14977 0.80642 -0.14399 C 0.80938 -0.13126 0.81458 -0.10533 0.81458 -0.10533 C 0.81667 -0.07871 0.82049 -0.05232 0.82257 -0.0257 C 0.82153 0.01064 0.82205 0.04444 0.81129 0.07754 C 0.81059 0.07962 0.81076 0.08194 0.80972 0.08402 C 0.80451 0.09259 0.79115 0.0956 0.78385 0.09907 C 0.78073 0.10069 0.77413 0.10324 0.77413 0.10324 C 0.76754 0.10925 0.77118 0.10763 0.76285 0.10763 " pathEditMode="relative" ptsTypes="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1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-8.14815E-6 C -0.01024 0.00486 -0.01076 0.01296 -0.01944 0.01944 C -0.02916 0.02685 -0.03958 0.0331 -0.04999 0.03888 C -0.06336 0.03611 -0.07569 0.03009 -0.08871 0.02592 C -0.09374 0.02129 -0.10017 0.02013 -0.10485 0.01504 C -0.10833 0.01134 -0.11076 0.00578 -0.11458 0.00231 C -0.11614 0.00092 -0.11787 -0.0007 -0.11944 -0.00209 C -0.12412 -0.01158 -0.13142 -0.02801 -0.13385 -0.03866 C -0.1368 -0.05186 -0.13697 -0.06598 -0.13871 -0.0794 C -0.13767 -0.11204 -0.14218 -0.15186 -0.121 -0.17408 C -0.11093 -0.20093 -0.12239 -0.17385 -0.10815 -0.19769 C -0.09965 -0.21204 -0.09461 -0.23056 -0.08385 -0.24283 C -0.07135 -0.25718 -0.05416 -0.26019 -0.03871 -0.26436 C -0.03228 -0.26621 -0.02725 -0.27084 -0.021 -0.27292 C -0.01041 -0.27663 -0.00867 -0.2757 0.00487 -0.27732 C 0.03022 -0.27477 0.04237 -0.27593 0.05799 -0.24931 C 0.06147 -0.23056 0.06581 -0.21227 0.06928 -0.19352 C 0.0698 -0.18635 0.06997 -0.17917 0.07084 -0.172 C 0.07119 -0.16968 0.07223 -0.1632 0.07258 -0.16551 C 0.07779 -0.19584 0.07206 -0.19491 0.0823 -0.21505 C 0.08699 -0.2338 0.09706 -0.24769 0.11129 -0.25371 C 0.12258 -0.26505 0.13265 -0.26852 0.14671 -0.27084 C 0.16129 -0.28079 0.18056 -0.28195 0.19671 -0.2838 C 0.21824 -0.28264 0.23577 -0.28033 0.25643 -0.27732 C 0.26476 -0.27362 0.27154 -0.26852 0.279 -0.26227 C 0.28282 -0.25903 0.29029 -0.25163 0.29029 -0.25163 C 0.29931 -0.2338 0.29897 -0.21274 0.30487 -0.19352 C 0.30799 -0.16204 0.30938 -0.13056 0.31129 -0.09885 C 0.3106 -0.03889 0.31667 0.03333 0.30313 0.09467 C 0.30157 0.10972 0.30105 0.12361 0.29671 0.13773 C 0.29549 0.153 0.29289 0.16597 0.29029 0.18078 C 0.28907 0.18819 0.28542 0.20023 0.28542 0.20879 " pathEditMode="relative" ptsTypes="fffffffffffffffffffffffffffffffA">
                                      <p:cBhvr>
                                        <p:cTn id="36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Pracovní list – spoj obrázek se slovem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3855523" y="2357595"/>
            <a:ext cx="1462372" cy="990679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ysClr val="windowText" lastClr="000000"/>
                </a:solidFill>
              </a:rPr>
              <a:t>LE</a:t>
            </a:r>
            <a:endParaRPr lang="cs-CZ" sz="7200" b="1" dirty="0">
              <a:solidFill>
                <a:sysClr val="windowText" lastClr="0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16307" y="1227145"/>
            <a:ext cx="1397768" cy="990679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ysClr val="windowText" lastClr="000000"/>
                </a:solidFill>
              </a:rPr>
              <a:t>LA</a:t>
            </a:r>
            <a:endParaRPr lang="cs-CZ" sz="72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13017" y="3442568"/>
            <a:ext cx="1404878" cy="977064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ysClr val="windowText" lastClr="000000"/>
                </a:solidFill>
              </a:rPr>
              <a:t>LI</a:t>
            </a:r>
            <a:endParaRPr lang="cs-CZ" sz="72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27678" y="4517836"/>
            <a:ext cx="1375556" cy="990679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ysClr val="windowText" lastClr="000000"/>
                </a:solidFill>
              </a:rPr>
              <a:t>LO</a:t>
            </a:r>
            <a:endParaRPr lang="cs-CZ" sz="72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937551" y="5600288"/>
            <a:ext cx="1355280" cy="990679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ysClr val="windowText" lastClr="000000"/>
                </a:solidFill>
              </a:rPr>
              <a:t>LU</a:t>
            </a:r>
            <a:endParaRPr lang="cs-CZ" sz="7200" b="1" dirty="0">
              <a:solidFill>
                <a:sysClr val="windowText" lastClr="000000"/>
              </a:solidFill>
            </a:endParaRPr>
          </a:p>
        </p:txBody>
      </p:sp>
      <p:pic>
        <p:nvPicPr>
          <p:cNvPr id="7170" name="Picture 2" descr="C:\Users\Speciální školy\AppData\Local\Microsoft\Windows\Temporary Internet Files\Content.IE5\EBGSMO0G\MP9004051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787" y="926079"/>
            <a:ext cx="139675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Speciální školy\AppData\Local\Microsoft\Windows\Temporary Internet Files\Content.IE5\8RNG0TWU\MP9004036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0328" y="4037642"/>
            <a:ext cx="1698996" cy="1286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Speciální školy\AppData\Local\Microsoft\Windows\Temporary Internet Files\Content.IE5\T2ZG4NIX\MP9003901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269" y="5337278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Speciální školy\AppData\Local\Microsoft\Windows\Temporary Internet Files\Content.IE5\EBGSMO0G\MC9001923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046" y="4436071"/>
            <a:ext cx="1270953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Speciální školy\AppData\Local\Microsoft\Windows\Temporary Internet Files\Content.IE5\KCNO55W2\MC9004413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4073" y="2372734"/>
            <a:ext cx="1343065" cy="131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Speciální školy\AppData\Local\Microsoft\Windows\Temporary Internet Files\Content.IE5\T2ZG4NIX\MP90043115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90" y="868608"/>
            <a:ext cx="1697460" cy="169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Speciální školy\AppData\Local\Microsoft\Windows\Temporary Internet Files\Content.IE5\KCNO55W2\MP90040291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0328" y="2028656"/>
            <a:ext cx="1885216" cy="141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Speciální školy\AppData\Local\Microsoft\Windows\Temporary Internet Files\Content.IE5\8RNG0TWU\MP90014550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04" y="5301208"/>
            <a:ext cx="2031233" cy="1340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Speciální školy\AppData\Local\Microsoft\Windows\Temporary Internet Files\Content.IE5\T2ZG4NIX\MP90043073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7085" y="3056051"/>
            <a:ext cx="1630984" cy="162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3" name="Picture 15" descr="C:\Users\Speciální školy\AppData\Local\Microsoft\Windows\Temporary Internet Files\Content.IE5\EBGSMO0G\MC90044481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055" y="3520394"/>
            <a:ext cx="1164052" cy="1507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2500046" y="6237312"/>
            <a:ext cx="1135850" cy="620688"/>
          </a:xfrm>
          <a:prstGeom prst="actionButtonBackPrevious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5724128" y="6237312"/>
            <a:ext cx="1080120" cy="6206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932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lačítko akce: Vlastní 716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b="1" dirty="0" smtClean="0"/>
              <a:t>Řešení pracovního listu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3855523" y="2357595"/>
            <a:ext cx="1462372" cy="990679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ysClr val="windowText" lastClr="000000"/>
                </a:solidFill>
              </a:rPr>
              <a:t>LE</a:t>
            </a:r>
            <a:endParaRPr lang="cs-CZ" sz="7200" b="1" dirty="0">
              <a:solidFill>
                <a:sysClr val="windowText" lastClr="0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16307" y="1227145"/>
            <a:ext cx="1397768" cy="990679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ysClr val="windowText" lastClr="000000"/>
                </a:solidFill>
              </a:rPr>
              <a:t>LA</a:t>
            </a:r>
            <a:endParaRPr lang="cs-CZ" sz="72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13017" y="3442568"/>
            <a:ext cx="1404878" cy="977064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ysClr val="windowText" lastClr="000000"/>
                </a:solidFill>
              </a:rPr>
              <a:t>LI</a:t>
            </a:r>
            <a:endParaRPr lang="cs-CZ" sz="72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27678" y="4517836"/>
            <a:ext cx="1375556" cy="990679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ysClr val="windowText" lastClr="000000"/>
                </a:solidFill>
              </a:rPr>
              <a:t>LO</a:t>
            </a:r>
            <a:endParaRPr lang="cs-CZ" sz="72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937551" y="5600288"/>
            <a:ext cx="1355280" cy="990679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ysClr val="windowText" lastClr="000000"/>
                </a:solidFill>
              </a:rPr>
              <a:t>LU</a:t>
            </a:r>
            <a:endParaRPr lang="cs-CZ" sz="7200" b="1" dirty="0">
              <a:solidFill>
                <a:sysClr val="windowText" lastClr="000000"/>
              </a:solidFill>
            </a:endParaRPr>
          </a:p>
        </p:txBody>
      </p:sp>
      <p:pic>
        <p:nvPicPr>
          <p:cNvPr id="7170" name="Picture 2" descr="C:\Users\Speciální školy\AppData\Local\Microsoft\Windows\Temporary Internet Files\Content.IE5\EBGSMO0G\MP9004051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787" y="926079"/>
            <a:ext cx="139675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Speciální školy\AppData\Local\Microsoft\Windows\Temporary Internet Files\Content.IE5\8RNG0TWU\MP9004036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0328" y="4037642"/>
            <a:ext cx="1698996" cy="1286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Speciální školy\AppData\Local\Microsoft\Windows\Temporary Internet Files\Content.IE5\T2ZG4NIX\MP9003901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269" y="5337278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Speciální školy\AppData\Local\Microsoft\Windows\Temporary Internet Files\Content.IE5\EBGSMO0G\MC9001923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046" y="4436071"/>
            <a:ext cx="1270953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Speciální školy\AppData\Local\Microsoft\Windows\Temporary Internet Files\Content.IE5\KCNO55W2\MC9004413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4073" y="2372734"/>
            <a:ext cx="1343065" cy="131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Speciální školy\AppData\Local\Microsoft\Windows\Temporary Internet Files\Content.IE5\T2ZG4NIX\MP90043115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90" y="868608"/>
            <a:ext cx="1697460" cy="169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Speciální školy\AppData\Local\Microsoft\Windows\Temporary Internet Files\Content.IE5\KCNO55W2\MP90040291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0328" y="2028656"/>
            <a:ext cx="1885216" cy="141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Speciální školy\AppData\Local\Microsoft\Windows\Temporary Internet Files\Content.IE5\8RNG0TWU\MP90014550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04" y="5301208"/>
            <a:ext cx="2031233" cy="1340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Speciální školy\AppData\Local\Microsoft\Windows\Temporary Internet Files\Content.IE5\T2ZG4NIX\MP90043073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7085" y="3056051"/>
            <a:ext cx="1630984" cy="162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3" name="Picture 15" descr="C:\Users\Speciální školy\AppData\Local\Microsoft\Windows\Temporary Internet Files\Content.IE5\EBGSMO0G\MC900444814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055" y="3520394"/>
            <a:ext cx="1164052" cy="1507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5076056" y="1916832"/>
            <a:ext cx="864096" cy="235726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5073354" y="1676657"/>
            <a:ext cx="2960315" cy="75229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3417138" y="2926607"/>
            <a:ext cx="722814" cy="1870545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932040" y="3021501"/>
            <a:ext cx="2808312" cy="2578787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2074073" y="1227145"/>
            <a:ext cx="2353911" cy="263473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3135523" y="3442568"/>
            <a:ext cx="1123736" cy="59507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4902520" y="2926607"/>
            <a:ext cx="1037632" cy="2021003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>
            <a:off x="2074073" y="5228159"/>
            <a:ext cx="2185186" cy="1225177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V="1">
            <a:off x="4941178" y="4037642"/>
            <a:ext cx="3330985" cy="238312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H="1" flipV="1">
            <a:off x="1237520" y="3931100"/>
            <a:ext cx="2922747" cy="219272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238055" y="116632"/>
            <a:ext cx="1309609" cy="648072"/>
          </a:xfrm>
          <a:prstGeom prst="actionButtonBackPrevious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405544" y="116632"/>
            <a:ext cx="1342920" cy="648072"/>
          </a:xfrm>
          <a:prstGeom prst="actionButtonForwardNex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585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Autofit/>
          </a:bodyPr>
          <a:lstStyle/>
          <a:p>
            <a:r>
              <a:rPr lang="cs-CZ" sz="7200" b="1" dirty="0" smtClean="0"/>
              <a:t>JSI ŠIKULKA</a:t>
            </a:r>
            <a:endParaRPr lang="cs-CZ" sz="7200" b="1" dirty="0"/>
          </a:p>
        </p:txBody>
      </p:sp>
      <p:pic>
        <p:nvPicPr>
          <p:cNvPr id="6147" name="Picture 3" descr="C:\Users\Speciální školy\AppData\Local\Microsoft\Windows\Temporary Internet Files\Content.IE5\T2ZG4NIX\MC9004375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670" y="1916832"/>
            <a:ext cx="4386659" cy="442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6490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324528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Zdroje :</a:t>
            </a:r>
            <a:br>
              <a:rPr lang="cs-CZ" b="1" dirty="0"/>
            </a:br>
            <a:r>
              <a:rPr lang="cs-CZ" b="1" dirty="0"/>
              <a:t>Galerie 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5933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226</Words>
  <Application>Microsoft Office PowerPoint</Application>
  <PresentationFormat>Předvádění na obrazovce (4:3)</PresentationFormat>
  <Paragraphs>38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Dej do koše obrázky, které nezačínají slabikou LA</vt:lpstr>
      <vt:lpstr>Dej do koše obrázky, které nezačínají slabikou LE</vt:lpstr>
      <vt:lpstr>Dej do koše obrázky, které nezačínají slabikou LI</vt:lpstr>
      <vt:lpstr>Dej do koše obrázky, které nezačínají slabikou LO</vt:lpstr>
      <vt:lpstr>Dej do koše obrázky, které nezačínají slabikou LU</vt:lpstr>
      <vt:lpstr>Pracovní list – spoj obrázek se slovem</vt:lpstr>
      <vt:lpstr>Řešení pracovního listu</vt:lpstr>
      <vt:lpstr>JSI ŠIKULKA</vt:lpstr>
      <vt:lpstr>Zdroje : Galerie Microsoft Office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ZŠ a MŠ Jilemnice</cp:lastModifiedBy>
  <cp:revision>23</cp:revision>
  <dcterms:created xsi:type="dcterms:W3CDTF">2013-03-16T14:23:05Z</dcterms:created>
  <dcterms:modified xsi:type="dcterms:W3CDTF">2013-03-24T17:48:15Z</dcterms:modified>
</cp:coreProperties>
</file>