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3" r:id="rId7"/>
    <p:sldId id="262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272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54892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89445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64076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92541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98490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25949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36153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48273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32825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0466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7458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D8F47-24C8-4196-ABFB-CF3A3FFD7F2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2C7E8-A371-4423-B46B-B8E2268379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1860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Gas_cylinder_ammonia.jpg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1367"/>
            <a:ext cx="6810375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55576" y="1582341"/>
            <a:ext cx="7632848" cy="5078313"/>
          </a:xfrm>
          <a:prstGeom prst="rect">
            <a:avLst/>
          </a:prstGeom>
          <a:solidFill>
            <a:srgbClr val="FFFF66"/>
          </a:solidFill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Název projektu: Zkvalitnění výuky cizích jazyků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Číslo projektu: CZ.1.07/1.4.00/21.3228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Datum: 3. 3. 2013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Základní škola Havlíčkův Brod, </a:t>
            </a:r>
            <a:r>
              <a:rPr lang="cs-CZ" sz="2400" dirty="0" err="1" smtClean="0">
                <a:solidFill>
                  <a:schemeClr val="tx1"/>
                </a:solidFill>
              </a:rPr>
              <a:t>Štáflova</a:t>
            </a:r>
            <a:r>
              <a:rPr lang="cs-CZ" sz="2400" dirty="0" smtClean="0">
                <a:solidFill>
                  <a:schemeClr val="tx1"/>
                </a:solidFill>
              </a:rPr>
              <a:t> 2004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Jméno: Mgr. Kateřina </a:t>
            </a:r>
            <a:r>
              <a:rPr lang="cs-CZ" sz="2400" dirty="0" err="1" smtClean="0">
                <a:solidFill>
                  <a:schemeClr val="tx1"/>
                </a:solidFill>
              </a:rPr>
              <a:t>Zimplová</a:t>
            </a:r>
            <a:endParaRPr lang="cs-CZ" sz="2400" dirty="0" smtClean="0">
              <a:solidFill>
                <a:schemeClr val="tx1"/>
              </a:solidFill>
            </a:endParaRPr>
          </a:p>
          <a:p>
            <a:r>
              <a:rPr lang="cs-CZ" sz="2400" dirty="0" smtClean="0">
                <a:solidFill>
                  <a:schemeClr val="tx1"/>
                </a:solidFill>
              </a:rPr>
              <a:t>Ročník: 8.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Vzdělávací oblast: Člověk a příroda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Vzdělávací obor: Chemie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Tematický okruh, téma: </a:t>
            </a:r>
            <a:r>
              <a:rPr lang="cs-CZ" sz="2400" dirty="0" smtClean="0"/>
              <a:t>VY_32_INOVACE_CH_10_Amoniak_8.ročník</a:t>
            </a:r>
            <a:endParaRPr lang="cs-CZ" sz="2400" dirty="0" smtClean="0">
              <a:solidFill>
                <a:schemeClr val="tx1"/>
              </a:solidFill>
            </a:endParaRPr>
          </a:p>
          <a:p>
            <a:r>
              <a:rPr lang="cs-CZ" sz="2400" dirty="0" smtClean="0">
                <a:solidFill>
                  <a:schemeClr val="tx1"/>
                </a:solidFill>
              </a:rPr>
              <a:t>Metodické doporučení/anotace: DUM slouží k výkladu a rozšíření učiva.</a:t>
            </a:r>
            <a:endParaRPr lang="cs-CZ" sz="2400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25178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  <a:solidFill>
            <a:srgbClr val="FFFF66"/>
          </a:solidFill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AMONIAK</a:t>
            </a:r>
          </a:p>
          <a:p>
            <a:pPr marL="0" indent="0" algn="ctr">
              <a:buNone/>
            </a:pP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</a:t>
            </a:r>
            <a:r>
              <a:rPr lang="cs-CZ" sz="4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817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91264" cy="707678"/>
          </a:xfrm>
          <a:solidFill>
            <a:srgbClr val="FFFF66"/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Amoniak – NH</a:t>
            </a:r>
            <a:r>
              <a:rPr lang="cs-CZ" sz="32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124744"/>
            <a:ext cx="1973503" cy="5184775"/>
          </a:xfrm>
          <a:ln>
            <a:solidFill>
              <a:srgbClr val="FFFF66"/>
            </a:solidFill>
          </a:ln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196752"/>
            <a:ext cx="6092456" cy="5112568"/>
          </a:xfrm>
          <a:solidFill>
            <a:srgbClr val="FFFFCC"/>
          </a:solidFill>
        </p:spPr>
        <p:txBody>
          <a:bodyPr>
            <a:normAutofit lnSpcReduction="10000"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Amoniak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(původní název čpavek) je vysoce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toxická a žíravá látka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 velmi nebezpečný pro životní prostředí.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Jedná se o nejjednodušší sloučeninu dusíku.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přírodě vzniká rozkladem organických zbytků, dále se uvolňuje např. při rozkladu moči.				</a:t>
            </a:r>
          </a:p>
          <a:p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 1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5300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07678"/>
          </a:xfrm>
          <a:solidFill>
            <a:srgbClr val="FFFF66"/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chová amoniak ve vodě?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196752"/>
            <a:ext cx="8147248" cy="56612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217964" y="1945576"/>
            <a:ext cx="1224136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097796" y="2845676"/>
            <a:ext cx="576064" cy="5760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965936" y="2269612"/>
            <a:ext cx="576064" cy="5760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600501" y="1379656"/>
            <a:ext cx="576064" cy="5760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651428" y="2564904"/>
            <a:ext cx="576064" cy="5760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521022" y="1369206"/>
            <a:ext cx="576064" cy="5760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196986" y="1916832"/>
            <a:ext cx="1224136" cy="1224136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/>
          <p:cNvCxnSpPr/>
          <p:nvPr/>
        </p:nvCxnSpPr>
        <p:spPr>
          <a:xfrm flipH="1" flipV="1">
            <a:off x="2490483" y="2305616"/>
            <a:ext cx="1209328" cy="2592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Ovál 15"/>
          <p:cNvSpPr/>
          <p:nvPr/>
        </p:nvSpPr>
        <p:spPr>
          <a:xfrm>
            <a:off x="1276465" y="4534673"/>
            <a:ext cx="1224136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4227492" y="4534673"/>
            <a:ext cx="1224136" cy="1224136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4521022" y="3958609"/>
            <a:ext cx="576064" cy="5760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929932" y="4858709"/>
            <a:ext cx="576064" cy="5760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2293552" y="4858709"/>
            <a:ext cx="576064" cy="5760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1594003" y="4222479"/>
            <a:ext cx="576064" cy="5760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1633471" y="5470777"/>
            <a:ext cx="576064" cy="5760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se šipkou 22"/>
          <p:cNvCxnSpPr/>
          <p:nvPr/>
        </p:nvCxnSpPr>
        <p:spPr>
          <a:xfrm flipH="1">
            <a:off x="3347864" y="3445902"/>
            <a:ext cx="1" cy="80073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Zaoblený obdélník 26"/>
          <p:cNvSpPr/>
          <p:nvPr/>
        </p:nvSpPr>
        <p:spPr>
          <a:xfrm>
            <a:off x="712537" y="3471416"/>
            <a:ext cx="2417932" cy="40036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AMONIAK</a:t>
            </a:r>
            <a:endParaRPr lang="cs-CZ" sz="2000" b="1" dirty="0"/>
          </a:p>
        </p:txBody>
      </p:sp>
      <p:sp>
        <p:nvSpPr>
          <p:cNvPr id="28" name="Zaoblený obdélník 27"/>
          <p:cNvSpPr/>
          <p:nvPr/>
        </p:nvSpPr>
        <p:spPr>
          <a:xfrm>
            <a:off x="3572464" y="3471416"/>
            <a:ext cx="2417932" cy="40036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VODA</a:t>
            </a:r>
            <a:endParaRPr lang="cs-CZ" sz="2000" b="1" dirty="0"/>
          </a:p>
        </p:txBody>
      </p:sp>
      <p:sp>
        <p:nvSpPr>
          <p:cNvPr id="29" name="Zaoblený obdélník 28"/>
          <p:cNvSpPr/>
          <p:nvPr/>
        </p:nvSpPr>
        <p:spPr>
          <a:xfrm>
            <a:off x="734827" y="6113601"/>
            <a:ext cx="2417932" cy="40036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AMONNÝ KATION</a:t>
            </a:r>
            <a:endParaRPr lang="cs-CZ" sz="2000" b="1" dirty="0"/>
          </a:p>
        </p:txBody>
      </p:sp>
      <p:sp>
        <p:nvSpPr>
          <p:cNvPr id="30" name="Zaoblený obdélník 29"/>
          <p:cNvSpPr/>
          <p:nvPr/>
        </p:nvSpPr>
        <p:spPr>
          <a:xfrm>
            <a:off x="3572464" y="6113600"/>
            <a:ext cx="2417932" cy="40036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HYDROXIDOVÝ ANION</a:t>
            </a:r>
            <a:endParaRPr lang="cs-CZ" b="1" dirty="0"/>
          </a:p>
        </p:txBody>
      </p:sp>
      <p:sp>
        <p:nvSpPr>
          <p:cNvPr id="31" name="Zaoblený obdélník 30"/>
          <p:cNvSpPr/>
          <p:nvPr/>
        </p:nvSpPr>
        <p:spPr>
          <a:xfrm>
            <a:off x="6228184" y="1379656"/>
            <a:ext cx="2376264" cy="513431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H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</a:p>
          <a:p>
            <a:pPr algn="ctr"/>
            <a:r>
              <a:rPr lang="cs-CZ" dirty="0" smtClean="0"/>
              <a:t>(amoniak + voda)</a:t>
            </a:r>
          </a:p>
          <a:p>
            <a:pPr algn="ctr"/>
            <a:endParaRPr lang="cs-CZ" sz="2800" dirty="0"/>
          </a:p>
          <a:p>
            <a:pPr algn="ctr"/>
            <a:endParaRPr lang="cs-CZ" sz="2800" dirty="0" smtClean="0"/>
          </a:p>
          <a:p>
            <a:pPr algn="ctr"/>
            <a:endParaRPr lang="cs-CZ" sz="2800" dirty="0"/>
          </a:p>
          <a:p>
            <a:pPr algn="ctr"/>
            <a:endParaRPr lang="cs-CZ" sz="2800" dirty="0" smtClean="0"/>
          </a:p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28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OH</a:t>
            </a:r>
            <a:r>
              <a:rPr lang="cs-CZ" sz="28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dirty="0" smtClean="0"/>
              <a:t>(amonný kation + hydroxidový anion)</a:t>
            </a:r>
            <a:endParaRPr lang="cs-CZ" dirty="0"/>
          </a:p>
          <a:p>
            <a:pPr algn="ctr"/>
            <a:endParaRPr lang="cs-CZ" sz="2800" dirty="0"/>
          </a:p>
        </p:txBody>
      </p:sp>
      <p:cxnSp>
        <p:nvCxnSpPr>
          <p:cNvPr id="32" name="Přímá spojnice se šipkou 31"/>
          <p:cNvCxnSpPr/>
          <p:nvPr/>
        </p:nvCxnSpPr>
        <p:spPr>
          <a:xfrm flipH="1">
            <a:off x="7432373" y="3288024"/>
            <a:ext cx="1" cy="80073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514664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3050"/>
            <a:ext cx="8640960" cy="707678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Amoniak – kyselina nebo zásada?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1124744"/>
            <a:ext cx="8496944" cy="5328592"/>
          </a:xfrm>
          <a:solidFill>
            <a:srgbClr val="FFFFCC"/>
          </a:solidFill>
        </p:spPr>
        <p:txBody>
          <a:bodyPr>
            <a:norm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čisté vodě malá část molekul vody reaguje navzájem dle rovnice:</a:t>
            </a:r>
          </a:p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+ H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→ H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28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OH</a:t>
            </a:r>
            <a:r>
              <a:rPr lang="cs-CZ" sz="28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Množství částic H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2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stejné jako množství </a:t>
            </a:r>
            <a:r>
              <a:rPr lang="cs-CZ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částic OH</a:t>
            </a:r>
            <a:r>
              <a:rPr lang="cs-CZ" sz="2800" baseline="30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 je tedy neutrální.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Amoniak však reaguje takto:</a:t>
            </a:r>
          </a:p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NH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H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→ NH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28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OH</a:t>
            </a:r>
            <a:r>
              <a:rPr lang="cs-CZ" sz="28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roztoku je pak více hydroxidových částic OH</a:t>
            </a:r>
            <a:r>
              <a:rPr lang="cs-CZ" sz="2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AMONIAK JE TEDY ZÁSADA.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2193093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476673"/>
            <a:ext cx="8280920" cy="648071"/>
          </a:xfrm>
          <a:solidFill>
            <a:srgbClr val="FFFF66"/>
          </a:solidFill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Výroba a příprava amoniaku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412776"/>
            <a:ext cx="8136904" cy="5040560"/>
          </a:xfrm>
          <a:solidFill>
            <a:srgbClr val="FFFFCC"/>
          </a:solidFill>
        </p:spPr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chemeClr val="tx1"/>
                </a:solidFill>
              </a:rPr>
              <a:t>Amoniak se vyrábí přímou syntézou vodíku a dusíku za vysoké teploty a přítomnosti katalyzátoru. </a:t>
            </a:r>
            <a:r>
              <a:rPr lang="cs-CZ" sz="2800" dirty="0" smtClean="0">
                <a:solidFill>
                  <a:schemeClr val="tx1"/>
                </a:solidFill>
              </a:rPr>
              <a:t>(Katalyzátor, je taková látka, která umožní průběh reakce, ale sama z  ní vystupuje nezměněná.)</a:t>
            </a:r>
          </a:p>
          <a:p>
            <a:pPr algn="l"/>
            <a:endParaRPr lang="cs-CZ" sz="2800" dirty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N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 + 3H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 → 2NH</a:t>
            </a:r>
            <a:r>
              <a:rPr lang="cs-CZ" sz="2800" baseline="-25000" dirty="0" smtClean="0">
                <a:solidFill>
                  <a:schemeClr val="tx1"/>
                </a:solidFill>
              </a:rPr>
              <a:t>3</a:t>
            </a: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V laboratoři můžeme malé množství připravit např. tepelným rozkladem uhličitanu amonného.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852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91264" cy="779686"/>
          </a:xfrm>
          <a:solidFill>
            <a:srgbClr val="FFFF66"/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čemu se amoniak používá?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68760"/>
            <a:ext cx="4042792" cy="5040560"/>
          </a:xfrm>
          <a:solidFill>
            <a:srgbClr val="FFFFCC"/>
          </a:solidFill>
        </p:spPr>
        <p:txBody>
          <a:bodyPr>
            <a:normAutofit lnSpcReduction="10000"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Amoniak se využívá jako chladicí médium na stadiónech k výrobě ledu.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Dříve se používal </a:t>
            </a:r>
            <a:b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v domácnostech </a:t>
            </a:r>
            <a:b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chladničkách, zde se pro svoji nebezpečnost nepoužívá.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obr. 2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Uživatel\AppData\Local\Microsoft\Windows\Temporary Internet Files\Content.IE5\L5TXGFMV\MC900013579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12776"/>
            <a:ext cx="3744416" cy="47525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04587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548681"/>
            <a:ext cx="8208912" cy="864095"/>
          </a:xfrm>
          <a:solidFill>
            <a:srgbClr val="FFFF66"/>
          </a:solidFill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Použité zdroje:</a:t>
            </a:r>
            <a:endParaRPr lang="cs-CZ" sz="3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628800"/>
            <a:ext cx="8352928" cy="4824536"/>
          </a:xfrm>
          <a:solidFill>
            <a:srgbClr val="FFFFCC"/>
          </a:solidFill>
        </p:spPr>
        <p:txBody>
          <a:bodyPr/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Obr. 1 </a:t>
            </a:r>
            <a:r>
              <a:rPr lang="cs-CZ" sz="2800" dirty="0" smtClean="0">
                <a:solidFill>
                  <a:schemeClr val="tx1"/>
                </a:solidFill>
                <a:hlinkClick r:id="rId2"/>
              </a:rPr>
              <a:t>http://cs.wikipedia.org/wiki/Soubor:Gas_cylinder_ammonia.jpg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Snímek č. 4 vypracován dle Chemie </a:t>
            </a:r>
            <a:r>
              <a:rPr lang="cs-CZ" sz="2800" dirty="0">
                <a:solidFill>
                  <a:schemeClr val="tx1"/>
                </a:solidFill>
              </a:rPr>
              <a:t>8 – </a:t>
            </a:r>
            <a:r>
              <a:rPr lang="cs-CZ" sz="2800" dirty="0" smtClean="0">
                <a:solidFill>
                  <a:schemeClr val="tx1"/>
                </a:solidFill>
              </a:rPr>
              <a:t>učebnice pro základní školy a víceletá gymnázia – PhDr. Jiří Škoda, Ph.D., PaedDr. Pavel </a:t>
            </a:r>
            <a:r>
              <a:rPr lang="cs-CZ" sz="2800" dirty="0" err="1" smtClean="0">
                <a:solidFill>
                  <a:schemeClr val="tx1"/>
                </a:solidFill>
              </a:rPr>
              <a:t>Doulík</a:t>
            </a:r>
            <a:r>
              <a:rPr lang="cs-CZ" sz="2800" dirty="0" smtClean="0">
                <a:solidFill>
                  <a:schemeClr val="tx1"/>
                </a:solidFill>
              </a:rPr>
              <a:t> str. 45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Obr. 2 převzat z webu Office.com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Obsah prezentace, pokud není uvedeno jinak, vypracovala Mgr. Kateřina </a:t>
            </a:r>
            <a:r>
              <a:rPr lang="cs-CZ" sz="2800" dirty="0" err="1" smtClean="0">
                <a:solidFill>
                  <a:schemeClr val="tx1"/>
                </a:solidFill>
              </a:rPr>
              <a:t>Zimplová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/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637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348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Snímek 2</vt:lpstr>
      <vt:lpstr>Amoniak – NH3</vt:lpstr>
      <vt:lpstr>Jak se chová amoniak ve vodě?</vt:lpstr>
      <vt:lpstr>Amoniak – kyselina nebo zásada?</vt:lpstr>
      <vt:lpstr>Výroba a příprava amoniaku</vt:lpstr>
      <vt:lpstr>K čemu se amoniak používá?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Aleš</cp:lastModifiedBy>
  <cp:revision>34</cp:revision>
  <dcterms:created xsi:type="dcterms:W3CDTF">2013-03-03T15:57:59Z</dcterms:created>
  <dcterms:modified xsi:type="dcterms:W3CDTF">2013-03-24T18:45:47Z</dcterms:modified>
</cp:coreProperties>
</file>